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media/image84.jpg" ContentType="image/jpeg"/>
  <Override PartName="/ppt/media/image85.jpg" ContentType="image/jpeg"/>
  <Override PartName="/ppt/media/image86.jpg" ContentType="image/jpeg"/>
  <Override PartName="/ppt/media/image87.jpg" ContentType="image/jpeg"/>
  <Override PartName="/ppt/media/image88.jp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  <p:sldMasterId id="2147483694" r:id="rId2"/>
    <p:sldMasterId id="2147483726" r:id="rId3"/>
    <p:sldMasterId id="2147483733" r:id="rId4"/>
  </p:sldMasterIdLst>
  <p:notesMasterIdLst>
    <p:notesMasterId r:id="rId50"/>
  </p:notesMasterIdLst>
  <p:handoutMasterIdLst>
    <p:handoutMasterId r:id="rId51"/>
  </p:handoutMasterIdLst>
  <p:sldIdLst>
    <p:sldId id="285" r:id="rId5"/>
    <p:sldId id="710" r:id="rId6"/>
    <p:sldId id="711" r:id="rId7"/>
    <p:sldId id="712" r:id="rId8"/>
    <p:sldId id="713" r:id="rId9"/>
    <p:sldId id="714" r:id="rId10"/>
    <p:sldId id="718" r:id="rId11"/>
    <p:sldId id="716" r:id="rId12"/>
    <p:sldId id="717" r:id="rId13"/>
    <p:sldId id="715" r:id="rId14"/>
    <p:sldId id="694" r:id="rId15"/>
    <p:sldId id="695" r:id="rId16"/>
    <p:sldId id="696" r:id="rId17"/>
    <p:sldId id="701" r:id="rId18"/>
    <p:sldId id="702" r:id="rId19"/>
    <p:sldId id="703" r:id="rId20"/>
    <p:sldId id="704" r:id="rId21"/>
    <p:sldId id="705" r:id="rId22"/>
    <p:sldId id="706" r:id="rId23"/>
    <p:sldId id="707" r:id="rId24"/>
    <p:sldId id="708" r:id="rId25"/>
    <p:sldId id="690" r:id="rId26"/>
    <p:sldId id="691" r:id="rId27"/>
    <p:sldId id="692" r:id="rId28"/>
    <p:sldId id="401" r:id="rId29"/>
    <p:sldId id="679" r:id="rId30"/>
    <p:sldId id="680" r:id="rId31"/>
    <p:sldId id="681" r:id="rId32"/>
    <p:sldId id="682" r:id="rId33"/>
    <p:sldId id="683" r:id="rId34"/>
    <p:sldId id="684" r:id="rId35"/>
    <p:sldId id="685" r:id="rId36"/>
    <p:sldId id="686" r:id="rId37"/>
    <p:sldId id="687" r:id="rId38"/>
    <p:sldId id="688" r:id="rId39"/>
    <p:sldId id="678" r:id="rId40"/>
    <p:sldId id="409" r:id="rId41"/>
    <p:sldId id="406" r:id="rId42"/>
    <p:sldId id="412" r:id="rId43"/>
    <p:sldId id="415" r:id="rId44"/>
    <p:sldId id="414" r:id="rId45"/>
    <p:sldId id="555" r:id="rId46"/>
    <p:sldId id="556" r:id="rId47"/>
    <p:sldId id="689" r:id="rId48"/>
    <p:sldId id="386" r:id="rId49"/>
  </p:sldIdLst>
  <p:sldSz cx="12192000" cy="6858000"/>
  <p:notesSz cx="7315200" cy="9601200"/>
  <p:embeddedFontLst>
    <p:embeddedFont>
      <p:font typeface="Yanone Kaffeesatz Bold" panose="02000000000000000000" pitchFamily="2" charset="0"/>
      <p:bold r:id="rId52"/>
    </p:embeddedFont>
    <p:embeddedFont>
      <p:font typeface="Calibri Light" panose="020F0302020204030204" pitchFamily="34" charset="0"/>
      <p:regular r:id="rId53"/>
      <p:italic r:id="rId54"/>
    </p:embeddedFont>
    <p:embeddedFont>
      <p:font typeface="Tahoma" panose="020B0604030504040204" pitchFamily="34" charset="0"/>
      <p:regular r:id="rId55"/>
      <p:bold r:id="rId56"/>
    </p:embeddedFont>
    <p:embeddedFont>
      <p:font typeface="Yanone Kaffeesatz Regular" panose="02000000000000000000" pitchFamily="2" charset="0"/>
      <p:regular r:id="rId57"/>
    </p:embeddedFont>
    <p:embeddedFont>
      <p:font typeface="Calibri" panose="020F0502020204030204" pitchFamily="34" charset="0"/>
      <p:regular r:id="rId58"/>
      <p:bold r:id="rId59"/>
      <p:italic r:id="rId60"/>
      <p:boldItalic r:id="rId6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D5D536-9860-48C7-8C15-3D246C6FD1FD}">
          <p14:sldIdLst>
            <p14:sldId id="285"/>
            <p14:sldId id="710"/>
            <p14:sldId id="711"/>
            <p14:sldId id="712"/>
            <p14:sldId id="713"/>
            <p14:sldId id="714"/>
            <p14:sldId id="718"/>
            <p14:sldId id="716"/>
            <p14:sldId id="717"/>
            <p14:sldId id="715"/>
          </p14:sldIdLst>
        </p14:section>
        <p14:section name="Untitled Section" id="{9D2A3781-CA72-432D-88E6-67F6FCBE28E2}">
          <p14:sldIdLst>
            <p14:sldId id="694"/>
            <p14:sldId id="695"/>
            <p14:sldId id="696"/>
            <p14:sldId id="701"/>
            <p14:sldId id="702"/>
            <p14:sldId id="703"/>
            <p14:sldId id="704"/>
            <p14:sldId id="705"/>
            <p14:sldId id="706"/>
            <p14:sldId id="707"/>
            <p14:sldId id="708"/>
            <p14:sldId id="690"/>
            <p14:sldId id="691"/>
            <p14:sldId id="692"/>
            <p14:sldId id="401"/>
            <p14:sldId id="679"/>
            <p14:sldId id="680"/>
            <p14:sldId id="681"/>
            <p14:sldId id="682"/>
            <p14:sldId id="683"/>
            <p14:sldId id="684"/>
            <p14:sldId id="685"/>
            <p14:sldId id="686"/>
            <p14:sldId id="687"/>
            <p14:sldId id="688"/>
            <p14:sldId id="678"/>
            <p14:sldId id="409"/>
            <p14:sldId id="406"/>
            <p14:sldId id="412"/>
            <p14:sldId id="415"/>
            <p14:sldId id="414"/>
            <p14:sldId id="555"/>
            <p14:sldId id="556"/>
            <p14:sldId id="689"/>
            <p14:sldId id="3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81DD"/>
    <a:srgbClr val="006AA5"/>
    <a:srgbClr val="73A9DB"/>
    <a:srgbClr val="F2F9EB"/>
    <a:srgbClr val="E7F4D8"/>
    <a:srgbClr val="FDFDFD"/>
    <a:srgbClr val="FEFEFE"/>
    <a:srgbClr val="FCFCFC"/>
    <a:srgbClr val="FAFAFA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0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1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4.fntdata"/><Relationship Id="rId63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5" Type="http://schemas.openxmlformats.org/officeDocument/2006/relationships/slide" Target="slides/slide1.xml"/><Relationship Id="rId61" Type="http://schemas.openxmlformats.org/officeDocument/2006/relationships/font" Target="fonts/font10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font" Target="fonts/font5.fntdata"/><Relationship Id="rId64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8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3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font" Target="fonts/font6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1C4811-CB6E-415F-8E9E-E80B9B44BB8C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AC8FB6-BAD9-4C3C-A918-3D08E85ED828}">
      <dgm:prSet/>
      <dgm:spPr/>
      <dgm:t>
        <a:bodyPr/>
        <a:lstStyle/>
        <a:p>
          <a:pPr rtl="0"/>
          <a:r>
            <a:rPr lang="en-US" smtClean="0"/>
            <a:t>Strengths</a:t>
          </a:r>
          <a:endParaRPr lang="en-US"/>
        </a:p>
      </dgm:t>
    </dgm:pt>
    <dgm:pt modelId="{A8019469-67A6-4B56-B897-D170BFBCB323}" type="parTrans" cxnId="{276D3A5E-2754-4423-8EA1-A232D9F77607}">
      <dgm:prSet/>
      <dgm:spPr/>
      <dgm:t>
        <a:bodyPr/>
        <a:lstStyle/>
        <a:p>
          <a:endParaRPr lang="en-US"/>
        </a:p>
      </dgm:t>
    </dgm:pt>
    <dgm:pt modelId="{41C8EB9F-E730-4631-8026-8CA7B1322368}" type="sibTrans" cxnId="{276D3A5E-2754-4423-8EA1-A232D9F77607}">
      <dgm:prSet/>
      <dgm:spPr/>
      <dgm:t>
        <a:bodyPr/>
        <a:lstStyle/>
        <a:p>
          <a:endParaRPr lang="en-US"/>
        </a:p>
      </dgm:t>
    </dgm:pt>
    <dgm:pt modelId="{367374F2-1C30-483F-B525-287CCA3494E2}">
      <dgm:prSet/>
      <dgm:spPr/>
      <dgm:t>
        <a:bodyPr/>
        <a:lstStyle/>
        <a:p>
          <a:pPr rtl="0"/>
          <a:r>
            <a:rPr lang="en-US" dirty="0" smtClean="0"/>
            <a:t>Everyone</a:t>
          </a:r>
          <a:r>
            <a:rPr lang="en-US" baseline="0" dirty="0" smtClean="0"/>
            <a:t> loves free</a:t>
          </a:r>
          <a:endParaRPr lang="en-US" dirty="0"/>
        </a:p>
      </dgm:t>
    </dgm:pt>
    <dgm:pt modelId="{F91397F7-80DB-4ADF-BC80-CAC207FCF8CC}" type="parTrans" cxnId="{FBB57647-7D85-45A4-8D00-8E901CA0141A}">
      <dgm:prSet/>
      <dgm:spPr/>
      <dgm:t>
        <a:bodyPr/>
        <a:lstStyle/>
        <a:p>
          <a:endParaRPr lang="en-US"/>
        </a:p>
      </dgm:t>
    </dgm:pt>
    <dgm:pt modelId="{B12604F0-C727-44F3-B528-112B276208C9}" type="sibTrans" cxnId="{FBB57647-7D85-45A4-8D00-8E901CA0141A}">
      <dgm:prSet/>
      <dgm:spPr/>
      <dgm:t>
        <a:bodyPr/>
        <a:lstStyle/>
        <a:p>
          <a:endParaRPr lang="en-US"/>
        </a:p>
      </dgm:t>
    </dgm:pt>
    <dgm:pt modelId="{608D6856-06FA-406D-9715-2DDAE3E3E112}">
      <dgm:prSet/>
      <dgm:spPr/>
      <dgm:t>
        <a:bodyPr/>
        <a:lstStyle/>
        <a:p>
          <a:pPr rtl="0"/>
          <a:r>
            <a:rPr lang="en-US" dirty="0" smtClean="0"/>
            <a:t>Manageable customer expectations</a:t>
          </a:r>
          <a:endParaRPr lang="en-US" dirty="0"/>
        </a:p>
      </dgm:t>
    </dgm:pt>
    <dgm:pt modelId="{9B687CF3-5C57-4B6F-805D-0A265E08DE44}" type="parTrans" cxnId="{245B9736-90BD-4944-9179-A5AF8A2ACE17}">
      <dgm:prSet/>
      <dgm:spPr/>
      <dgm:t>
        <a:bodyPr/>
        <a:lstStyle/>
        <a:p>
          <a:endParaRPr lang="en-US"/>
        </a:p>
      </dgm:t>
    </dgm:pt>
    <dgm:pt modelId="{4174473E-3C08-4D8C-9072-C121E3BB6A8B}" type="sibTrans" cxnId="{245B9736-90BD-4944-9179-A5AF8A2ACE17}">
      <dgm:prSet/>
      <dgm:spPr/>
      <dgm:t>
        <a:bodyPr/>
        <a:lstStyle/>
        <a:p>
          <a:endParaRPr lang="en-US"/>
        </a:p>
      </dgm:t>
    </dgm:pt>
    <dgm:pt modelId="{7F79FDDA-7C9B-4A58-A47B-DC34CF37AE8C}">
      <dgm:prSet/>
      <dgm:spPr/>
      <dgm:t>
        <a:bodyPr/>
        <a:lstStyle/>
        <a:p>
          <a:pPr rtl="0"/>
          <a:r>
            <a:rPr lang="en-US" dirty="0" smtClean="0"/>
            <a:t>Low friction adoption</a:t>
          </a:r>
          <a:endParaRPr lang="en-US" dirty="0"/>
        </a:p>
      </dgm:t>
    </dgm:pt>
    <dgm:pt modelId="{19849F0C-6370-41AC-8D68-1F26F8E6757F}" type="parTrans" cxnId="{2458C8CB-0809-4A14-A987-764D15F1411C}">
      <dgm:prSet/>
      <dgm:spPr/>
      <dgm:t>
        <a:bodyPr/>
        <a:lstStyle/>
        <a:p>
          <a:endParaRPr lang="en-US"/>
        </a:p>
      </dgm:t>
    </dgm:pt>
    <dgm:pt modelId="{A499D063-8881-434A-B7DB-6D12542BC26D}" type="sibTrans" cxnId="{2458C8CB-0809-4A14-A987-764D15F1411C}">
      <dgm:prSet/>
      <dgm:spPr/>
      <dgm:t>
        <a:bodyPr/>
        <a:lstStyle/>
        <a:p>
          <a:endParaRPr lang="en-US"/>
        </a:p>
      </dgm:t>
    </dgm:pt>
    <dgm:pt modelId="{0F00E003-4EBC-428C-923D-7394595A9623}">
      <dgm:prSet/>
      <dgm:spPr/>
      <dgm:t>
        <a:bodyPr/>
        <a:lstStyle/>
        <a:p>
          <a:pPr rtl="0"/>
          <a:r>
            <a:rPr lang="en-US" dirty="0" smtClean="0"/>
            <a:t>Challenges</a:t>
          </a:r>
          <a:endParaRPr lang="en-US" dirty="0"/>
        </a:p>
      </dgm:t>
    </dgm:pt>
    <dgm:pt modelId="{27A9C723-EC19-4F91-8EB7-0801C2D63C7D}" type="parTrans" cxnId="{AABA140B-00B8-4C3E-8851-DB46C8BE3BC2}">
      <dgm:prSet/>
      <dgm:spPr/>
      <dgm:t>
        <a:bodyPr/>
        <a:lstStyle/>
        <a:p>
          <a:endParaRPr lang="en-US"/>
        </a:p>
      </dgm:t>
    </dgm:pt>
    <dgm:pt modelId="{164C06FA-E1B3-46B9-9AC8-A07F8B247001}" type="sibTrans" cxnId="{AABA140B-00B8-4C3E-8851-DB46C8BE3BC2}">
      <dgm:prSet/>
      <dgm:spPr/>
      <dgm:t>
        <a:bodyPr/>
        <a:lstStyle/>
        <a:p>
          <a:endParaRPr lang="en-US"/>
        </a:p>
      </dgm:t>
    </dgm:pt>
    <dgm:pt modelId="{FF8C2389-B863-4CC3-882B-4E10B2A3E0AD}">
      <dgm:prSet/>
      <dgm:spPr/>
      <dgm:t>
        <a:bodyPr/>
        <a:lstStyle/>
        <a:p>
          <a:pPr rtl="0"/>
          <a:r>
            <a:rPr lang="en-US" dirty="0" smtClean="0"/>
            <a:t>Delayed revenue</a:t>
          </a:r>
          <a:endParaRPr lang="en-US" dirty="0"/>
        </a:p>
      </dgm:t>
    </dgm:pt>
    <dgm:pt modelId="{5D0ABF29-3D9D-4772-B2D8-CBFE90DE997D}" type="parTrans" cxnId="{F858234F-4ACA-4FB7-8DE3-504A3DD149D4}">
      <dgm:prSet/>
      <dgm:spPr/>
      <dgm:t>
        <a:bodyPr/>
        <a:lstStyle/>
        <a:p>
          <a:endParaRPr lang="en-US"/>
        </a:p>
      </dgm:t>
    </dgm:pt>
    <dgm:pt modelId="{81F9491A-5F3C-415A-83CE-EB7F4819699B}" type="sibTrans" cxnId="{F858234F-4ACA-4FB7-8DE3-504A3DD149D4}">
      <dgm:prSet/>
      <dgm:spPr/>
      <dgm:t>
        <a:bodyPr/>
        <a:lstStyle/>
        <a:p>
          <a:endParaRPr lang="en-US"/>
        </a:p>
      </dgm:t>
    </dgm:pt>
    <dgm:pt modelId="{C6C82B05-FA13-4B9B-A53E-8C918324C86C}">
      <dgm:prSet/>
      <dgm:spPr/>
      <dgm:t>
        <a:bodyPr/>
        <a:lstStyle/>
        <a:p>
          <a:pPr rtl="0"/>
          <a:r>
            <a:rPr lang="en-US" dirty="0" smtClean="0"/>
            <a:t>Converting free users to paid users</a:t>
          </a:r>
          <a:endParaRPr lang="en-US" dirty="0"/>
        </a:p>
      </dgm:t>
    </dgm:pt>
    <dgm:pt modelId="{DAC326FC-CEDF-45C0-BA8D-FC90B4245FB3}" type="parTrans" cxnId="{53CC56DE-DE40-4563-9125-90B94AA11CA5}">
      <dgm:prSet/>
      <dgm:spPr/>
      <dgm:t>
        <a:bodyPr/>
        <a:lstStyle/>
        <a:p>
          <a:endParaRPr lang="en-US"/>
        </a:p>
      </dgm:t>
    </dgm:pt>
    <dgm:pt modelId="{EA7F0FDE-0F39-4037-9ACC-0570F964F753}" type="sibTrans" cxnId="{53CC56DE-DE40-4563-9125-90B94AA11CA5}">
      <dgm:prSet/>
      <dgm:spPr/>
      <dgm:t>
        <a:bodyPr/>
        <a:lstStyle/>
        <a:p>
          <a:endParaRPr lang="en-US"/>
        </a:p>
      </dgm:t>
    </dgm:pt>
    <dgm:pt modelId="{73EA9B8F-0133-47C8-BB5B-D7A5CD9EC1B9}">
      <dgm:prSet/>
      <dgm:spPr/>
      <dgm:t>
        <a:bodyPr/>
        <a:lstStyle/>
        <a:p>
          <a:pPr rtl="0"/>
          <a:r>
            <a:rPr lang="en-US" dirty="0" smtClean="0"/>
            <a:t>Paying for costs</a:t>
          </a:r>
          <a:endParaRPr lang="en-US" dirty="0"/>
        </a:p>
      </dgm:t>
    </dgm:pt>
    <dgm:pt modelId="{193F88F0-E424-4AFD-AEA6-E1ACEAA82031}" type="parTrans" cxnId="{DC742223-DBA2-4FA3-A164-95CDD5394A17}">
      <dgm:prSet/>
      <dgm:spPr/>
      <dgm:t>
        <a:bodyPr/>
        <a:lstStyle/>
        <a:p>
          <a:endParaRPr lang="en-US"/>
        </a:p>
      </dgm:t>
    </dgm:pt>
    <dgm:pt modelId="{C1757A0B-0938-44A4-92FD-E74AF1FAF7A9}" type="sibTrans" cxnId="{DC742223-DBA2-4FA3-A164-95CDD5394A17}">
      <dgm:prSet/>
      <dgm:spPr/>
      <dgm:t>
        <a:bodyPr/>
        <a:lstStyle/>
        <a:p>
          <a:endParaRPr lang="en-US"/>
        </a:p>
      </dgm:t>
    </dgm:pt>
    <dgm:pt modelId="{D678802A-DA2A-482E-8831-1A73F710548A}" type="pres">
      <dgm:prSet presAssocID="{471C4811-CB6E-415F-8E9E-E80B9B44BB8C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0709F748-5CD8-4A24-A991-A87208629534}" type="pres">
      <dgm:prSet presAssocID="{471C4811-CB6E-415F-8E9E-E80B9B44BB8C}" presName="dummyMaxCanvas" presStyleCnt="0"/>
      <dgm:spPr/>
    </dgm:pt>
    <dgm:pt modelId="{9FF3F618-319D-4851-84BF-9AAC69EB1827}" type="pres">
      <dgm:prSet presAssocID="{471C4811-CB6E-415F-8E9E-E80B9B44BB8C}" presName="parentComposite" presStyleCnt="0"/>
      <dgm:spPr/>
    </dgm:pt>
    <dgm:pt modelId="{A900912C-5F78-41B0-B102-88120E9A2547}" type="pres">
      <dgm:prSet presAssocID="{471C4811-CB6E-415F-8E9E-E80B9B44BB8C}" presName="parent1" presStyleLbl="alignAccFollowNode1" presStyleIdx="0" presStyleCnt="4" custScaleY="31864" custLinFactNeighborY="50845">
        <dgm:presLayoutVars>
          <dgm:chMax val="4"/>
        </dgm:presLayoutVars>
      </dgm:prSet>
      <dgm:spPr/>
    </dgm:pt>
    <dgm:pt modelId="{AEBD009E-F97F-438B-AF29-92E562A4F2E7}" type="pres">
      <dgm:prSet presAssocID="{471C4811-CB6E-415F-8E9E-E80B9B44BB8C}" presName="parent2" presStyleLbl="alignAccFollowNode1" presStyleIdx="1" presStyleCnt="4" custScaleY="31864" custLinFactNeighborY="50845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533EDEF0-BAE4-4DC9-8214-9631C732D043}" type="pres">
      <dgm:prSet presAssocID="{471C4811-CB6E-415F-8E9E-E80B9B44BB8C}" presName="childrenComposite" presStyleCnt="0"/>
      <dgm:spPr/>
    </dgm:pt>
    <dgm:pt modelId="{915D8FB4-536D-49D9-B93C-4BCEED539AC8}" type="pres">
      <dgm:prSet presAssocID="{471C4811-CB6E-415F-8E9E-E80B9B44BB8C}" presName="dummyMaxCanvas_ChildArea" presStyleCnt="0"/>
      <dgm:spPr/>
    </dgm:pt>
    <dgm:pt modelId="{BA7BC7FD-0F9B-46AC-B16B-365866878132}" type="pres">
      <dgm:prSet presAssocID="{471C4811-CB6E-415F-8E9E-E80B9B44BB8C}" presName="fulcrum" presStyleLbl="alignAccFollowNode1" presStyleIdx="2" presStyleCnt="4"/>
      <dgm:spPr/>
    </dgm:pt>
    <dgm:pt modelId="{1B2681A3-3EB0-49C8-9D34-B14A6712BF36}" type="pres">
      <dgm:prSet presAssocID="{471C4811-CB6E-415F-8E9E-E80B9B44BB8C}" presName="balance_33" presStyleLbl="alignAccFollowNode1" presStyleIdx="3" presStyleCnt="4">
        <dgm:presLayoutVars>
          <dgm:bulletEnabled val="1"/>
        </dgm:presLayoutVars>
      </dgm:prSet>
      <dgm:spPr/>
    </dgm:pt>
    <dgm:pt modelId="{E36A5B52-3EE6-4467-8657-D75B52E261D3}" type="pres">
      <dgm:prSet presAssocID="{471C4811-CB6E-415F-8E9E-E80B9B44BB8C}" presName="right_33_1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529A66-C46A-4154-9D81-8B53A0DAE8BB}" type="pres">
      <dgm:prSet presAssocID="{471C4811-CB6E-415F-8E9E-E80B9B44BB8C}" presName="right_33_2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2F2610-F396-40CA-84DF-0048E483BE36}" type="pres">
      <dgm:prSet presAssocID="{471C4811-CB6E-415F-8E9E-E80B9B44BB8C}" presName="right_33_3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315EB7-174E-4C3C-A3E7-E5BE8221BD47}" type="pres">
      <dgm:prSet presAssocID="{471C4811-CB6E-415F-8E9E-E80B9B44BB8C}" presName="left_33_1" presStyleLbl="node1" presStyleIdx="3" presStyleCnt="6">
        <dgm:presLayoutVars>
          <dgm:bulletEnabled val="1"/>
        </dgm:presLayoutVars>
      </dgm:prSet>
      <dgm:spPr/>
    </dgm:pt>
    <dgm:pt modelId="{18D7FD41-2462-4D45-A4B7-F2B2901E325A}" type="pres">
      <dgm:prSet presAssocID="{471C4811-CB6E-415F-8E9E-E80B9B44BB8C}" presName="left_33_2" presStyleLbl="node1" presStyleIdx="4" presStyleCnt="6">
        <dgm:presLayoutVars>
          <dgm:bulletEnabled val="1"/>
        </dgm:presLayoutVars>
      </dgm:prSet>
      <dgm:spPr/>
    </dgm:pt>
    <dgm:pt modelId="{7315B6AB-3FD2-459E-9C50-EE29D7690FF3}" type="pres">
      <dgm:prSet presAssocID="{471C4811-CB6E-415F-8E9E-E80B9B44BB8C}" presName="left_33_3" presStyleLbl="node1" presStyleIdx="5" presStyleCnt="6">
        <dgm:presLayoutVars>
          <dgm:bulletEnabled val="1"/>
        </dgm:presLayoutVars>
      </dgm:prSet>
      <dgm:spPr/>
    </dgm:pt>
  </dgm:ptLst>
  <dgm:cxnLst>
    <dgm:cxn modelId="{245B9736-90BD-4944-9179-A5AF8A2ACE17}" srcId="{7FAC8FB6-BAD9-4C3C-A918-3D08E85ED828}" destId="{608D6856-06FA-406D-9715-2DDAE3E3E112}" srcOrd="1" destOrd="0" parTransId="{9B687CF3-5C57-4B6F-805D-0A265E08DE44}" sibTransId="{4174473E-3C08-4D8C-9072-C121E3BB6A8B}"/>
    <dgm:cxn modelId="{5AFE127F-0CFE-4631-A4EE-108395CF1B87}" type="presOf" srcId="{471C4811-CB6E-415F-8E9E-E80B9B44BB8C}" destId="{D678802A-DA2A-482E-8831-1A73F710548A}" srcOrd="0" destOrd="0" presId="urn:microsoft.com/office/officeart/2005/8/layout/balance1"/>
    <dgm:cxn modelId="{AABA140B-00B8-4C3E-8851-DB46C8BE3BC2}" srcId="{471C4811-CB6E-415F-8E9E-E80B9B44BB8C}" destId="{0F00E003-4EBC-428C-923D-7394595A9623}" srcOrd="1" destOrd="0" parTransId="{27A9C723-EC19-4F91-8EB7-0801C2D63C7D}" sibTransId="{164C06FA-E1B3-46B9-9AC8-A07F8B247001}"/>
    <dgm:cxn modelId="{DC742223-DBA2-4FA3-A164-95CDD5394A17}" srcId="{0F00E003-4EBC-428C-923D-7394595A9623}" destId="{73EA9B8F-0133-47C8-BB5B-D7A5CD9EC1B9}" srcOrd="2" destOrd="0" parTransId="{193F88F0-E424-4AFD-AEA6-E1ACEAA82031}" sibTransId="{C1757A0B-0938-44A4-92FD-E74AF1FAF7A9}"/>
    <dgm:cxn modelId="{A99911B5-B5DE-4090-A9FD-C9DEB813613F}" type="presOf" srcId="{C6C82B05-FA13-4B9B-A53E-8C918324C86C}" destId="{FF529A66-C46A-4154-9D81-8B53A0DAE8BB}" srcOrd="0" destOrd="0" presId="urn:microsoft.com/office/officeart/2005/8/layout/balance1"/>
    <dgm:cxn modelId="{F858234F-4ACA-4FB7-8DE3-504A3DD149D4}" srcId="{0F00E003-4EBC-428C-923D-7394595A9623}" destId="{FF8C2389-B863-4CC3-882B-4E10B2A3E0AD}" srcOrd="0" destOrd="0" parTransId="{5D0ABF29-3D9D-4772-B2D8-CBFE90DE997D}" sibTransId="{81F9491A-5F3C-415A-83CE-EB7F4819699B}"/>
    <dgm:cxn modelId="{FBB57647-7D85-45A4-8D00-8E901CA0141A}" srcId="{7FAC8FB6-BAD9-4C3C-A918-3D08E85ED828}" destId="{367374F2-1C30-483F-B525-287CCA3494E2}" srcOrd="0" destOrd="0" parTransId="{F91397F7-80DB-4ADF-BC80-CAC207FCF8CC}" sibTransId="{B12604F0-C727-44F3-B528-112B276208C9}"/>
    <dgm:cxn modelId="{276D3A5E-2754-4423-8EA1-A232D9F77607}" srcId="{471C4811-CB6E-415F-8E9E-E80B9B44BB8C}" destId="{7FAC8FB6-BAD9-4C3C-A918-3D08E85ED828}" srcOrd="0" destOrd="0" parTransId="{A8019469-67A6-4B56-B897-D170BFBCB323}" sibTransId="{41C8EB9F-E730-4631-8026-8CA7B1322368}"/>
    <dgm:cxn modelId="{11F40F98-75C3-4000-8F47-8650235A2A2E}" type="presOf" srcId="{FF8C2389-B863-4CC3-882B-4E10B2A3E0AD}" destId="{E36A5B52-3EE6-4467-8657-D75B52E261D3}" srcOrd="0" destOrd="0" presId="urn:microsoft.com/office/officeart/2005/8/layout/balance1"/>
    <dgm:cxn modelId="{ED94F65D-8B49-4390-854A-FDA3FE1E5660}" type="presOf" srcId="{0F00E003-4EBC-428C-923D-7394595A9623}" destId="{AEBD009E-F97F-438B-AF29-92E562A4F2E7}" srcOrd="0" destOrd="0" presId="urn:microsoft.com/office/officeart/2005/8/layout/balance1"/>
    <dgm:cxn modelId="{135CC61D-5564-4582-8C73-65B6D1EB46C8}" type="presOf" srcId="{608D6856-06FA-406D-9715-2DDAE3E3E112}" destId="{18D7FD41-2462-4D45-A4B7-F2B2901E325A}" srcOrd="0" destOrd="0" presId="urn:microsoft.com/office/officeart/2005/8/layout/balance1"/>
    <dgm:cxn modelId="{53CC56DE-DE40-4563-9125-90B94AA11CA5}" srcId="{0F00E003-4EBC-428C-923D-7394595A9623}" destId="{C6C82B05-FA13-4B9B-A53E-8C918324C86C}" srcOrd="1" destOrd="0" parTransId="{DAC326FC-CEDF-45C0-BA8D-FC90B4245FB3}" sibTransId="{EA7F0FDE-0F39-4037-9ACC-0570F964F753}"/>
    <dgm:cxn modelId="{26B5A7CE-4FB9-40A5-8FE9-1AC34BF32D6B}" type="presOf" srcId="{73EA9B8F-0133-47C8-BB5B-D7A5CD9EC1B9}" destId="{772F2610-F396-40CA-84DF-0048E483BE36}" srcOrd="0" destOrd="0" presId="urn:microsoft.com/office/officeart/2005/8/layout/balance1"/>
    <dgm:cxn modelId="{AB305B66-4479-45D2-92B4-778A124A96E1}" type="presOf" srcId="{7F79FDDA-7C9B-4A58-A47B-DC34CF37AE8C}" destId="{7315B6AB-3FD2-459E-9C50-EE29D7690FF3}" srcOrd="0" destOrd="0" presId="urn:microsoft.com/office/officeart/2005/8/layout/balance1"/>
    <dgm:cxn modelId="{70C1233A-6E61-4D19-9B8D-E509D93D66F5}" type="presOf" srcId="{367374F2-1C30-483F-B525-287CCA3494E2}" destId="{A3315EB7-174E-4C3C-A3E7-E5BE8221BD47}" srcOrd="0" destOrd="0" presId="urn:microsoft.com/office/officeart/2005/8/layout/balance1"/>
    <dgm:cxn modelId="{7647E3CD-658C-49DE-8BA7-3AC631F5AC7B}" type="presOf" srcId="{7FAC8FB6-BAD9-4C3C-A918-3D08E85ED828}" destId="{A900912C-5F78-41B0-B102-88120E9A2547}" srcOrd="0" destOrd="0" presId="urn:microsoft.com/office/officeart/2005/8/layout/balance1"/>
    <dgm:cxn modelId="{2458C8CB-0809-4A14-A987-764D15F1411C}" srcId="{7FAC8FB6-BAD9-4C3C-A918-3D08E85ED828}" destId="{7F79FDDA-7C9B-4A58-A47B-DC34CF37AE8C}" srcOrd="2" destOrd="0" parTransId="{19849F0C-6370-41AC-8D68-1F26F8E6757F}" sibTransId="{A499D063-8881-434A-B7DB-6D12542BC26D}"/>
    <dgm:cxn modelId="{0AFF78D2-5C8B-4961-977D-01172E8E2704}" type="presParOf" srcId="{D678802A-DA2A-482E-8831-1A73F710548A}" destId="{0709F748-5CD8-4A24-A991-A87208629534}" srcOrd="0" destOrd="0" presId="urn:microsoft.com/office/officeart/2005/8/layout/balance1"/>
    <dgm:cxn modelId="{F2AB702D-B4EC-4F87-802F-52347FCF3AFC}" type="presParOf" srcId="{D678802A-DA2A-482E-8831-1A73F710548A}" destId="{9FF3F618-319D-4851-84BF-9AAC69EB1827}" srcOrd="1" destOrd="0" presId="urn:microsoft.com/office/officeart/2005/8/layout/balance1"/>
    <dgm:cxn modelId="{55DADC33-11AA-4D32-9EA9-A4DD492C8127}" type="presParOf" srcId="{9FF3F618-319D-4851-84BF-9AAC69EB1827}" destId="{A900912C-5F78-41B0-B102-88120E9A2547}" srcOrd="0" destOrd="0" presId="urn:microsoft.com/office/officeart/2005/8/layout/balance1"/>
    <dgm:cxn modelId="{DBB30FFB-F395-4D25-9D05-6F48AFD2AB08}" type="presParOf" srcId="{9FF3F618-319D-4851-84BF-9AAC69EB1827}" destId="{AEBD009E-F97F-438B-AF29-92E562A4F2E7}" srcOrd="1" destOrd="0" presId="urn:microsoft.com/office/officeart/2005/8/layout/balance1"/>
    <dgm:cxn modelId="{1E9E7F03-2180-4084-9298-D3AC575FBCFB}" type="presParOf" srcId="{D678802A-DA2A-482E-8831-1A73F710548A}" destId="{533EDEF0-BAE4-4DC9-8214-9631C732D043}" srcOrd="2" destOrd="0" presId="urn:microsoft.com/office/officeart/2005/8/layout/balance1"/>
    <dgm:cxn modelId="{067C65FF-43A2-4790-9CFD-A405783620AE}" type="presParOf" srcId="{533EDEF0-BAE4-4DC9-8214-9631C732D043}" destId="{915D8FB4-536D-49D9-B93C-4BCEED539AC8}" srcOrd="0" destOrd="0" presId="urn:microsoft.com/office/officeart/2005/8/layout/balance1"/>
    <dgm:cxn modelId="{97D98E5E-3B68-4CF6-9228-F2FF393C92BD}" type="presParOf" srcId="{533EDEF0-BAE4-4DC9-8214-9631C732D043}" destId="{BA7BC7FD-0F9B-46AC-B16B-365866878132}" srcOrd="1" destOrd="0" presId="urn:microsoft.com/office/officeart/2005/8/layout/balance1"/>
    <dgm:cxn modelId="{03656252-8C5A-4178-BC55-C083EB39E369}" type="presParOf" srcId="{533EDEF0-BAE4-4DC9-8214-9631C732D043}" destId="{1B2681A3-3EB0-49C8-9D34-B14A6712BF36}" srcOrd="2" destOrd="0" presId="urn:microsoft.com/office/officeart/2005/8/layout/balance1"/>
    <dgm:cxn modelId="{54D540BF-EECB-43BF-9E66-C8A1567DE042}" type="presParOf" srcId="{533EDEF0-BAE4-4DC9-8214-9631C732D043}" destId="{E36A5B52-3EE6-4467-8657-D75B52E261D3}" srcOrd="3" destOrd="0" presId="urn:microsoft.com/office/officeart/2005/8/layout/balance1"/>
    <dgm:cxn modelId="{54257DDD-E81A-4E9D-A9E3-ED016B235193}" type="presParOf" srcId="{533EDEF0-BAE4-4DC9-8214-9631C732D043}" destId="{FF529A66-C46A-4154-9D81-8B53A0DAE8BB}" srcOrd="4" destOrd="0" presId="urn:microsoft.com/office/officeart/2005/8/layout/balance1"/>
    <dgm:cxn modelId="{F2ADDB2A-9E74-448E-B0E2-348C83435753}" type="presParOf" srcId="{533EDEF0-BAE4-4DC9-8214-9631C732D043}" destId="{772F2610-F396-40CA-84DF-0048E483BE36}" srcOrd="5" destOrd="0" presId="urn:microsoft.com/office/officeart/2005/8/layout/balance1"/>
    <dgm:cxn modelId="{26AB19C2-6FDD-4C75-B88F-99CF632F7B42}" type="presParOf" srcId="{533EDEF0-BAE4-4DC9-8214-9631C732D043}" destId="{A3315EB7-174E-4C3C-A3E7-E5BE8221BD47}" srcOrd="6" destOrd="0" presId="urn:microsoft.com/office/officeart/2005/8/layout/balance1"/>
    <dgm:cxn modelId="{B18E9B64-DA11-487F-A6BC-9AFD74F546F2}" type="presParOf" srcId="{533EDEF0-BAE4-4DC9-8214-9631C732D043}" destId="{18D7FD41-2462-4D45-A4B7-F2B2901E325A}" srcOrd="7" destOrd="0" presId="urn:microsoft.com/office/officeart/2005/8/layout/balance1"/>
    <dgm:cxn modelId="{8E372754-483C-40B4-A705-F0C54DD9A595}" type="presParOf" srcId="{533EDEF0-BAE4-4DC9-8214-9631C732D043}" destId="{7315B6AB-3FD2-459E-9C50-EE29D7690FF3}" srcOrd="8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94B1DD-2258-46A3-B786-22DC769656B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309F78-8CC4-4487-92F4-97DA8F878CDD}">
      <dgm:prSet custT="1"/>
      <dgm:spPr/>
      <dgm:t>
        <a:bodyPr/>
        <a:lstStyle/>
        <a:p>
          <a:pPr rtl="0"/>
          <a:r>
            <a:rPr lang="en-US" sz="1200" b="1" dirty="0" smtClean="0"/>
            <a:t>Who should get access to “free”?</a:t>
          </a:r>
          <a:endParaRPr lang="en-US" sz="1200" b="1" dirty="0"/>
        </a:p>
      </dgm:t>
    </dgm:pt>
    <dgm:pt modelId="{E29BFF1B-A263-4FC7-B223-89E939C4B6BE}" type="parTrans" cxnId="{4CCDF031-BDB9-461F-B88E-0FD713AD2733}">
      <dgm:prSet/>
      <dgm:spPr/>
      <dgm:t>
        <a:bodyPr/>
        <a:lstStyle/>
        <a:p>
          <a:endParaRPr lang="en-US" sz="1600"/>
        </a:p>
      </dgm:t>
    </dgm:pt>
    <dgm:pt modelId="{E8C1F4A3-6559-4F23-BFD0-F6B5E96B7F2B}" type="sibTrans" cxnId="{4CCDF031-BDB9-461F-B88E-0FD713AD2733}">
      <dgm:prSet/>
      <dgm:spPr/>
      <dgm:t>
        <a:bodyPr/>
        <a:lstStyle/>
        <a:p>
          <a:endParaRPr lang="en-US" sz="1600"/>
        </a:p>
      </dgm:t>
    </dgm:pt>
    <dgm:pt modelId="{07081290-4A45-4F0D-84D4-1C1F9F45E80C}">
      <dgm:prSet custT="1"/>
      <dgm:spPr/>
      <dgm:t>
        <a:bodyPr/>
        <a:lstStyle/>
        <a:p>
          <a:pPr rtl="0"/>
          <a:r>
            <a:rPr lang="en-US" sz="1200" b="1" dirty="0" smtClean="0"/>
            <a:t>How long is it “free” for?</a:t>
          </a:r>
          <a:endParaRPr lang="en-US" sz="1200" b="1" dirty="0"/>
        </a:p>
      </dgm:t>
    </dgm:pt>
    <dgm:pt modelId="{FECCDF49-F2B6-4BC6-AEB9-F49FBF79B82A}" type="parTrans" cxnId="{501410A9-D5E5-40CD-BC66-E205658C7BF5}">
      <dgm:prSet/>
      <dgm:spPr/>
      <dgm:t>
        <a:bodyPr/>
        <a:lstStyle/>
        <a:p>
          <a:endParaRPr lang="en-US" sz="1600"/>
        </a:p>
      </dgm:t>
    </dgm:pt>
    <dgm:pt modelId="{310DC2E9-77D9-402B-8809-903B32CA5A65}" type="sibTrans" cxnId="{501410A9-D5E5-40CD-BC66-E205658C7BF5}">
      <dgm:prSet/>
      <dgm:spPr/>
      <dgm:t>
        <a:bodyPr/>
        <a:lstStyle/>
        <a:p>
          <a:endParaRPr lang="en-US" sz="1600"/>
        </a:p>
      </dgm:t>
    </dgm:pt>
    <dgm:pt modelId="{FB71C83A-78D3-47A2-A238-5E83358E69A5}">
      <dgm:prSet custT="1"/>
      <dgm:spPr/>
      <dgm:t>
        <a:bodyPr/>
        <a:lstStyle/>
        <a:p>
          <a:pPr rtl="0"/>
          <a:r>
            <a:rPr lang="en-US" sz="1200" b="1" dirty="0" smtClean="0"/>
            <a:t>How do you convert “free” users to paid users?</a:t>
          </a:r>
          <a:endParaRPr lang="en-US" sz="1200" b="1" dirty="0"/>
        </a:p>
      </dgm:t>
    </dgm:pt>
    <dgm:pt modelId="{9FB200B8-C457-4CB0-8B65-0F837E054B98}" type="parTrans" cxnId="{44D58CAE-74F0-4454-9775-728ACA579B89}">
      <dgm:prSet/>
      <dgm:spPr/>
      <dgm:t>
        <a:bodyPr/>
        <a:lstStyle/>
        <a:p>
          <a:endParaRPr lang="en-US" sz="1600"/>
        </a:p>
      </dgm:t>
    </dgm:pt>
    <dgm:pt modelId="{F0B00566-D27D-4A81-8BB1-0F6B80555FE6}" type="sibTrans" cxnId="{44D58CAE-74F0-4454-9775-728ACA579B89}">
      <dgm:prSet/>
      <dgm:spPr/>
      <dgm:t>
        <a:bodyPr/>
        <a:lstStyle/>
        <a:p>
          <a:endParaRPr lang="en-US" sz="1600"/>
        </a:p>
      </dgm:t>
    </dgm:pt>
    <dgm:pt modelId="{FE765026-E0CB-4BB3-A414-8A28946AE7D1}">
      <dgm:prSet custT="1"/>
      <dgm:spPr/>
      <dgm:t>
        <a:bodyPr/>
        <a:lstStyle/>
        <a:p>
          <a:pPr rtl="0"/>
          <a:r>
            <a:rPr lang="en-US" sz="1200" b="1" dirty="0" smtClean="0"/>
            <a:t>Why free?</a:t>
          </a:r>
          <a:endParaRPr lang="en-US" sz="1200" b="1" dirty="0"/>
        </a:p>
      </dgm:t>
    </dgm:pt>
    <dgm:pt modelId="{A16AD3B6-7037-4F41-9D27-903EB845E5B3}" type="parTrans" cxnId="{8F6518BD-D053-499C-99DA-FC4BCEA9F978}">
      <dgm:prSet/>
      <dgm:spPr/>
      <dgm:t>
        <a:bodyPr/>
        <a:lstStyle/>
        <a:p>
          <a:endParaRPr lang="en-US" sz="1600"/>
        </a:p>
      </dgm:t>
    </dgm:pt>
    <dgm:pt modelId="{7E7DAF3C-7F03-46B9-9E17-181555E30D60}" type="sibTrans" cxnId="{8F6518BD-D053-499C-99DA-FC4BCEA9F978}">
      <dgm:prSet/>
      <dgm:spPr/>
      <dgm:t>
        <a:bodyPr/>
        <a:lstStyle/>
        <a:p>
          <a:endParaRPr lang="en-US" sz="1600"/>
        </a:p>
      </dgm:t>
    </dgm:pt>
    <dgm:pt modelId="{61BFE3AA-CEE2-42E7-A8F4-CA9E5CE84400}">
      <dgm:prSet custT="1"/>
      <dgm:spPr/>
      <dgm:t>
        <a:bodyPr/>
        <a:lstStyle/>
        <a:p>
          <a:pPr rtl="0"/>
          <a:r>
            <a:rPr lang="en-US" sz="1200" dirty="0" smtClean="0"/>
            <a:t>Developers?</a:t>
          </a:r>
          <a:endParaRPr lang="en-US" sz="1200" dirty="0"/>
        </a:p>
      </dgm:t>
    </dgm:pt>
    <dgm:pt modelId="{8E4120D3-55F4-472A-B3A1-9397355670BA}" type="parTrans" cxnId="{0A07C2BA-30ED-4FB9-BBF7-FB943746A670}">
      <dgm:prSet/>
      <dgm:spPr/>
      <dgm:t>
        <a:bodyPr/>
        <a:lstStyle/>
        <a:p>
          <a:endParaRPr lang="en-US" sz="1000"/>
        </a:p>
      </dgm:t>
    </dgm:pt>
    <dgm:pt modelId="{1E469BD1-1C9B-4FF3-B7F7-8C1B216C9D2F}" type="sibTrans" cxnId="{0A07C2BA-30ED-4FB9-BBF7-FB943746A670}">
      <dgm:prSet/>
      <dgm:spPr/>
      <dgm:t>
        <a:bodyPr/>
        <a:lstStyle/>
        <a:p>
          <a:endParaRPr lang="en-US" sz="1000"/>
        </a:p>
      </dgm:t>
    </dgm:pt>
    <dgm:pt modelId="{3D7A2FDE-E114-4BFE-B876-43E994903CEE}">
      <dgm:prSet custT="1"/>
      <dgm:spPr/>
      <dgm:t>
        <a:bodyPr/>
        <a:lstStyle/>
        <a:p>
          <a:pPr rtl="0"/>
          <a:r>
            <a:rPr lang="en-US" sz="1200" dirty="0" smtClean="0"/>
            <a:t>Non-commercial users?</a:t>
          </a:r>
          <a:endParaRPr lang="en-US" sz="1200" dirty="0"/>
        </a:p>
      </dgm:t>
    </dgm:pt>
    <dgm:pt modelId="{6AAF202A-DD34-4C7E-85F9-9E8506E62FAE}" type="parTrans" cxnId="{8768B707-F8E1-4A65-B068-FA21F50F31A3}">
      <dgm:prSet/>
      <dgm:spPr/>
      <dgm:t>
        <a:bodyPr/>
        <a:lstStyle/>
        <a:p>
          <a:endParaRPr lang="en-US" sz="1000"/>
        </a:p>
      </dgm:t>
    </dgm:pt>
    <dgm:pt modelId="{F1A6A792-C751-4D29-AAA0-2D001F570A37}" type="sibTrans" cxnId="{8768B707-F8E1-4A65-B068-FA21F50F31A3}">
      <dgm:prSet/>
      <dgm:spPr/>
      <dgm:t>
        <a:bodyPr/>
        <a:lstStyle/>
        <a:p>
          <a:endParaRPr lang="en-US" sz="1000"/>
        </a:p>
      </dgm:t>
    </dgm:pt>
    <dgm:pt modelId="{004162B9-55C3-4D5C-AB27-E17697DAD85B}">
      <dgm:prSet custT="1"/>
      <dgm:spPr/>
      <dgm:t>
        <a:bodyPr/>
        <a:lstStyle/>
        <a:p>
          <a:pPr rtl="0"/>
          <a:r>
            <a:rPr lang="en-US" sz="1200" dirty="0" smtClean="0"/>
            <a:t>Everyone?</a:t>
          </a:r>
          <a:endParaRPr lang="en-US" sz="1200" dirty="0"/>
        </a:p>
      </dgm:t>
    </dgm:pt>
    <dgm:pt modelId="{9E5442E2-7B46-4029-BC30-7AC6756DC909}" type="parTrans" cxnId="{EB65100C-C57E-46B1-9209-43DBF8E7C246}">
      <dgm:prSet/>
      <dgm:spPr/>
      <dgm:t>
        <a:bodyPr/>
        <a:lstStyle/>
        <a:p>
          <a:endParaRPr lang="en-US" sz="1000"/>
        </a:p>
      </dgm:t>
    </dgm:pt>
    <dgm:pt modelId="{D3CF4685-7ED8-4602-A3EA-F2C42AC64EA6}" type="sibTrans" cxnId="{EB65100C-C57E-46B1-9209-43DBF8E7C246}">
      <dgm:prSet/>
      <dgm:spPr/>
      <dgm:t>
        <a:bodyPr/>
        <a:lstStyle/>
        <a:p>
          <a:endParaRPr lang="en-US" sz="1000"/>
        </a:p>
      </dgm:t>
    </dgm:pt>
    <dgm:pt modelId="{F5B1148A-C66E-446B-8437-7425C0F7C092}">
      <dgm:prSet custT="1"/>
      <dgm:spPr/>
      <dgm:t>
        <a:bodyPr/>
        <a:lstStyle/>
        <a:p>
          <a:pPr rtl="0"/>
          <a:r>
            <a:rPr lang="en-US" sz="1200" dirty="0" smtClean="0"/>
            <a:t>Increase stickiness &amp; generate referrals</a:t>
          </a:r>
          <a:endParaRPr lang="en-US" sz="1200" dirty="0"/>
        </a:p>
      </dgm:t>
    </dgm:pt>
    <dgm:pt modelId="{07477085-2801-4F4D-92C7-D3EA6E868F0D}" type="parTrans" cxnId="{DE31DBA3-2F54-4372-BD85-63B19A4F1F75}">
      <dgm:prSet/>
      <dgm:spPr/>
      <dgm:t>
        <a:bodyPr/>
        <a:lstStyle/>
        <a:p>
          <a:endParaRPr lang="en-US" sz="1000"/>
        </a:p>
      </dgm:t>
    </dgm:pt>
    <dgm:pt modelId="{7C636540-E8CC-4CD9-B537-86BDA68F31AD}" type="sibTrans" cxnId="{DE31DBA3-2F54-4372-BD85-63B19A4F1F75}">
      <dgm:prSet/>
      <dgm:spPr/>
      <dgm:t>
        <a:bodyPr/>
        <a:lstStyle/>
        <a:p>
          <a:endParaRPr lang="en-US" sz="1000"/>
        </a:p>
      </dgm:t>
    </dgm:pt>
    <dgm:pt modelId="{E1CB7156-AA3F-40F3-BCCD-F2F8224BCB3C}">
      <dgm:prSet custT="1"/>
      <dgm:spPr/>
      <dgm:t>
        <a:bodyPr/>
        <a:lstStyle/>
        <a:p>
          <a:pPr rtl="0"/>
          <a:r>
            <a:rPr lang="en-US" sz="1200" b="1" dirty="0" smtClean="0"/>
            <a:t>What’s included in “free”?</a:t>
          </a:r>
          <a:endParaRPr lang="en-US" sz="1200" b="1" dirty="0"/>
        </a:p>
      </dgm:t>
    </dgm:pt>
    <dgm:pt modelId="{8856D6FA-82EB-41DE-94DF-A565C2EACF55}" type="parTrans" cxnId="{37AB588B-13C6-45F4-803D-7E10FDD644E1}">
      <dgm:prSet/>
      <dgm:spPr/>
      <dgm:t>
        <a:bodyPr/>
        <a:lstStyle/>
        <a:p>
          <a:endParaRPr lang="en-US"/>
        </a:p>
      </dgm:t>
    </dgm:pt>
    <dgm:pt modelId="{E86E4391-999C-4C0E-BF61-1921CB46EE4D}" type="sibTrans" cxnId="{37AB588B-13C6-45F4-803D-7E10FDD644E1}">
      <dgm:prSet/>
      <dgm:spPr/>
      <dgm:t>
        <a:bodyPr/>
        <a:lstStyle/>
        <a:p>
          <a:endParaRPr lang="en-US"/>
        </a:p>
      </dgm:t>
    </dgm:pt>
    <dgm:pt modelId="{7E184439-9D48-4DD1-A5A2-22A08C220394}">
      <dgm:prSet custT="1"/>
      <dgm:spPr/>
      <dgm:t>
        <a:bodyPr/>
        <a:lstStyle/>
        <a:p>
          <a:pPr rtl="0"/>
          <a:r>
            <a:rPr lang="en-US" sz="1200" dirty="0" smtClean="0"/>
            <a:t>Basic capabilities?</a:t>
          </a:r>
          <a:endParaRPr lang="en-US" sz="1200" dirty="0"/>
        </a:p>
      </dgm:t>
    </dgm:pt>
    <dgm:pt modelId="{611E6C21-B1AB-42B9-AE25-49B5896B66EE}" type="sibTrans" cxnId="{289AABAC-C5BC-45C8-A276-AD7302E29DC6}">
      <dgm:prSet/>
      <dgm:spPr/>
      <dgm:t>
        <a:bodyPr/>
        <a:lstStyle/>
        <a:p>
          <a:endParaRPr lang="en-US" sz="1000"/>
        </a:p>
      </dgm:t>
    </dgm:pt>
    <dgm:pt modelId="{63089357-C475-47A9-B506-703B74012FED}" type="parTrans" cxnId="{289AABAC-C5BC-45C8-A276-AD7302E29DC6}">
      <dgm:prSet/>
      <dgm:spPr/>
      <dgm:t>
        <a:bodyPr/>
        <a:lstStyle/>
        <a:p>
          <a:endParaRPr lang="en-US" sz="1000"/>
        </a:p>
      </dgm:t>
    </dgm:pt>
    <dgm:pt modelId="{268DB1F7-21D8-47A7-82B4-104CBB44108F}">
      <dgm:prSet custT="1"/>
      <dgm:spPr/>
      <dgm:t>
        <a:bodyPr/>
        <a:lstStyle/>
        <a:p>
          <a:pPr rtl="0"/>
          <a:r>
            <a:rPr lang="en-US" sz="1200" dirty="0" smtClean="0"/>
            <a:t>1 Month?</a:t>
          </a:r>
          <a:endParaRPr lang="en-US" sz="1200" dirty="0"/>
        </a:p>
      </dgm:t>
    </dgm:pt>
    <dgm:pt modelId="{C2851343-C1C8-4052-A5A5-344A8C4E7FF3}" type="parTrans" cxnId="{6998967F-6435-4088-8ED8-44F834E75291}">
      <dgm:prSet/>
      <dgm:spPr/>
      <dgm:t>
        <a:bodyPr/>
        <a:lstStyle/>
        <a:p>
          <a:endParaRPr lang="en-US"/>
        </a:p>
      </dgm:t>
    </dgm:pt>
    <dgm:pt modelId="{22EFD4BA-BA26-443F-B5AE-CDEA6CA8F529}" type="sibTrans" cxnId="{6998967F-6435-4088-8ED8-44F834E75291}">
      <dgm:prSet/>
      <dgm:spPr/>
      <dgm:t>
        <a:bodyPr/>
        <a:lstStyle/>
        <a:p>
          <a:endParaRPr lang="en-US"/>
        </a:p>
      </dgm:t>
    </dgm:pt>
    <dgm:pt modelId="{9D783B3E-23D9-4919-BE90-A751E94974C8}">
      <dgm:prSet custT="1"/>
      <dgm:spPr/>
      <dgm:t>
        <a:bodyPr/>
        <a:lstStyle/>
        <a:p>
          <a:pPr rtl="0"/>
          <a:r>
            <a:rPr lang="en-US" sz="1200" dirty="0" smtClean="0"/>
            <a:t>Tiered subscription</a:t>
          </a:r>
          <a:endParaRPr lang="en-US" sz="1200" dirty="0"/>
        </a:p>
      </dgm:t>
    </dgm:pt>
    <dgm:pt modelId="{FF9B30FB-77C2-456D-993F-FA272E150A90}" type="parTrans" cxnId="{192265FF-0119-469C-83EA-6178D84CD516}">
      <dgm:prSet/>
      <dgm:spPr/>
      <dgm:t>
        <a:bodyPr/>
        <a:lstStyle/>
        <a:p>
          <a:endParaRPr lang="en-US"/>
        </a:p>
      </dgm:t>
    </dgm:pt>
    <dgm:pt modelId="{DAEC42C4-97DD-4295-A86A-DEB95073077C}" type="sibTrans" cxnId="{192265FF-0119-469C-83EA-6178D84CD516}">
      <dgm:prSet/>
      <dgm:spPr/>
      <dgm:t>
        <a:bodyPr/>
        <a:lstStyle/>
        <a:p>
          <a:endParaRPr lang="en-US"/>
        </a:p>
      </dgm:t>
    </dgm:pt>
    <dgm:pt modelId="{9E4B5393-B7AD-464A-8477-902957C572F7}">
      <dgm:prSet custT="1"/>
      <dgm:spPr/>
      <dgm:t>
        <a:bodyPr/>
        <a:lstStyle/>
        <a:p>
          <a:pPr rtl="0"/>
          <a:r>
            <a:rPr lang="en-US" sz="1200" dirty="0" smtClean="0"/>
            <a:t>Feature limits</a:t>
          </a:r>
          <a:endParaRPr lang="en-US" sz="1200" dirty="0"/>
        </a:p>
      </dgm:t>
    </dgm:pt>
    <dgm:pt modelId="{F374E295-519B-4339-A62A-41A387D92FE1}" type="parTrans" cxnId="{1279A8C6-9CB0-4CFC-ACE4-5E88D4EEB154}">
      <dgm:prSet/>
      <dgm:spPr/>
      <dgm:t>
        <a:bodyPr/>
        <a:lstStyle/>
        <a:p>
          <a:endParaRPr lang="en-US"/>
        </a:p>
      </dgm:t>
    </dgm:pt>
    <dgm:pt modelId="{54416D4B-36FA-42AD-B0D4-269B27DBC63C}" type="sibTrans" cxnId="{1279A8C6-9CB0-4CFC-ACE4-5E88D4EEB154}">
      <dgm:prSet/>
      <dgm:spPr/>
      <dgm:t>
        <a:bodyPr/>
        <a:lstStyle/>
        <a:p>
          <a:endParaRPr lang="en-US"/>
        </a:p>
      </dgm:t>
    </dgm:pt>
    <dgm:pt modelId="{0F0D1885-424D-4EB5-B79F-7F461A5C8803}">
      <dgm:prSet custT="1"/>
      <dgm:spPr/>
      <dgm:t>
        <a:bodyPr/>
        <a:lstStyle/>
        <a:p>
          <a:pPr rtl="0"/>
          <a:r>
            <a:rPr lang="en-US" sz="1200" dirty="0" smtClean="0"/>
            <a:t>Volume limits</a:t>
          </a:r>
          <a:endParaRPr lang="en-US" sz="1200" dirty="0"/>
        </a:p>
      </dgm:t>
    </dgm:pt>
    <dgm:pt modelId="{127C5984-042B-40F4-98C2-FDCCE3E85913}" type="parTrans" cxnId="{B058D740-F753-443D-98DF-736BB0C3FF9B}">
      <dgm:prSet/>
      <dgm:spPr/>
      <dgm:t>
        <a:bodyPr/>
        <a:lstStyle/>
        <a:p>
          <a:endParaRPr lang="en-US"/>
        </a:p>
      </dgm:t>
    </dgm:pt>
    <dgm:pt modelId="{A35556D3-46B0-43B3-A415-EC760533E511}" type="sibTrans" cxnId="{B058D740-F753-443D-98DF-736BB0C3FF9B}">
      <dgm:prSet/>
      <dgm:spPr/>
      <dgm:t>
        <a:bodyPr/>
        <a:lstStyle/>
        <a:p>
          <a:endParaRPr lang="en-US"/>
        </a:p>
      </dgm:t>
    </dgm:pt>
    <dgm:pt modelId="{6ABD68CB-9D05-4CBB-A574-EAD2E96EEE50}">
      <dgm:prSet custT="1"/>
      <dgm:spPr/>
      <dgm:t>
        <a:bodyPr/>
        <a:lstStyle/>
        <a:p>
          <a:pPr rtl="0"/>
          <a:r>
            <a:rPr lang="en-US" sz="1200" dirty="0" smtClean="0"/>
            <a:t>Time limits</a:t>
          </a:r>
          <a:endParaRPr lang="en-US" sz="1200" dirty="0"/>
        </a:p>
      </dgm:t>
    </dgm:pt>
    <dgm:pt modelId="{2F4E8095-3DA8-4429-8D9A-CBDFD316BC4D}" type="parTrans" cxnId="{2E738D3E-0C15-4064-8AC5-895EA959B8A0}">
      <dgm:prSet/>
      <dgm:spPr/>
      <dgm:t>
        <a:bodyPr/>
        <a:lstStyle/>
        <a:p>
          <a:endParaRPr lang="en-US"/>
        </a:p>
      </dgm:t>
    </dgm:pt>
    <dgm:pt modelId="{9A14481F-8A24-4DCF-A522-45E5C3F222AD}" type="sibTrans" cxnId="{2E738D3E-0C15-4064-8AC5-895EA959B8A0}">
      <dgm:prSet/>
      <dgm:spPr/>
      <dgm:t>
        <a:bodyPr/>
        <a:lstStyle/>
        <a:p>
          <a:endParaRPr lang="en-US"/>
        </a:p>
      </dgm:t>
    </dgm:pt>
    <dgm:pt modelId="{CB7415BF-18E7-4A90-829B-E082B66A06D3}">
      <dgm:prSet custT="1"/>
      <dgm:spPr/>
      <dgm:t>
        <a:bodyPr/>
        <a:lstStyle/>
        <a:p>
          <a:pPr rtl="0"/>
          <a:r>
            <a:rPr lang="en-US" sz="1200" dirty="0" smtClean="0"/>
            <a:t>Drive traffic</a:t>
          </a:r>
          <a:r>
            <a:rPr lang="en-US" sz="1200" dirty="0" smtClean="0"/>
            <a:t>/acquire new users (low-friction adoption)</a:t>
          </a:r>
          <a:endParaRPr lang="en-US" sz="1200" dirty="0"/>
        </a:p>
      </dgm:t>
    </dgm:pt>
    <dgm:pt modelId="{7EB40601-A775-4CB5-9F49-765FC1354751}" type="parTrans" cxnId="{1B50E7D6-9133-4420-A620-D4129B5F88D0}">
      <dgm:prSet/>
      <dgm:spPr/>
      <dgm:t>
        <a:bodyPr/>
        <a:lstStyle/>
        <a:p>
          <a:endParaRPr lang="en-US"/>
        </a:p>
      </dgm:t>
    </dgm:pt>
    <dgm:pt modelId="{F05110C7-D682-4899-82BC-A247B52F95AD}" type="sibTrans" cxnId="{1B50E7D6-9133-4420-A620-D4129B5F88D0}">
      <dgm:prSet/>
      <dgm:spPr/>
      <dgm:t>
        <a:bodyPr/>
        <a:lstStyle/>
        <a:p>
          <a:endParaRPr lang="en-US"/>
        </a:p>
      </dgm:t>
    </dgm:pt>
    <dgm:pt modelId="{7E914794-9E7A-4AEA-962E-058907391131}">
      <dgm:prSet custT="1"/>
      <dgm:spPr/>
      <dgm:t>
        <a:bodyPr/>
        <a:lstStyle/>
        <a:p>
          <a:pPr rtl="0"/>
          <a:r>
            <a:rPr lang="en-US" sz="1200" dirty="0" smtClean="0"/>
            <a:t>Improve product rapidly</a:t>
          </a:r>
        </a:p>
      </dgm:t>
    </dgm:pt>
    <dgm:pt modelId="{9E4E36A0-253D-481D-B4CC-07098548D3A4}" type="parTrans" cxnId="{0DABD163-DB21-4450-A1D5-DEF39E9A1F5E}">
      <dgm:prSet/>
      <dgm:spPr/>
      <dgm:t>
        <a:bodyPr/>
        <a:lstStyle/>
        <a:p>
          <a:endParaRPr lang="en-US"/>
        </a:p>
      </dgm:t>
    </dgm:pt>
    <dgm:pt modelId="{92938F58-AB4E-474A-A1DB-1EF4D0D9C4F9}" type="sibTrans" cxnId="{0DABD163-DB21-4450-A1D5-DEF39E9A1F5E}">
      <dgm:prSet/>
      <dgm:spPr/>
      <dgm:t>
        <a:bodyPr/>
        <a:lstStyle/>
        <a:p>
          <a:endParaRPr lang="en-US"/>
        </a:p>
      </dgm:t>
    </dgm:pt>
    <dgm:pt modelId="{EEFE16B1-65D4-45EB-838E-E4C1067D11CB}">
      <dgm:prSet custT="1"/>
      <dgm:spPr/>
      <dgm:t>
        <a:bodyPr/>
        <a:lstStyle/>
        <a:p>
          <a:pPr rtl="0"/>
          <a:r>
            <a:rPr lang="en-US" sz="1200" dirty="0" smtClean="0"/>
            <a:t>3 Months?</a:t>
          </a:r>
          <a:endParaRPr lang="en-US" sz="1200" dirty="0"/>
        </a:p>
      </dgm:t>
    </dgm:pt>
    <dgm:pt modelId="{921F94EF-F3EC-4627-9167-2C229A59D77D}" type="parTrans" cxnId="{D16D537E-29DF-44CA-A944-F9E5C455053C}">
      <dgm:prSet/>
      <dgm:spPr/>
      <dgm:t>
        <a:bodyPr/>
        <a:lstStyle/>
        <a:p>
          <a:endParaRPr lang="en-US"/>
        </a:p>
      </dgm:t>
    </dgm:pt>
    <dgm:pt modelId="{B5E4FAFE-017B-4D16-BFD3-27C00839DC16}" type="sibTrans" cxnId="{D16D537E-29DF-44CA-A944-F9E5C455053C}">
      <dgm:prSet/>
      <dgm:spPr/>
      <dgm:t>
        <a:bodyPr/>
        <a:lstStyle/>
        <a:p>
          <a:endParaRPr lang="en-US"/>
        </a:p>
      </dgm:t>
    </dgm:pt>
    <dgm:pt modelId="{32E5A386-75E8-48F8-9AA4-89749CBF68E9}">
      <dgm:prSet custT="1"/>
      <dgm:spPr/>
      <dgm:t>
        <a:bodyPr/>
        <a:lstStyle/>
        <a:p>
          <a:pPr rtl="0"/>
          <a:r>
            <a:rPr lang="en-US" sz="1200" dirty="0" smtClean="0"/>
            <a:t>1 Year?</a:t>
          </a:r>
          <a:endParaRPr lang="en-US" sz="1200" dirty="0"/>
        </a:p>
      </dgm:t>
    </dgm:pt>
    <dgm:pt modelId="{7473A409-BAE2-4644-BB0A-8B978E38BB9E}" type="parTrans" cxnId="{49C22D8A-FD86-4415-B1CD-8C09C96B85F2}">
      <dgm:prSet/>
      <dgm:spPr/>
      <dgm:t>
        <a:bodyPr/>
        <a:lstStyle/>
        <a:p>
          <a:endParaRPr lang="en-US"/>
        </a:p>
      </dgm:t>
    </dgm:pt>
    <dgm:pt modelId="{0C0474B3-6934-41E5-8D18-35AC8C3FD4AA}" type="sibTrans" cxnId="{49C22D8A-FD86-4415-B1CD-8C09C96B85F2}">
      <dgm:prSet/>
      <dgm:spPr/>
      <dgm:t>
        <a:bodyPr/>
        <a:lstStyle/>
        <a:p>
          <a:endParaRPr lang="en-US"/>
        </a:p>
      </dgm:t>
    </dgm:pt>
    <dgm:pt modelId="{5A4FE529-CAA9-4466-A8E1-28632C4C3039}">
      <dgm:prSet custT="1"/>
      <dgm:spPr/>
      <dgm:t>
        <a:bodyPr/>
        <a:lstStyle/>
        <a:p>
          <a:pPr rtl="0"/>
          <a:r>
            <a:rPr lang="en-US" sz="1200" dirty="0" smtClean="0"/>
            <a:t>Watermarking</a:t>
          </a:r>
          <a:endParaRPr lang="en-US" sz="1200" dirty="0"/>
        </a:p>
      </dgm:t>
    </dgm:pt>
    <dgm:pt modelId="{F950E7A1-DAFE-48C9-8A63-E32A6E5AD500}" type="parTrans" cxnId="{37A085C0-D917-4767-9FC3-395A85125573}">
      <dgm:prSet/>
      <dgm:spPr/>
      <dgm:t>
        <a:bodyPr/>
        <a:lstStyle/>
        <a:p>
          <a:endParaRPr lang="en-US"/>
        </a:p>
      </dgm:t>
    </dgm:pt>
    <dgm:pt modelId="{A799C51C-5986-4B08-949F-14E39CC879A0}" type="sibTrans" cxnId="{37A085C0-D917-4767-9FC3-395A85125573}">
      <dgm:prSet/>
      <dgm:spPr/>
      <dgm:t>
        <a:bodyPr/>
        <a:lstStyle/>
        <a:p>
          <a:endParaRPr lang="en-US"/>
        </a:p>
      </dgm:t>
    </dgm:pt>
    <dgm:pt modelId="{07AFBBCD-3D40-4A32-9AB1-B970907788B6}">
      <dgm:prSet custT="1"/>
      <dgm:spPr/>
      <dgm:t>
        <a:bodyPr/>
        <a:lstStyle/>
        <a:p>
          <a:pPr rtl="0"/>
          <a:r>
            <a:rPr lang="en-US" sz="1200" dirty="0" smtClean="0"/>
            <a:t>Free to create</a:t>
          </a:r>
          <a:endParaRPr lang="en-US" sz="1200" dirty="0"/>
        </a:p>
      </dgm:t>
    </dgm:pt>
    <dgm:pt modelId="{1C13649F-CE4F-4DD5-865E-FE3547566168}" type="parTrans" cxnId="{D73C317B-9F52-4F89-813F-1BC29C936222}">
      <dgm:prSet/>
      <dgm:spPr/>
      <dgm:t>
        <a:bodyPr/>
        <a:lstStyle/>
        <a:p>
          <a:endParaRPr lang="en-US"/>
        </a:p>
      </dgm:t>
    </dgm:pt>
    <dgm:pt modelId="{523E3341-9D1C-4962-95D7-854D25584DD0}" type="sibTrans" cxnId="{D73C317B-9F52-4F89-813F-1BC29C936222}">
      <dgm:prSet/>
      <dgm:spPr/>
      <dgm:t>
        <a:bodyPr/>
        <a:lstStyle/>
        <a:p>
          <a:endParaRPr lang="en-US"/>
        </a:p>
      </dgm:t>
    </dgm:pt>
    <dgm:pt modelId="{5C678B66-CFCE-4030-B3A7-F96FAAF23EF4}">
      <dgm:prSet custT="1"/>
      <dgm:spPr/>
      <dgm:t>
        <a:bodyPr/>
        <a:lstStyle/>
        <a:p>
          <a:pPr rtl="0"/>
          <a:r>
            <a:rPr lang="en-US" sz="1200" dirty="0" smtClean="0"/>
            <a:t>Free to view</a:t>
          </a:r>
          <a:endParaRPr lang="en-US" sz="1200" dirty="0"/>
        </a:p>
      </dgm:t>
    </dgm:pt>
    <dgm:pt modelId="{CD5EEE64-1509-4B77-B8B0-92A1A63ECD48}" type="parTrans" cxnId="{75DCC3BE-1B93-4DA1-8E07-F6693CAACDAE}">
      <dgm:prSet/>
      <dgm:spPr/>
      <dgm:t>
        <a:bodyPr/>
        <a:lstStyle/>
        <a:p>
          <a:endParaRPr lang="en-US"/>
        </a:p>
      </dgm:t>
    </dgm:pt>
    <dgm:pt modelId="{60131180-AE2F-4E99-A71B-A8126EC75CD8}" type="sibTrans" cxnId="{75DCC3BE-1B93-4DA1-8E07-F6693CAACDAE}">
      <dgm:prSet/>
      <dgm:spPr/>
      <dgm:t>
        <a:bodyPr/>
        <a:lstStyle/>
        <a:p>
          <a:endParaRPr lang="en-US"/>
        </a:p>
      </dgm:t>
    </dgm:pt>
    <dgm:pt modelId="{AB8430BF-442E-4AD4-AAFF-6FAAE4B697B3}">
      <dgm:prSet custT="1"/>
      <dgm:spPr/>
      <dgm:t>
        <a:bodyPr/>
        <a:lstStyle/>
        <a:p>
          <a:pPr rtl="0"/>
          <a:r>
            <a:rPr lang="en-US" sz="1200" dirty="0" smtClean="0"/>
            <a:t>Government</a:t>
          </a:r>
          <a:endParaRPr lang="en-US" sz="1200" dirty="0"/>
        </a:p>
      </dgm:t>
    </dgm:pt>
    <dgm:pt modelId="{F248BD9D-7DF0-4ADD-B0B8-CFBA23EE5BD1}" type="parTrans" cxnId="{1B62F806-9CE2-4A76-9404-A77CD51B84E5}">
      <dgm:prSet/>
      <dgm:spPr/>
      <dgm:t>
        <a:bodyPr/>
        <a:lstStyle/>
        <a:p>
          <a:endParaRPr lang="en-US"/>
        </a:p>
      </dgm:t>
    </dgm:pt>
    <dgm:pt modelId="{DA459DA4-0DAE-40AC-AD32-622FB20F4656}" type="sibTrans" cxnId="{1B62F806-9CE2-4A76-9404-A77CD51B84E5}">
      <dgm:prSet/>
      <dgm:spPr/>
      <dgm:t>
        <a:bodyPr/>
        <a:lstStyle/>
        <a:p>
          <a:endParaRPr lang="en-US"/>
        </a:p>
      </dgm:t>
    </dgm:pt>
    <dgm:pt modelId="{199CF9B7-3C5C-4D63-A276-D753A7FF8EE9}">
      <dgm:prSet custT="1"/>
      <dgm:spPr/>
      <dgm:t>
        <a:bodyPr/>
        <a:lstStyle/>
        <a:p>
          <a:pPr rtl="0"/>
          <a:r>
            <a:rPr lang="en-US" sz="1200" dirty="0" smtClean="0"/>
            <a:t>Academia</a:t>
          </a:r>
          <a:endParaRPr lang="en-US" sz="1200" dirty="0"/>
        </a:p>
      </dgm:t>
    </dgm:pt>
    <dgm:pt modelId="{048F7411-4ACB-4698-8D98-F7F67A6A59A5}" type="parTrans" cxnId="{50F5CA55-A42F-4D8A-93E6-FD1875E70C79}">
      <dgm:prSet/>
      <dgm:spPr/>
      <dgm:t>
        <a:bodyPr/>
        <a:lstStyle/>
        <a:p>
          <a:endParaRPr lang="en-US"/>
        </a:p>
      </dgm:t>
    </dgm:pt>
    <dgm:pt modelId="{E98A3E64-ABE7-4972-9A1C-1FA0E90B719F}" type="sibTrans" cxnId="{50F5CA55-A42F-4D8A-93E6-FD1875E70C79}">
      <dgm:prSet/>
      <dgm:spPr/>
      <dgm:t>
        <a:bodyPr/>
        <a:lstStyle/>
        <a:p>
          <a:endParaRPr lang="en-US"/>
        </a:p>
      </dgm:t>
    </dgm:pt>
    <dgm:pt modelId="{5A707882-F716-4B85-8AE6-C25594E25E0B}">
      <dgm:prSet custT="1"/>
      <dgm:spPr/>
      <dgm:t>
        <a:bodyPr/>
        <a:lstStyle/>
        <a:p>
          <a:pPr rtl="0"/>
          <a:r>
            <a:rPr lang="en-US" sz="1200" dirty="0" smtClean="0"/>
            <a:t>Non-profits</a:t>
          </a:r>
          <a:endParaRPr lang="en-US" sz="1200" dirty="0"/>
        </a:p>
      </dgm:t>
    </dgm:pt>
    <dgm:pt modelId="{49BC650C-A20C-40D8-BCB6-633F8B3481BA}" type="parTrans" cxnId="{397CDB43-DE45-414C-92E6-91295ACEB060}">
      <dgm:prSet/>
      <dgm:spPr/>
      <dgm:t>
        <a:bodyPr/>
        <a:lstStyle/>
        <a:p>
          <a:endParaRPr lang="en-US"/>
        </a:p>
      </dgm:t>
    </dgm:pt>
    <dgm:pt modelId="{05E74F90-FDBA-4EA8-AEE4-B21D1A0F2AB8}" type="sibTrans" cxnId="{397CDB43-DE45-414C-92E6-91295ACEB060}">
      <dgm:prSet/>
      <dgm:spPr/>
      <dgm:t>
        <a:bodyPr/>
        <a:lstStyle/>
        <a:p>
          <a:endParaRPr lang="en-US"/>
        </a:p>
      </dgm:t>
    </dgm:pt>
    <dgm:pt modelId="{ECF5079B-97F9-4110-AF15-E8CE75504704}">
      <dgm:prSet custT="1"/>
      <dgm:spPr/>
      <dgm:t>
        <a:bodyPr/>
        <a:lstStyle/>
        <a:p>
          <a:pPr rtl="0"/>
          <a:r>
            <a:rPr lang="en-US" sz="1200" dirty="0" smtClean="0"/>
            <a:t>Open-source</a:t>
          </a:r>
          <a:endParaRPr lang="en-US" sz="1200" dirty="0"/>
        </a:p>
      </dgm:t>
    </dgm:pt>
    <dgm:pt modelId="{DC1F8764-CF3F-44E9-B10C-31B3A4AFDB5A}" type="parTrans" cxnId="{484E6E5E-F160-4905-84BD-4DFD1FD0D1FD}">
      <dgm:prSet/>
      <dgm:spPr/>
      <dgm:t>
        <a:bodyPr/>
        <a:lstStyle/>
        <a:p>
          <a:endParaRPr lang="en-US"/>
        </a:p>
      </dgm:t>
    </dgm:pt>
    <dgm:pt modelId="{7A0A0838-A816-43DF-9024-DCAA9A099062}" type="sibTrans" cxnId="{484E6E5E-F160-4905-84BD-4DFD1FD0D1FD}">
      <dgm:prSet/>
      <dgm:spPr/>
      <dgm:t>
        <a:bodyPr/>
        <a:lstStyle/>
        <a:p>
          <a:endParaRPr lang="en-US"/>
        </a:p>
      </dgm:t>
    </dgm:pt>
    <dgm:pt modelId="{1FA00F8D-C65E-4B67-9B1D-50C94F80F7A3}" type="pres">
      <dgm:prSet presAssocID="{6494B1DD-2258-46A3-B786-22DC769656B4}" presName="linear" presStyleCnt="0">
        <dgm:presLayoutVars>
          <dgm:animLvl val="lvl"/>
          <dgm:resizeHandles val="exact"/>
        </dgm:presLayoutVars>
      </dgm:prSet>
      <dgm:spPr/>
    </dgm:pt>
    <dgm:pt modelId="{91C5839F-9823-47AB-8ECA-C1239899C1E6}" type="pres">
      <dgm:prSet presAssocID="{E1CB7156-AA3F-40F3-BCCD-F2F8224BCB3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F1F2BF2-7D33-41AC-8E6B-684798E41CD5}" type="pres">
      <dgm:prSet presAssocID="{E1CB7156-AA3F-40F3-BCCD-F2F8224BCB3C}" presName="childText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B003E2-FBF0-4312-B791-13855EAB3813}" type="pres">
      <dgm:prSet presAssocID="{F4309F78-8CC4-4487-92F4-97DA8F878CD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5739E35-410C-45CE-AC3D-604330E7D0F1}" type="pres">
      <dgm:prSet presAssocID="{F4309F78-8CC4-4487-92F4-97DA8F878CDD}" presName="childText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DABC23-50A1-4B27-8568-B2B38C8FFDA4}" type="pres">
      <dgm:prSet presAssocID="{07081290-4A45-4F0D-84D4-1C1F9F45E80C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03E464-A3D8-4832-B5C7-A879322556DA}" type="pres">
      <dgm:prSet presAssocID="{07081290-4A45-4F0D-84D4-1C1F9F45E80C}" presName="childText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15F284-066A-4C97-B906-087CA26D248F}" type="pres">
      <dgm:prSet presAssocID="{FB71C83A-78D3-47A2-A238-5E83358E69A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A82A22A-6870-484B-8DA3-E2BB97F1E49B}" type="pres">
      <dgm:prSet presAssocID="{FB71C83A-78D3-47A2-A238-5E83358E69A5}" presName="childText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5A8997-27B9-45C4-9A74-E9C85DF6E3D3}" type="pres">
      <dgm:prSet presAssocID="{FE765026-E0CB-4BB3-A414-8A28946AE7D1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3A1B2A-7E67-4372-89C0-2B5C613B705C}" type="pres">
      <dgm:prSet presAssocID="{FE765026-E0CB-4BB3-A414-8A28946AE7D1}" presName="childText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279A8C6-9CB0-4CFC-ACE4-5E88D4EEB154}" srcId="{FB71C83A-78D3-47A2-A238-5E83358E69A5}" destId="{9E4B5393-B7AD-464A-8477-902957C572F7}" srcOrd="1" destOrd="0" parTransId="{F374E295-519B-4339-A62A-41A387D92FE1}" sibTransId="{54416D4B-36FA-42AD-B0D4-269B27DBC63C}"/>
    <dgm:cxn modelId="{99525F66-1F61-4729-A35C-CDE75AC64D49}" type="presOf" srcId="{0F0D1885-424D-4EB5-B79F-7F461A5C8803}" destId="{6A82A22A-6870-484B-8DA3-E2BB97F1E49B}" srcOrd="0" destOrd="2" presId="urn:microsoft.com/office/officeart/2005/8/layout/vList2"/>
    <dgm:cxn modelId="{289AABAC-C5BC-45C8-A276-AD7302E29DC6}" srcId="{E1CB7156-AA3F-40F3-BCCD-F2F8224BCB3C}" destId="{7E184439-9D48-4DD1-A5A2-22A08C220394}" srcOrd="0" destOrd="0" parTransId="{63089357-C475-47A9-B506-703B74012FED}" sibTransId="{611E6C21-B1AB-42B9-AE25-49B5896B66EE}"/>
    <dgm:cxn modelId="{50F5CA55-A42F-4D8A-93E6-FD1875E70C79}" srcId="{3D7A2FDE-E114-4BFE-B876-43E994903CEE}" destId="{199CF9B7-3C5C-4D63-A276-D753A7FF8EE9}" srcOrd="1" destOrd="0" parTransId="{048F7411-4ACB-4698-8D98-F7F67A6A59A5}" sibTransId="{E98A3E64-ABE7-4972-9A1C-1FA0E90B719F}"/>
    <dgm:cxn modelId="{44D58CAE-74F0-4454-9775-728ACA579B89}" srcId="{6494B1DD-2258-46A3-B786-22DC769656B4}" destId="{FB71C83A-78D3-47A2-A238-5E83358E69A5}" srcOrd="3" destOrd="0" parTransId="{9FB200B8-C457-4CB0-8B65-0F837E054B98}" sibTransId="{F0B00566-D27D-4A81-8BB1-0F6B80555FE6}"/>
    <dgm:cxn modelId="{8F6518BD-D053-499C-99DA-FC4BCEA9F978}" srcId="{6494B1DD-2258-46A3-B786-22DC769656B4}" destId="{FE765026-E0CB-4BB3-A414-8A28946AE7D1}" srcOrd="4" destOrd="0" parTransId="{A16AD3B6-7037-4F41-9D27-903EB845E5B3}" sibTransId="{7E7DAF3C-7F03-46B9-9E17-181555E30D60}"/>
    <dgm:cxn modelId="{5DED9F1B-B1E6-431A-BC4D-25C6F75E82FD}" type="presOf" srcId="{ECF5079B-97F9-4110-AF15-E8CE75504704}" destId="{C5739E35-410C-45CE-AC3D-604330E7D0F1}" srcOrd="0" destOrd="5" presId="urn:microsoft.com/office/officeart/2005/8/layout/vList2"/>
    <dgm:cxn modelId="{CC02512F-82FC-4286-B12B-957741942300}" type="presOf" srcId="{07AFBBCD-3D40-4A32-9AB1-B970907788B6}" destId="{AF1F2BF2-7D33-41AC-8E6B-684798E41CD5}" srcOrd="0" destOrd="1" presId="urn:microsoft.com/office/officeart/2005/8/layout/vList2"/>
    <dgm:cxn modelId="{6E6AAB19-8253-4174-AFE6-57F9324EDC98}" type="presOf" srcId="{6494B1DD-2258-46A3-B786-22DC769656B4}" destId="{1FA00F8D-C65E-4B67-9B1D-50C94F80F7A3}" srcOrd="0" destOrd="0" presId="urn:microsoft.com/office/officeart/2005/8/layout/vList2"/>
    <dgm:cxn modelId="{EB65100C-C57E-46B1-9209-43DBF8E7C246}" srcId="{F4309F78-8CC4-4487-92F4-97DA8F878CDD}" destId="{004162B9-55C3-4D5C-AB27-E17697DAD85B}" srcOrd="2" destOrd="0" parTransId="{9E5442E2-7B46-4029-BC30-7AC6756DC909}" sibTransId="{D3CF4685-7ED8-4602-A3EA-F2C42AC64EA6}"/>
    <dgm:cxn modelId="{6998967F-6435-4088-8ED8-44F834E75291}" srcId="{07081290-4A45-4F0D-84D4-1C1F9F45E80C}" destId="{268DB1F7-21D8-47A7-82B4-104CBB44108F}" srcOrd="0" destOrd="0" parTransId="{C2851343-C1C8-4052-A5A5-344A8C4E7FF3}" sibTransId="{22EFD4BA-BA26-443F-B5AE-CDEA6CA8F529}"/>
    <dgm:cxn modelId="{FC4952C5-1C7B-4CF2-A511-FA290B77F5A9}" type="presOf" srcId="{AB8430BF-442E-4AD4-AAFF-6FAAE4B697B3}" destId="{C5739E35-410C-45CE-AC3D-604330E7D0F1}" srcOrd="0" destOrd="2" presId="urn:microsoft.com/office/officeart/2005/8/layout/vList2"/>
    <dgm:cxn modelId="{B058D740-F753-443D-98DF-736BB0C3FF9B}" srcId="{FB71C83A-78D3-47A2-A238-5E83358E69A5}" destId="{0F0D1885-424D-4EB5-B79F-7F461A5C8803}" srcOrd="2" destOrd="0" parTransId="{127C5984-042B-40F4-98C2-FDCCE3E85913}" sibTransId="{A35556D3-46B0-43B3-A415-EC760533E511}"/>
    <dgm:cxn modelId="{1B62F806-9CE2-4A76-9404-A77CD51B84E5}" srcId="{3D7A2FDE-E114-4BFE-B876-43E994903CEE}" destId="{AB8430BF-442E-4AD4-AAFF-6FAAE4B697B3}" srcOrd="0" destOrd="0" parTransId="{F248BD9D-7DF0-4ADD-B0B8-CFBA23EE5BD1}" sibTransId="{DA459DA4-0DAE-40AC-AD32-622FB20F4656}"/>
    <dgm:cxn modelId="{99E54274-5D81-40F3-A628-420DB5D081FA}" type="presOf" srcId="{FB71C83A-78D3-47A2-A238-5E83358E69A5}" destId="{5015F284-066A-4C97-B906-087CA26D248F}" srcOrd="0" destOrd="0" presId="urn:microsoft.com/office/officeart/2005/8/layout/vList2"/>
    <dgm:cxn modelId="{49C22D8A-FD86-4415-B1CD-8C09C96B85F2}" srcId="{07081290-4A45-4F0D-84D4-1C1F9F45E80C}" destId="{32E5A386-75E8-48F8-9AA4-89749CBF68E9}" srcOrd="2" destOrd="0" parTransId="{7473A409-BAE2-4644-BB0A-8B978E38BB9E}" sibTransId="{0C0474B3-6934-41E5-8D18-35AC8C3FD4AA}"/>
    <dgm:cxn modelId="{9F2BB1A1-FC21-44EA-8E3B-DFE919701122}" type="presOf" srcId="{004162B9-55C3-4D5C-AB27-E17697DAD85B}" destId="{C5739E35-410C-45CE-AC3D-604330E7D0F1}" srcOrd="0" destOrd="6" presId="urn:microsoft.com/office/officeart/2005/8/layout/vList2"/>
    <dgm:cxn modelId="{397CDB43-DE45-414C-92E6-91295ACEB060}" srcId="{3D7A2FDE-E114-4BFE-B876-43E994903CEE}" destId="{5A707882-F716-4B85-8AE6-C25594E25E0B}" srcOrd="2" destOrd="0" parTransId="{49BC650C-A20C-40D8-BCB6-633F8B3481BA}" sibTransId="{05E74F90-FDBA-4EA8-AEE4-B21D1A0F2AB8}"/>
    <dgm:cxn modelId="{03919073-8817-4158-8B1F-DB2667A8E368}" type="presOf" srcId="{32E5A386-75E8-48F8-9AA4-89749CBF68E9}" destId="{D703E464-A3D8-4832-B5C7-A879322556DA}" srcOrd="0" destOrd="2" presId="urn:microsoft.com/office/officeart/2005/8/layout/vList2"/>
    <dgm:cxn modelId="{E9366398-97BA-4A87-AF45-DE2F9FEB1B68}" type="presOf" srcId="{5A4FE529-CAA9-4466-A8E1-28632C4C3039}" destId="{6A82A22A-6870-484B-8DA3-E2BB97F1E49B}" srcOrd="0" destOrd="4" presId="urn:microsoft.com/office/officeart/2005/8/layout/vList2"/>
    <dgm:cxn modelId="{75DCC3BE-1B93-4DA1-8E07-F6693CAACDAE}" srcId="{E1CB7156-AA3F-40F3-BCCD-F2F8224BCB3C}" destId="{5C678B66-CFCE-4030-B3A7-F96FAAF23EF4}" srcOrd="2" destOrd="0" parTransId="{CD5EEE64-1509-4B77-B8B0-92A1A63ECD48}" sibTransId="{60131180-AE2F-4E99-A71B-A8126EC75CD8}"/>
    <dgm:cxn modelId="{048B3239-D8FE-4B82-B8D3-FEBB2A7FBAE3}" type="presOf" srcId="{E1CB7156-AA3F-40F3-BCCD-F2F8224BCB3C}" destId="{91C5839F-9823-47AB-8ECA-C1239899C1E6}" srcOrd="0" destOrd="0" presId="urn:microsoft.com/office/officeart/2005/8/layout/vList2"/>
    <dgm:cxn modelId="{37A085C0-D917-4767-9FC3-395A85125573}" srcId="{FB71C83A-78D3-47A2-A238-5E83358E69A5}" destId="{5A4FE529-CAA9-4466-A8E1-28632C4C3039}" srcOrd="4" destOrd="0" parTransId="{F950E7A1-DAFE-48C9-8A63-E32A6E5AD500}" sibTransId="{A799C51C-5986-4B08-949F-14E39CC879A0}"/>
    <dgm:cxn modelId="{319F0781-C194-42A9-8784-CEB17996AFD8}" type="presOf" srcId="{7E914794-9E7A-4AEA-962E-058907391131}" destId="{D63A1B2A-7E67-4372-89C0-2B5C613B705C}" srcOrd="0" destOrd="2" presId="urn:microsoft.com/office/officeart/2005/8/layout/vList2"/>
    <dgm:cxn modelId="{0A07C2BA-30ED-4FB9-BBF7-FB943746A670}" srcId="{F4309F78-8CC4-4487-92F4-97DA8F878CDD}" destId="{61BFE3AA-CEE2-42E7-A8F4-CA9E5CE84400}" srcOrd="0" destOrd="0" parTransId="{8E4120D3-55F4-472A-B3A1-9397355670BA}" sibTransId="{1E469BD1-1C9B-4FF3-B7F7-8C1B216C9D2F}"/>
    <dgm:cxn modelId="{31B39B99-57F2-4947-A550-606F9ADECFD8}" type="presOf" srcId="{7E184439-9D48-4DD1-A5A2-22A08C220394}" destId="{AF1F2BF2-7D33-41AC-8E6B-684798E41CD5}" srcOrd="0" destOrd="0" presId="urn:microsoft.com/office/officeart/2005/8/layout/vList2"/>
    <dgm:cxn modelId="{0DABD163-DB21-4450-A1D5-DEF39E9A1F5E}" srcId="{FE765026-E0CB-4BB3-A414-8A28946AE7D1}" destId="{7E914794-9E7A-4AEA-962E-058907391131}" srcOrd="2" destOrd="0" parTransId="{9E4E36A0-253D-481D-B4CC-07098548D3A4}" sibTransId="{92938F58-AB4E-474A-A1DB-1EF4D0D9C4F9}"/>
    <dgm:cxn modelId="{D559D92C-011D-4330-B9BE-3547D92EE249}" type="presOf" srcId="{5C678B66-CFCE-4030-B3A7-F96FAAF23EF4}" destId="{AF1F2BF2-7D33-41AC-8E6B-684798E41CD5}" srcOrd="0" destOrd="2" presId="urn:microsoft.com/office/officeart/2005/8/layout/vList2"/>
    <dgm:cxn modelId="{501410A9-D5E5-40CD-BC66-E205658C7BF5}" srcId="{6494B1DD-2258-46A3-B786-22DC769656B4}" destId="{07081290-4A45-4F0D-84D4-1C1F9F45E80C}" srcOrd="2" destOrd="0" parTransId="{FECCDF49-F2B6-4BC6-AEB9-F49FBF79B82A}" sibTransId="{310DC2E9-77D9-402B-8809-903B32CA5A65}"/>
    <dgm:cxn modelId="{7A82911B-CC9D-4A0C-A3A3-C1B6F8088F0E}" type="presOf" srcId="{6ABD68CB-9D05-4CBB-A574-EAD2E96EEE50}" destId="{6A82A22A-6870-484B-8DA3-E2BB97F1E49B}" srcOrd="0" destOrd="3" presId="urn:microsoft.com/office/officeart/2005/8/layout/vList2"/>
    <dgm:cxn modelId="{7073424A-9076-4DE7-9C45-EF2277C15E85}" type="presOf" srcId="{3D7A2FDE-E114-4BFE-B876-43E994903CEE}" destId="{C5739E35-410C-45CE-AC3D-604330E7D0F1}" srcOrd="0" destOrd="1" presId="urn:microsoft.com/office/officeart/2005/8/layout/vList2"/>
    <dgm:cxn modelId="{4CCDF031-BDB9-461F-B88E-0FD713AD2733}" srcId="{6494B1DD-2258-46A3-B786-22DC769656B4}" destId="{F4309F78-8CC4-4487-92F4-97DA8F878CDD}" srcOrd="1" destOrd="0" parTransId="{E29BFF1B-A263-4FC7-B223-89E939C4B6BE}" sibTransId="{E8C1F4A3-6559-4F23-BFD0-F6B5E96B7F2B}"/>
    <dgm:cxn modelId="{37AB588B-13C6-45F4-803D-7E10FDD644E1}" srcId="{6494B1DD-2258-46A3-B786-22DC769656B4}" destId="{E1CB7156-AA3F-40F3-BCCD-F2F8224BCB3C}" srcOrd="0" destOrd="0" parTransId="{8856D6FA-82EB-41DE-94DF-A565C2EACF55}" sibTransId="{E86E4391-999C-4C0E-BF61-1921CB46EE4D}"/>
    <dgm:cxn modelId="{484E6E5E-F160-4905-84BD-4DFD1FD0D1FD}" srcId="{3D7A2FDE-E114-4BFE-B876-43E994903CEE}" destId="{ECF5079B-97F9-4110-AF15-E8CE75504704}" srcOrd="3" destOrd="0" parTransId="{DC1F8764-CF3F-44E9-B10C-31B3A4AFDB5A}" sibTransId="{7A0A0838-A816-43DF-9024-DCAA9A099062}"/>
    <dgm:cxn modelId="{DE31DBA3-2F54-4372-BD85-63B19A4F1F75}" srcId="{FE765026-E0CB-4BB3-A414-8A28946AE7D1}" destId="{F5B1148A-C66E-446B-8437-7425C0F7C092}" srcOrd="1" destOrd="0" parTransId="{07477085-2801-4F4D-92C7-D3EA6E868F0D}" sibTransId="{7C636540-E8CC-4CD9-B537-86BDA68F31AD}"/>
    <dgm:cxn modelId="{1B50E7D6-9133-4420-A620-D4129B5F88D0}" srcId="{FE765026-E0CB-4BB3-A414-8A28946AE7D1}" destId="{CB7415BF-18E7-4A90-829B-E082B66A06D3}" srcOrd="0" destOrd="0" parTransId="{7EB40601-A775-4CB5-9F49-765FC1354751}" sibTransId="{F05110C7-D682-4899-82BC-A247B52F95AD}"/>
    <dgm:cxn modelId="{D16D537E-29DF-44CA-A944-F9E5C455053C}" srcId="{07081290-4A45-4F0D-84D4-1C1F9F45E80C}" destId="{EEFE16B1-65D4-45EB-838E-E4C1067D11CB}" srcOrd="1" destOrd="0" parTransId="{921F94EF-F3EC-4627-9167-2C229A59D77D}" sibTransId="{B5E4FAFE-017B-4D16-BFD3-27C00839DC16}"/>
    <dgm:cxn modelId="{A0540866-206E-429B-B9B6-1301B397D8B2}" type="presOf" srcId="{61BFE3AA-CEE2-42E7-A8F4-CA9E5CE84400}" destId="{C5739E35-410C-45CE-AC3D-604330E7D0F1}" srcOrd="0" destOrd="0" presId="urn:microsoft.com/office/officeart/2005/8/layout/vList2"/>
    <dgm:cxn modelId="{2E738D3E-0C15-4064-8AC5-895EA959B8A0}" srcId="{FB71C83A-78D3-47A2-A238-5E83358E69A5}" destId="{6ABD68CB-9D05-4CBB-A574-EAD2E96EEE50}" srcOrd="3" destOrd="0" parTransId="{2F4E8095-3DA8-4429-8D9A-CBDFD316BC4D}" sibTransId="{9A14481F-8A24-4DCF-A522-45E5C3F222AD}"/>
    <dgm:cxn modelId="{85CA00CF-950A-4878-991F-8E5B4A44B4F9}" type="presOf" srcId="{F5B1148A-C66E-446B-8437-7425C0F7C092}" destId="{D63A1B2A-7E67-4372-89C0-2B5C613B705C}" srcOrd="0" destOrd="1" presId="urn:microsoft.com/office/officeart/2005/8/layout/vList2"/>
    <dgm:cxn modelId="{CD8FE5E4-7993-411F-BCE9-5263F4DE3F49}" type="presOf" srcId="{9E4B5393-B7AD-464A-8477-902957C572F7}" destId="{6A82A22A-6870-484B-8DA3-E2BB97F1E49B}" srcOrd="0" destOrd="1" presId="urn:microsoft.com/office/officeart/2005/8/layout/vList2"/>
    <dgm:cxn modelId="{192265FF-0119-469C-83EA-6178D84CD516}" srcId="{FB71C83A-78D3-47A2-A238-5E83358E69A5}" destId="{9D783B3E-23D9-4919-BE90-A751E94974C8}" srcOrd="0" destOrd="0" parTransId="{FF9B30FB-77C2-456D-993F-FA272E150A90}" sibTransId="{DAEC42C4-97DD-4295-A86A-DEB95073077C}"/>
    <dgm:cxn modelId="{78AC81F6-0617-45D4-8013-88B9F9B8C3CA}" type="presOf" srcId="{07081290-4A45-4F0D-84D4-1C1F9F45E80C}" destId="{0DDABC23-50A1-4B27-8568-B2B38C8FFDA4}" srcOrd="0" destOrd="0" presId="urn:microsoft.com/office/officeart/2005/8/layout/vList2"/>
    <dgm:cxn modelId="{8B2A5136-0296-46E6-8541-7FFE60053456}" type="presOf" srcId="{CB7415BF-18E7-4A90-829B-E082B66A06D3}" destId="{D63A1B2A-7E67-4372-89C0-2B5C613B705C}" srcOrd="0" destOrd="0" presId="urn:microsoft.com/office/officeart/2005/8/layout/vList2"/>
    <dgm:cxn modelId="{62C08EA5-78A5-4CC4-8E00-2988CCF54C91}" type="presOf" srcId="{268DB1F7-21D8-47A7-82B4-104CBB44108F}" destId="{D703E464-A3D8-4832-B5C7-A879322556DA}" srcOrd="0" destOrd="0" presId="urn:microsoft.com/office/officeart/2005/8/layout/vList2"/>
    <dgm:cxn modelId="{CBD02053-EDCE-4ABA-A8BE-CDA3330B16F6}" type="presOf" srcId="{5A707882-F716-4B85-8AE6-C25594E25E0B}" destId="{C5739E35-410C-45CE-AC3D-604330E7D0F1}" srcOrd="0" destOrd="4" presId="urn:microsoft.com/office/officeart/2005/8/layout/vList2"/>
    <dgm:cxn modelId="{09048A75-A0C8-445E-897E-191C426745A9}" type="presOf" srcId="{EEFE16B1-65D4-45EB-838E-E4C1067D11CB}" destId="{D703E464-A3D8-4832-B5C7-A879322556DA}" srcOrd="0" destOrd="1" presId="urn:microsoft.com/office/officeart/2005/8/layout/vList2"/>
    <dgm:cxn modelId="{E7EFEACE-7023-433B-9D7C-8AFF279E213F}" type="presOf" srcId="{F4309F78-8CC4-4487-92F4-97DA8F878CDD}" destId="{0EB003E2-FBF0-4312-B791-13855EAB3813}" srcOrd="0" destOrd="0" presId="urn:microsoft.com/office/officeart/2005/8/layout/vList2"/>
    <dgm:cxn modelId="{5E67541A-D91B-4882-8727-8472E1593322}" type="presOf" srcId="{199CF9B7-3C5C-4D63-A276-D753A7FF8EE9}" destId="{C5739E35-410C-45CE-AC3D-604330E7D0F1}" srcOrd="0" destOrd="3" presId="urn:microsoft.com/office/officeart/2005/8/layout/vList2"/>
    <dgm:cxn modelId="{37A97E4E-5531-4B81-8764-71D9F0FEDE99}" type="presOf" srcId="{9D783B3E-23D9-4919-BE90-A751E94974C8}" destId="{6A82A22A-6870-484B-8DA3-E2BB97F1E49B}" srcOrd="0" destOrd="0" presId="urn:microsoft.com/office/officeart/2005/8/layout/vList2"/>
    <dgm:cxn modelId="{0C326A76-9500-42CF-87AF-6A9C62308E2A}" type="presOf" srcId="{FE765026-E0CB-4BB3-A414-8A28946AE7D1}" destId="{E35A8997-27B9-45C4-9A74-E9C85DF6E3D3}" srcOrd="0" destOrd="0" presId="urn:microsoft.com/office/officeart/2005/8/layout/vList2"/>
    <dgm:cxn modelId="{D73C317B-9F52-4F89-813F-1BC29C936222}" srcId="{E1CB7156-AA3F-40F3-BCCD-F2F8224BCB3C}" destId="{07AFBBCD-3D40-4A32-9AB1-B970907788B6}" srcOrd="1" destOrd="0" parTransId="{1C13649F-CE4F-4DD5-865E-FE3547566168}" sibTransId="{523E3341-9D1C-4962-95D7-854D25584DD0}"/>
    <dgm:cxn modelId="{8768B707-F8E1-4A65-B068-FA21F50F31A3}" srcId="{F4309F78-8CC4-4487-92F4-97DA8F878CDD}" destId="{3D7A2FDE-E114-4BFE-B876-43E994903CEE}" srcOrd="1" destOrd="0" parTransId="{6AAF202A-DD34-4C7E-85F9-9E8506E62FAE}" sibTransId="{F1A6A792-C751-4D29-AAA0-2D001F570A37}"/>
    <dgm:cxn modelId="{0C8E523F-3482-42F9-AAC1-1E0DBBA84AA8}" type="presParOf" srcId="{1FA00F8D-C65E-4B67-9B1D-50C94F80F7A3}" destId="{91C5839F-9823-47AB-8ECA-C1239899C1E6}" srcOrd="0" destOrd="0" presId="urn:microsoft.com/office/officeart/2005/8/layout/vList2"/>
    <dgm:cxn modelId="{6F9606D8-54C2-4E1C-9E0A-87B2DE0CAD32}" type="presParOf" srcId="{1FA00F8D-C65E-4B67-9B1D-50C94F80F7A3}" destId="{AF1F2BF2-7D33-41AC-8E6B-684798E41CD5}" srcOrd="1" destOrd="0" presId="urn:microsoft.com/office/officeart/2005/8/layout/vList2"/>
    <dgm:cxn modelId="{AAAD9C82-91B1-4325-9A35-E92BA00F5300}" type="presParOf" srcId="{1FA00F8D-C65E-4B67-9B1D-50C94F80F7A3}" destId="{0EB003E2-FBF0-4312-B791-13855EAB3813}" srcOrd="2" destOrd="0" presId="urn:microsoft.com/office/officeart/2005/8/layout/vList2"/>
    <dgm:cxn modelId="{4AF99F5B-80AB-47DF-933A-7809C40D6888}" type="presParOf" srcId="{1FA00F8D-C65E-4B67-9B1D-50C94F80F7A3}" destId="{C5739E35-410C-45CE-AC3D-604330E7D0F1}" srcOrd="3" destOrd="0" presId="urn:microsoft.com/office/officeart/2005/8/layout/vList2"/>
    <dgm:cxn modelId="{24E22533-3C31-47B6-80C6-98161D9A181E}" type="presParOf" srcId="{1FA00F8D-C65E-4B67-9B1D-50C94F80F7A3}" destId="{0DDABC23-50A1-4B27-8568-B2B38C8FFDA4}" srcOrd="4" destOrd="0" presId="urn:microsoft.com/office/officeart/2005/8/layout/vList2"/>
    <dgm:cxn modelId="{9C973E60-DA50-4AD4-BA7A-6F2A3AA1E684}" type="presParOf" srcId="{1FA00F8D-C65E-4B67-9B1D-50C94F80F7A3}" destId="{D703E464-A3D8-4832-B5C7-A879322556DA}" srcOrd="5" destOrd="0" presId="urn:microsoft.com/office/officeart/2005/8/layout/vList2"/>
    <dgm:cxn modelId="{58AA1548-4F00-4F2D-BD66-965C3C1434C9}" type="presParOf" srcId="{1FA00F8D-C65E-4B67-9B1D-50C94F80F7A3}" destId="{5015F284-066A-4C97-B906-087CA26D248F}" srcOrd="6" destOrd="0" presId="urn:microsoft.com/office/officeart/2005/8/layout/vList2"/>
    <dgm:cxn modelId="{3BCE65ED-37F8-4647-98D9-396C91F780C3}" type="presParOf" srcId="{1FA00F8D-C65E-4B67-9B1D-50C94F80F7A3}" destId="{6A82A22A-6870-484B-8DA3-E2BB97F1E49B}" srcOrd="7" destOrd="0" presId="urn:microsoft.com/office/officeart/2005/8/layout/vList2"/>
    <dgm:cxn modelId="{2EFC8463-98C0-4669-8155-56B532F568F6}" type="presParOf" srcId="{1FA00F8D-C65E-4B67-9B1D-50C94F80F7A3}" destId="{E35A8997-27B9-45C4-9A74-E9C85DF6E3D3}" srcOrd="8" destOrd="0" presId="urn:microsoft.com/office/officeart/2005/8/layout/vList2"/>
    <dgm:cxn modelId="{BA026A4A-7AA7-47D0-8689-1333776642DC}" type="presParOf" srcId="{1FA00F8D-C65E-4B67-9B1D-50C94F80F7A3}" destId="{D63A1B2A-7E67-4372-89C0-2B5C613B705C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71C4811-CB6E-415F-8E9E-E80B9B44BB8C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AC8FB6-BAD9-4C3C-A918-3D08E85ED828}">
      <dgm:prSet/>
      <dgm:spPr/>
      <dgm:t>
        <a:bodyPr/>
        <a:lstStyle/>
        <a:p>
          <a:pPr rtl="0"/>
          <a:r>
            <a:rPr lang="en-US" dirty="0" smtClean="0"/>
            <a:t>Strengths</a:t>
          </a:r>
          <a:endParaRPr lang="en-US" dirty="0"/>
        </a:p>
      </dgm:t>
    </dgm:pt>
    <dgm:pt modelId="{A8019469-67A6-4B56-B897-D170BFBCB323}" type="parTrans" cxnId="{276D3A5E-2754-4423-8EA1-A232D9F77607}">
      <dgm:prSet/>
      <dgm:spPr/>
      <dgm:t>
        <a:bodyPr/>
        <a:lstStyle/>
        <a:p>
          <a:endParaRPr lang="en-US"/>
        </a:p>
      </dgm:t>
    </dgm:pt>
    <dgm:pt modelId="{41C8EB9F-E730-4631-8026-8CA7B1322368}" type="sibTrans" cxnId="{276D3A5E-2754-4423-8EA1-A232D9F77607}">
      <dgm:prSet/>
      <dgm:spPr/>
      <dgm:t>
        <a:bodyPr/>
        <a:lstStyle/>
        <a:p>
          <a:endParaRPr lang="en-US"/>
        </a:p>
      </dgm:t>
    </dgm:pt>
    <dgm:pt modelId="{0F00E003-4EBC-428C-923D-7394595A9623}">
      <dgm:prSet/>
      <dgm:spPr/>
      <dgm:t>
        <a:bodyPr/>
        <a:lstStyle/>
        <a:p>
          <a:pPr rtl="0"/>
          <a:r>
            <a:rPr lang="en-US" dirty="0" smtClean="0"/>
            <a:t>Challenges</a:t>
          </a:r>
          <a:endParaRPr lang="en-US" dirty="0"/>
        </a:p>
      </dgm:t>
    </dgm:pt>
    <dgm:pt modelId="{164C06FA-E1B3-46B9-9AC8-A07F8B247001}" type="sibTrans" cxnId="{AABA140B-00B8-4C3E-8851-DB46C8BE3BC2}">
      <dgm:prSet/>
      <dgm:spPr/>
      <dgm:t>
        <a:bodyPr/>
        <a:lstStyle/>
        <a:p>
          <a:endParaRPr lang="en-US"/>
        </a:p>
      </dgm:t>
    </dgm:pt>
    <dgm:pt modelId="{27A9C723-EC19-4F91-8EB7-0801C2D63C7D}" type="parTrans" cxnId="{AABA140B-00B8-4C3E-8851-DB46C8BE3BC2}">
      <dgm:prSet/>
      <dgm:spPr/>
      <dgm:t>
        <a:bodyPr/>
        <a:lstStyle/>
        <a:p>
          <a:endParaRPr lang="en-US"/>
        </a:p>
      </dgm:t>
    </dgm:pt>
    <dgm:pt modelId="{599AB0B4-DF4A-43B6-8160-9A56604566CF}">
      <dgm:prSet/>
      <dgm:spPr/>
      <dgm:t>
        <a:bodyPr/>
        <a:lstStyle/>
        <a:p>
          <a:pPr rtl="0"/>
          <a:r>
            <a:rPr lang="en-US" dirty="0" smtClean="0"/>
            <a:t>Can lead to complex pricing</a:t>
          </a:r>
          <a:endParaRPr lang="en-US" dirty="0"/>
        </a:p>
      </dgm:t>
    </dgm:pt>
    <dgm:pt modelId="{EBDD4E2C-6D98-473A-949B-BF4FD290DF09}" type="parTrans" cxnId="{19A9881B-DF27-4FE7-BBE9-99C10B920026}">
      <dgm:prSet/>
      <dgm:spPr/>
      <dgm:t>
        <a:bodyPr/>
        <a:lstStyle/>
        <a:p>
          <a:endParaRPr lang="en-US"/>
        </a:p>
      </dgm:t>
    </dgm:pt>
    <dgm:pt modelId="{5D80E2EC-9D70-4AC2-A2F1-FA2EB8F990EA}" type="sibTrans" cxnId="{19A9881B-DF27-4FE7-BBE9-99C10B920026}">
      <dgm:prSet/>
      <dgm:spPr/>
      <dgm:t>
        <a:bodyPr/>
        <a:lstStyle/>
        <a:p>
          <a:endParaRPr lang="en-US"/>
        </a:p>
      </dgm:t>
    </dgm:pt>
    <dgm:pt modelId="{82F3981F-3B3E-40A0-A9B4-CC4BC3A3ACA8}">
      <dgm:prSet/>
      <dgm:spPr/>
      <dgm:t>
        <a:bodyPr/>
        <a:lstStyle/>
        <a:p>
          <a:pPr rtl="0"/>
          <a:r>
            <a:rPr lang="en-US" dirty="0" smtClean="0"/>
            <a:t>Difficult for consumers to predict costs &amp; budget</a:t>
          </a:r>
          <a:endParaRPr lang="en-US" dirty="0"/>
        </a:p>
      </dgm:t>
    </dgm:pt>
    <dgm:pt modelId="{626E2128-C554-4B15-BBA0-D604716CFB00}" type="parTrans" cxnId="{03780DAB-B9BF-4DFA-9FFC-46C0BBE83927}">
      <dgm:prSet/>
      <dgm:spPr/>
      <dgm:t>
        <a:bodyPr/>
        <a:lstStyle/>
        <a:p>
          <a:endParaRPr lang="en-US"/>
        </a:p>
      </dgm:t>
    </dgm:pt>
    <dgm:pt modelId="{5FC81204-A426-4752-8B22-A1A5719372D6}" type="sibTrans" cxnId="{03780DAB-B9BF-4DFA-9FFC-46C0BBE83927}">
      <dgm:prSet/>
      <dgm:spPr/>
      <dgm:t>
        <a:bodyPr/>
        <a:lstStyle/>
        <a:p>
          <a:endParaRPr lang="en-US"/>
        </a:p>
      </dgm:t>
    </dgm:pt>
    <dgm:pt modelId="{326EF0BE-9194-4441-9A54-F39ACB454C04}">
      <dgm:prSet/>
      <dgm:spPr/>
      <dgm:t>
        <a:bodyPr/>
        <a:lstStyle/>
        <a:p>
          <a:pPr rtl="0"/>
          <a:r>
            <a:rPr lang="en-US" dirty="0" smtClean="0"/>
            <a:t>Commoditizes your offering</a:t>
          </a:r>
          <a:endParaRPr lang="en-US" dirty="0"/>
        </a:p>
      </dgm:t>
    </dgm:pt>
    <dgm:pt modelId="{22E357DD-A9E0-4A7C-AC0D-76A08C5567FD}" type="parTrans" cxnId="{A9F7FB72-D555-443A-98E6-EE16E95BC215}">
      <dgm:prSet/>
      <dgm:spPr/>
      <dgm:t>
        <a:bodyPr/>
        <a:lstStyle/>
        <a:p>
          <a:endParaRPr lang="en-US"/>
        </a:p>
      </dgm:t>
    </dgm:pt>
    <dgm:pt modelId="{386D6052-ECC1-466B-B83B-4F737FCBF0DF}" type="sibTrans" cxnId="{A9F7FB72-D555-443A-98E6-EE16E95BC215}">
      <dgm:prSet/>
      <dgm:spPr/>
      <dgm:t>
        <a:bodyPr/>
        <a:lstStyle/>
        <a:p>
          <a:endParaRPr lang="en-US"/>
        </a:p>
      </dgm:t>
    </dgm:pt>
    <dgm:pt modelId="{FA7899ED-3219-4D7C-9236-DF096A74284D}">
      <dgm:prSet/>
      <dgm:spPr/>
      <dgm:t>
        <a:bodyPr/>
        <a:lstStyle/>
        <a:p>
          <a:pPr rtl="0"/>
          <a:r>
            <a:rPr lang="en-US" dirty="0" smtClean="0"/>
            <a:t>No lock-in to a subscription</a:t>
          </a:r>
          <a:endParaRPr lang="en-US" dirty="0"/>
        </a:p>
      </dgm:t>
    </dgm:pt>
    <dgm:pt modelId="{F2331F6E-06AB-4F64-BED7-BCAF8362DE79}" type="parTrans" cxnId="{D5CF397C-8E77-46CD-9257-08E6DA635AEE}">
      <dgm:prSet/>
      <dgm:spPr/>
      <dgm:t>
        <a:bodyPr/>
        <a:lstStyle/>
        <a:p>
          <a:endParaRPr lang="en-US"/>
        </a:p>
      </dgm:t>
    </dgm:pt>
    <dgm:pt modelId="{F6265F55-0A35-4200-899D-D627C4E8FACB}" type="sibTrans" cxnId="{D5CF397C-8E77-46CD-9257-08E6DA635AEE}">
      <dgm:prSet/>
      <dgm:spPr/>
      <dgm:t>
        <a:bodyPr/>
        <a:lstStyle/>
        <a:p>
          <a:endParaRPr lang="en-US"/>
        </a:p>
      </dgm:t>
    </dgm:pt>
    <dgm:pt modelId="{C1D73F01-DFE2-48EE-9A03-3E816DAD0539}">
      <dgm:prSet/>
      <dgm:spPr/>
      <dgm:t>
        <a:bodyPr/>
        <a:lstStyle/>
        <a:p>
          <a:pPr rtl="0"/>
          <a:r>
            <a:rPr lang="en-US" dirty="0" smtClean="0"/>
            <a:t>Can charge customers a premium in exchange for low commitment</a:t>
          </a:r>
          <a:endParaRPr lang="en-US" dirty="0"/>
        </a:p>
      </dgm:t>
    </dgm:pt>
    <dgm:pt modelId="{96714C60-2971-4350-A7E3-CB2C0134A535}" type="parTrans" cxnId="{F82274DE-D683-4177-9D68-484A5339F1C5}">
      <dgm:prSet/>
      <dgm:spPr/>
      <dgm:t>
        <a:bodyPr/>
        <a:lstStyle/>
        <a:p>
          <a:endParaRPr lang="en-US"/>
        </a:p>
      </dgm:t>
    </dgm:pt>
    <dgm:pt modelId="{CE8E534A-15B4-41F2-B5BD-8DDBECF0B7CA}" type="sibTrans" cxnId="{F82274DE-D683-4177-9D68-484A5339F1C5}">
      <dgm:prSet/>
      <dgm:spPr/>
      <dgm:t>
        <a:bodyPr/>
        <a:lstStyle/>
        <a:p>
          <a:endParaRPr lang="en-US"/>
        </a:p>
      </dgm:t>
    </dgm:pt>
    <dgm:pt modelId="{35812624-B81D-441E-B636-9D4CCA3F067C}">
      <dgm:prSet/>
      <dgm:spPr/>
      <dgm:t>
        <a:bodyPr/>
        <a:lstStyle/>
        <a:p>
          <a:pPr rtl="0"/>
          <a:r>
            <a:rPr lang="en-US" dirty="0" smtClean="0"/>
            <a:t>Low customer commitment required</a:t>
          </a:r>
          <a:endParaRPr lang="en-US" dirty="0"/>
        </a:p>
      </dgm:t>
    </dgm:pt>
    <dgm:pt modelId="{9A76C4A5-5526-4A77-808D-6CFE30953900}" type="parTrans" cxnId="{E5F8B8FF-D16E-4409-91FF-5A242F532328}">
      <dgm:prSet/>
      <dgm:spPr/>
      <dgm:t>
        <a:bodyPr/>
        <a:lstStyle/>
        <a:p>
          <a:endParaRPr lang="en-US"/>
        </a:p>
      </dgm:t>
    </dgm:pt>
    <dgm:pt modelId="{F8DF1393-F06D-48F0-8F5E-4811A0CC8226}" type="sibTrans" cxnId="{E5F8B8FF-D16E-4409-91FF-5A242F532328}">
      <dgm:prSet/>
      <dgm:spPr/>
      <dgm:t>
        <a:bodyPr/>
        <a:lstStyle/>
        <a:p>
          <a:endParaRPr lang="en-US"/>
        </a:p>
      </dgm:t>
    </dgm:pt>
    <dgm:pt modelId="{D7420583-F68C-4359-B7FA-93CA3DC9B5A1}">
      <dgm:prSet/>
      <dgm:spPr/>
      <dgm:t>
        <a:bodyPr/>
        <a:lstStyle/>
        <a:p>
          <a:pPr rtl="0"/>
          <a:r>
            <a:rPr lang="en-US" dirty="0" smtClean="0"/>
            <a:t>Can lead to high level of customer churn</a:t>
          </a:r>
          <a:endParaRPr lang="en-US" dirty="0"/>
        </a:p>
      </dgm:t>
    </dgm:pt>
    <dgm:pt modelId="{A7B07190-0B1B-4BF0-9403-D5CD7BDFC565}" type="parTrans" cxnId="{3B688FB4-BD14-4831-ADAB-ED1C3C140437}">
      <dgm:prSet/>
      <dgm:spPr/>
      <dgm:t>
        <a:bodyPr/>
        <a:lstStyle/>
        <a:p>
          <a:endParaRPr lang="en-US"/>
        </a:p>
      </dgm:t>
    </dgm:pt>
    <dgm:pt modelId="{37E90985-2C9C-4E62-AFD1-100D7A304F89}" type="sibTrans" cxnId="{3B688FB4-BD14-4831-ADAB-ED1C3C140437}">
      <dgm:prSet/>
      <dgm:spPr/>
      <dgm:t>
        <a:bodyPr/>
        <a:lstStyle/>
        <a:p>
          <a:endParaRPr lang="en-US"/>
        </a:p>
      </dgm:t>
    </dgm:pt>
    <dgm:pt modelId="{D678802A-DA2A-482E-8831-1A73F710548A}" type="pres">
      <dgm:prSet presAssocID="{471C4811-CB6E-415F-8E9E-E80B9B44BB8C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0709F748-5CD8-4A24-A991-A87208629534}" type="pres">
      <dgm:prSet presAssocID="{471C4811-CB6E-415F-8E9E-E80B9B44BB8C}" presName="dummyMaxCanvas" presStyleCnt="0"/>
      <dgm:spPr/>
    </dgm:pt>
    <dgm:pt modelId="{9FF3F618-319D-4851-84BF-9AAC69EB1827}" type="pres">
      <dgm:prSet presAssocID="{471C4811-CB6E-415F-8E9E-E80B9B44BB8C}" presName="parentComposite" presStyleCnt="0"/>
      <dgm:spPr/>
    </dgm:pt>
    <dgm:pt modelId="{A900912C-5F78-41B0-B102-88120E9A2547}" type="pres">
      <dgm:prSet presAssocID="{471C4811-CB6E-415F-8E9E-E80B9B44BB8C}" presName="parent1" presStyleLbl="alignAccFollowNode1" presStyleIdx="0" presStyleCnt="4" custScaleY="31864" custLinFactNeighborY="50845">
        <dgm:presLayoutVars>
          <dgm:chMax val="4"/>
        </dgm:presLayoutVars>
      </dgm:prSet>
      <dgm:spPr/>
    </dgm:pt>
    <dgm:pt modelId="{AEBD009E-F97F-438B-AF29-92E562A4F2E7}" type="pres">
      <dgm:prSet presAssocID="{471C4811-CB6E-415F-8E9E-E80B9B44BB8C}" presName="parent2" presStyleLbl="alignAccFollowNode1" presStyleIdx="1" presStyleCnt="4" custScaleY="31864" custLinFactNeighborY="50845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533EDEF0-BAE4-4DC9-8214-9631C732D043}" type="pres">
      <dgm:prSet presAssocID="{471C4811-CB6E-415F-8E9E-E80B9B44BB8C}" presName="childrenComposite" presStyleCnt="0"/>
      <dgm:spPr/>
    </dgm:pt>
    <dgm:pt modelId="{915D8FB4-536D-49D9-B93C-4BCEED539AC8}" type="pres">
      <dgm:prSet presAssocID="{471C4811-CB6E-415F-8E9E-E80B9B44BB8C}" presName="dummyMaxCanvas_ChildArea" presStyleCnt="0"/>
      <dgm:spPr/>
    </dgm:pt>
    <dgm:pt modelId="{BA7BC7FD-0F9B-46AC-B16B-365866878132}" type="pres">
      <dgm:prSet presAssocID="{471C4811-CB6E-415F-8E9E-E80B9B44BB8C}" presName="fulcrum" presStyleLbl="alignAccFollowNode1" presStyleIdx="2" presStyleCnt="4"/>
      <dgm:spPr/>
    </dgm:pt>
    <dgm:pt modelId="{DA7F7D31-C51F-4A9E-8543-2DB2BC254FEB}" type="pres">
      <dgm:prSet presAssocID="{471C4811-CB6E-415F-8E9E-E80B9B44BB8C}" presName="balance_34" presStyleLbl="alignAccFollowNode1" presStyleIdx="3" presStyleCnt="4">
        <dgm:presLayoutVars>
          <dgm:bulletEnabled val="1"/>
        </dgm:presLayoutVars>
      </dgm:prSet>
      <dgm:spPr/>
    </dgm:pt>
    <dgm:pt modelId="{229D3F1A-3F85-4BD7-9363-ADC5D805DD09}" type="pres">
      <dgm:prSet presAssocID="{471C4811-CB6E-415F-8E9E-E80B9B44BB8C}" presName="right_34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52DEE1-7D1E-4B5C-AB19-5B29FFDDB314}" type="pres">
      <dgm:prSet presAssocID="{471C4811-CB6E-415F-8E9E-E80B9B44BB8C}" presName="right_34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EC1C84-7918-4932-944A-1C29B0580F08}" type="pres">
      <dgm:prSet presAssocID="{471C4811-CB6E-415F-8E9E-E80B9B44BB8C}" presName="right_34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F7A175-B3EE-48CC-B198-44AACEBF3096}" type="pres">
      <dgm:prSet presAssocID="{471C4811-CB6E-415F-8E9E-E80B9B44BB8C}" presName="right_34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5A2737-ED15-4AA3-8C1B-189F3EC84B17}" type="pres">
      <dgm:prSet presAssocID="{471C4811-CB6E-415F-8E9E-E80B9B44BB8C}" presName="left_34_1" presStyleLbl="node1" presStyleIdx="4" presStyleCnt="7">
        <dgm:presLayoutVars>
          <dgm:bulletEnabled val="1"/>
        </dgm:presLayoutVars>
      </dgm:prSet>
      <dgm:spPr/>
    </dgm:pt>
    <dgm:pt modelId="{2628DA46-0FF1-47E9-AAFB-C5FD35228B38}" type="pres">
      <dgm:prSet presAssocID="{471C4811-CB6E-415F-8E9E-E80B9B44BB8C}" presName="left_34_2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012641-0470-4D0E-8775-B939C2948DC2}" type="pres">
      <dgm:prSet presAssocID="{471C4811-CB6E-415F-8E9E-E80B9B44BB8C}" presName="left_34_3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82274DE-D683-4177-9D68-484A5339F1C5}" srcId="{7FAC8FB6-BAD9-4C3C-A918-3D08E85ED828}" destId="{C1D73F01-DFE2-48EE-9A03-3E816DAD0539}" srcOrd="0" destOrd="0" parTransId="{96714C60-2971-4350-A7E3-CB2C0134A535}" sibTransId="{CE8E534A-15B4-41F2-B5BD-8DDBECF0B7CA}"/>
    <dgm:cxn modelId="{276D3A5E-2754-4423-8EA1-A232D9F77607}" srcId="{471C4811-CB6E-415F-8E9E-E80B9B44BB8C}" destId="{7FAC8FB6-BAD9-4C3C-A918-3D08E85ED828}" srcOrd="0" destOrd="0" parTransId="{A8019469-67A6-4B56-B897-D170BFBCB323}" sibTransId="{41C8EB9F-E730-4631-8026-8CA7B1322368}"/>
    <dgm:cxn modelId="{88BC4DD6-6119-4AC3-8966-C3045B406E4D}" type="presOf" srcId="{82F3981F-3B3E-40A0-A9B4-CC4BC3A3ACA8}" destId="{229D3F1A-3F85-4BD7-9363-ADC5D805DD09}" srcOrd="0" destOrd="0" presId="urn:microsoft.com/office/officeart/2005/8/layout/balance1"/>
    <dgm:cxn modelId="{69896871-9C4B-4CC6-A3C9-E07A94FFF6BF}" type="presOf" srcId="{D7420583-F68C-4359-B7FA-93CA3DC9B5A1}" destId="{4152DEE1-7D1E-4B5C-AB19-5B29FFDDB314}" srcOrd="0" destOrd="0" presId="urn:microsoft.com/office/officeart/2005/8/layout/balance1"/>
    <dgm:cxn modelId="{DE1BB98F-4D15-4EC2-9055-F1B2D4239F2A}" type="presOf" srcId="{599AB0B4-DF4A-43B6-8160-9A56604566CF}" destId="{B7EC1C84-7918-4932-944A-1C29B0580F08}" srcOrd="0" destOrd="0" presId="urn:microsoft.com/office/officeart/2005/8/layout/balance1"/>
    <dgm:cxn modelId="{19A9881B-DF27-4FE7-BBE9-99C10B920026}" srcId="{0F00E003-4EBC-428C-923D-7394595A9623}" destId="{599AB0B4-DF4A-43B6-8160-9A56604566CF}" srcOrd="2" destOrd="0" parTransId="{EBDD4E2C-6D98-473A-949B-BF4FD290DF09}" sibTransId="{5D80E2EC-9D70-4AC2-A2F1-FA2EB8F990EA}"/>
    <dgm:cxn modelId="{7440717A-72F3-42CA-87C1-D5C74A7E31F3}" type="presOf" srcId="{35812624-B81D-441E-B636-9D4CCA3F067C}" destId="{BF012641-0470-4D0E-8775-B939C2948DC2}" srcOrd="0" destOrd="0" presId="urn:microsoft.com/office/officeart/2005/8/layout/balance1"/>
    <dgm:cxn modelId="{ECA5A1B6-72B5-4DDE-AC1E-260194423DA7}" type="presOf" srcId="{C1D73F01-DFE2-48EE-9A03-3E816DAD0539}" destId="{675A2737-ED15-4AA3-8C1B-189F3EC84B17}" srcOrd="0" destOrd="0" presId="urn:microsoft.com/office/officeart/2005/8/layout/balance1"/>
    <dgm:cxn modelId="{4ACE47BA-A266-4EA3-95DC-B1914579B8FD}" type="presOf" srcId="{0F00E003-4EBC-428C-923D-7394595A9623}" destId="{AEBD009E-F97F-438B-AF29-92E562A4F2E7}" srcOrd="0" destOrd="0" presId="urn:microsoft.com/office/officeart/2005/8/layout/balance1"/>
    <dgm:cxn modelId="{232B1C06-BFD8-49EC-B250-A8D049B915BE}" type="presOf" srcId="{7FAC8FB6-BAD9-4C3C-A918-3D08E85ED828}" destId="{A900912C-5F78-41B0-B102-88120E9A2547}" srcOrd="0" destOrd="0" presId="urn:microsoft.com/office/officeart/2005/8/layout/balance1"/>
    <dgm:cxn modelId="{03780DAB-B9BF-4DFA-9FFC-46C0BBE83927}" srcId="{0F00E003-4EBC-428C-923D-7394595A9623}" destId="{82F3981F-3B3E-40A0-A9B4-CC4BC3A3ACA8}" srcOrd="0" destOrd="0" parTransId="{626E2128-C554-4B15-BBA0-D604716CFB00}" sibTransId="{5FC81204-A426-4752-8B22-A1A5719372D6}"/>
    <dgm:cxn modelId="{D5CF397C-8E77-46CD-9257-08E6DA635AEE}" srcId="{7FAC8FB6-BAD9-4C3C-A918-3D08E85ED828}" destId="{FA7899ED-3219-4D7C-9236-DF096A74284D}" srcOrd="1" destOrd="0" parTransId="{F2331F6E-06AB-4F64-BED7-BCAF8362DE79}" sibTransId="{F6265F55-0A35-4200-899D-D627C4E8FACB}"/>
    <dgm:cxn modelId="{A9F7FB72-D555-443A-98E6-EE16E95BC215}" srcId="{0F00E003-4EBC-428C-923D-7394595A9623}" destId="{326EF0BE-9194-4441-9A54-F39ACB454C04}" srcOrd="3" destOrd="0" parTransId="{22E357DD-A9E0-4A7C-AC0D-76A08C5567FD}" sibTransId="{386D6052-ECC1-466B-B83B-4F737FCBF0DF}"/>
    <dgm:cxn modelId="{5BD80BB5-2DDE-41BE-953E-3B9D11B4FA3B}" type="presOf" srcId="{471C4811-CB6E-415F-8E9E-E80B9B44BB8C}" destId="{D678802A-DA2A-482E-8831-1A73F710548A}" srcOrd="0" destOrd="0" presId="urn:microsoft.com/office/officeart/2005/8/layout/balance1"/>
    <dgm:cxn modelId="{0E6396F9-EEFA-4E64-A897-74324E1B563B}" type="presOf" srcId="{FA7899ED-3219-4D7C-9236-DF096A74284D}" destId="{2628DA46-0FF1-47E9-AAFB-C5FD35228B38}" srcOrd="0" destOrd="0" presId="urn:microsoft.com/office/officeart/2005/8/layout/balance1"/>
    <dgm:cxn modelId="{E5F8B8FF-D16E-4409-91FF-5A242F532328}" srcId="{7FAC8FB6-BAD9-4C3C-A918-3D08E85ED828}" destId="{35812624-B81D-441E-B636-9D4CCA3F067C}" srcOrd="2" destOrd="0" parTransId="{9A76C4A5-5526-4A77-808D-6CFE30953900}" sibTransId="{F8DF1393-F06D-48F0-8F5E-4811A0CC8226}"/>
    <dgm:cxn modelId="{35FCF4DF-5FCA-4D77-96A7-56ECE1A9A769}" type="presOf" srcId="{326EF0BE-9194-4441-9A54-F39ACB454C04}" destId="{FDF7A175-B3EE-48CC-B198-44AACEBF3096}" srcOrd="0" destOrd="0" presId="urn:microsoft.com/office/officeart/2005/8/layout/balance1"/>
    <dgm:cxn modelId="{AABA140B-00B8-4C3E-8851-DB46C8BE3BC2}" srcId="{471C4811-CB6E-415F-8E9E-E80B9B44BB8C}" destId="{0F00E003-4EBC-428C-923D-7394595A9623}" srcOrd="1" destOrd="0" parTransId="{27A9C723-EC19-4F91-8EB7-0801C2D63C7D}" sibTransId="{164C06FA-E1B3-46B9-9AC8-A07F8B247001}"/>
    <dgm:cxn modelId="{3B688FB4-BD14-4831-ADAB-ED1C3C140437}" srcId="{0F00E003-4EBC-428C-923D-7394595A9623}" destId="{D7420583-F68C-4359-B7FA-93CA3DC9B5A1}" srcOrd="1" destOrd="0" parTransId="{A7B07190-0B1B-4BF0-9403-D5CD7BDFC565}" sibTransId="{37E90985-2C9C-4E62-AFD1-100D7A304F89}"/>
    <dgm:cxn modelId="{08CFDF14-A080-4613-82D8-8BC43D8E6AC5}" type="presParOf" srcId="{D678802A-DA2A-482E-8831-1A73F710548A}" destId="{0709F748-5CD8-4A24-A991-A87208629534}" srcOrd="0" destOrd="0" presId="urn:microsoft.com/office/officeart/2005/8/layout/balance1"/>
    <dgm:cxn modelId="{DC708B12-DAEB-4FB7-87C4-35C5C51CA6A0}" type="presParOf" srcId="{D678802A-DA2A-482E-8831-1A73F710548A}" destId="{9FF3F618-319D-4851-84BF-9AAC69EB1827}" srcOrd="1" destOrd="0" presId="urn:microsoft.com/office/officeart/2005/8/layout/balance1"/>
    <dgm:cxn modelId="{FDF6082C-6934-41F0-BB8F-FE44CE66ECF0}" type="presParOf" srcId="{9FF3F618-319D-4851-84BF-9AAC69EB1827}" destId="{A900912C-5F78-41B0-B102-88120E9A2547}" srcOrd="0" destOrd="0" presId="urn:microsoft.com/office/officeart/2005/8/layout/balance1"/>
    <dgm:cxn modelId="{25B56CEC-4871-4A05-BBAE-1FB621651BF4}" type="presParOf" srcId="{9FF3F618-319D-4851-84BF-9AAC69EB1827}" destId="{AEBD009E-F97F-438B-AF29-92E562A4F2E7}" srcOrd="1" destOrd="0" presId="urn:microsoft.com/office/officeart/2005/8/layout/balance1"/>
    <dgm:cxn modelId="{0ACD84E3-7472-45E9-849A-6B1E733DDA59}" type="presParOf" srcId="{D678802A-DA2A-482E-8831-1A73F710548A}" destId="{533EDEF0-BAE4-4DC9-8214-9631C732D043}" srcOrd="2" destOrd="0" presId="urn:microsoft.com/office/officeart/2005/8/layout/balance1"/>
    <dgm:cxn modelId="{09F952DC-4C56-4854-A1A4-2D1DE2D19197}" type="presParOf" srcId="{533EDEF0-BAE4-4DC9-8214-9631C732D043}" destId="{915D8FB4-536D-49D9-B93C-4BCEED539AC8}" srcOrd="0" destOrd="0" presId="urn:microsoft.com/office/officeart/2005/8/layout/balance1"/>
    <dgm:cxn modelId="{CC2256DB-1950-4437-BCCF-9D6CB3BE43D6}" type="presParOf" srcId="{533EDEF0-BAE4-4DC9-8214-9631C732D043}" destId="{BA7BC7FD-0F9B-46AC-B16B-365866878132}" srcOrd="1" destOrd="0" presId="urn:microsoft.com/office/officeart/2005/8/layout/balance1"/>
    <dgm:cxn modelId="{BD95A016-2639-4413-838D-24B6C2D65A40}" type="presParOf" srcId="{533EDEF0-BAE4-4DC9-8214-9631C732D043}" destId="{DA7F7D31-C51F-4A9E-8543-2DB2BC254FEB}" srcOrd="2" destOrd="0" presId="urn:microsoft.com/office/officeart/2005/8/layout/balance1"/>
    <dgm:cxn modelId="{CA52085E-6E11-40B5-88FA-5E9A00C34D1C}" type="presParOf" srcId="{533EDEF0-BAE4-4DC9-8214-9631C732D043}" destId="{229D3F1A-3F85-4BD7-9363-ADC5D805DD09}" srcOrd="3" destOrd="0" presId="urn:microsoft.com/office/officeart/2005/8/layout/balance1"/>
    <dgm:cxn modelId="{72AC5B77-63B5-4BEE-A863-4EAE8324E2B9}" type="presParOf" srcId="{533EDEF0-BAE4-4DC9-8214-9631C732D043}" destId="{4152DEE1-7D1E-4B5C-AB19-5B29FFDDB314}" srcOrd="4" destOrd="0" presId="urn:microsoft.com/office/officeart/2005/8/layout/balance1"/>
    <dgm:cxn modelId="{BB7CB5EC-530F-4245-8A93-BEAAD6E8DE88}" type="presParOf" srcId="{533EDEF0-BAE4-4DC9-8214-9631C732D043}" destId="{B7EC1C84-7918-4932-944A-1C29B0580F08}" srcOrd="5" destOrd="0" presId="urn:microsoft.com/office/officeart/2005/8/layout/balance1"/>
    <dgm:cxn modelId="{7AF77E52-E3B3-457D-842E-13984702A762}" type="presParOf" srcId="{533EDEF0-BAE4-4DC9-8214-9631C732D043}" destId="{FDF7A175-B3EE-48CC-B198-44AACEBF3096}" srcOrd="6" destOrd="0" presId="urn:microsoft.com/office/officeart/2005/8/layout/balance1"/>
    <dgm:cxn modelId="{7945C58D-B282-4342-B288-8D2B24A7FAF1}" type="presParOf" srcId="{533EDEF0-BAE4-4DC9-8214-9631C732D043}" destId="{675A2737-ED15-4AA3-8C1B-189F3EC84B17}" srcOrd="7" destOrd="0" presId="urn:microsoft.com/office/officeart/2005/8/layout/balance1"/>
    <dgm:cxn modelId="{0252F858-674E-4246-8A2E-537E347FE509}" type="presParOf" srcId="{533EDEF0-BAE4-4DC9-8214-9631C732D043}" destId="{2628DA46-0FF1-47E9-AAFB-C5FD35228B38}" srcOrd="8" destOrd="0" presId="urn:microsoft.com/office/officeart/2005/8/layout/balance1"/>
    <dgm:cxn modelId="{269E4D11-57C0-4630-8ED6-E74DD703B7F9}" type="presParOf" srcId="{533EDEF0-BAE4-4DC9-8214-9631C732D043}" destId="{BF012641-0470-4D0E-8775-B939C2948DC2}" srcOrd="9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494B1DD-2258-46A3-B786-22DC769656B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765026-E0CB-4BB3-A414-8A28946AE7D1}">
      <dgm:prSet custT="1"/>
      <dgm:spPr/>
      <dgm:t>
        <a:bodyPr/>
        <a:lstStyle/>
        <a:p>
          <a:pPr rtl="0"/>
          <a:r>
            <a:rPr lang="en-US" sz="1200" b="1" dirty="0" smtClean="0"/>
            <a:t>Why pay-as-you-go?</a:t>
          </a:r>
          <a:endParaRPr lang="en-US" sz="1200" b="1" dirty="0"/>
        </a:p>
      </dgm:t>
    </dgm:pt>
    <dgm:pt modelId="{A16AD3B6-7037-4F41-9D27-903EB845E5B3}" type="parTrans" cxnId="{8F6518BD-D053-499C-99DA-FC4BCEA9F978}">
      <dgm:prSet/>
      <dgm:spPr/>
      <dgm:t>
        <a:bodyPr/>
        <a:lstStyle/>
        <a:p>
          <a:endParaRPr lang="en-US" sz="1600"/>
        </a:p>
      </dgm:t>
    </dgm:pt>
    <dgm:pt modelId="{7E7DAF3C-7F03-46B9-9E17-181555E30D60}" type="sibTrans" cxnId="{8F6518BD-D053-499C-99DA-FC4BCEA9F978}">
      <dgm:prSet/>
      <dgm:spPr/>
      <dgm:t>
        <a:bodyPr/>
        <a:lstStyle/>
        <a:p>
          <a:endParaRPr lang="en-US" sz="1600"/>
        </a:p>
      </dgm:t>
    </dgm:pt>
    <dgm:pt modelId="{F5B1148A-C66E-446B-8437-7425C0F7C092}">
      <dgm:prSet custT="1"/>
      <dgm:spPr/>
      <dgm:t>
        <a:bodyPr/>
        <a:lstStyle/>
        <a:p>
          <a:pPr rtl="0"/>
          <a:r>
            <a:rPr lang="en-US" sz="1200" dirty="0" smtClean="0"/>
            <a:t>Pay for only what you use</a:t>
          </a:r>
          <a:endParaRPr lang="en-US" sz="1200" dirty="0"/>
        </a:p>
      </dgm:t>
    </dgm:pt>
    <dgm:pt modelId="{07477085-2801-4F4D-92C7-D3EA6E868F0D}" type="parTrans" cxnId="{DE31DBA3-2F54-4372-BD85-63B19A4F1F75}">
      <dgm:prSet/>
      <dgm:spPr/>
      <dgm:t>
        <a:bodyPr/>
        <a:lstStyle/>
        <a:p>
          <a:endParaRPr lang="en-US" sz="1000"/>
        </a:p>
      </dgm:t>
    </dgm:pt>
    <dgm:pt modelId="{7C636540-E8CC-4CD9-B537-86BDA68F31AD}" type="sibTrans" cxnId="{DE31DBA3-2F54-4372-BD85-63B19A4F1F75}">
      <dgm:prSet/>
      <dgm:spPr/>
      <dgm:t>
        <a:bodyPr/>
        <a:lstStyle/>
        <a:p>
          <a:endParaRPr lang="en-US" sz="1000"/>
        </a:p>
      </dgm:t>
    </dgm:pt>
    <dgm:pt modelId="{E1CB7156-AA3F-40F3-BCCD-F2F8224BCB3C}">
      <dgm:prSet custT="1"/>
      <dgm:spPr/>
      <dgm:t>
        <a:bodyPr/>
        <a:lstStyle/>
        <a:p>
          <a:pPr rtl="0"/>
          <a:r>
            <a:rPr lang="en-US" sz="1200" b="1" dirty="0" smtClean="0"/>
            <a:t>What do you charge for?</a:t>
          </a:r>
          <a:endParaRPr lang="en-US" sz="1200" b="1" dirty="0"/>
        </a:p>
      </dgm:t>
    </dgm:pt>
    <dgm:pt modelId="{8856D6FA-82EB-41DE-94DF-A565C2EACF55}" type="parTrans" cxnId="{37AB588B-13C6-45F4-803D-7E10FDD644E1}">
      <dgm:prSet/>
      <dgm:spPr/>
      <dgm:t>
        <a:bodyPr/>
        <a:lstStyle/>
        <a:p>
          <a:endParaRPr lang="en-US"/>
        </a:p>
      </dgm:t>
    </dgm:pt>
    <dgm:pt modelId="{E86E4391-999C-4C0E-BF61-1921CB46EE4D}" type="sibTrans" cxnId="{37AB588B-13C6-45F4-803D-7E10FDD644E1}">
      <dgm:prSet/>
      <dgm:spPr/>
      <dgm:t>
        <a:bodyPr/>
        <a:lstStyle/>
        <a:p>
          <a:endParaRPr lang="en-US"/>
        </a:p>
      </dgm:t>
    </dgm:pt>
    <dgm:pt modelId="{7E184439-9D48-4DD1-A5A2-22A08C220394}">
      <dgm:prSet custT="1"/>
      <dgm:spPr/>
      <dgm:t>
        <a:bodyPr/>
        <a:lstStyle/>
        <a:p>
          <a:pPr rtl="0"/>
          <a:r>
            <a:rPr lang="en-US" sz="1200" dirty="0" smtClean="0"/>
            <a:t>Authoring reports</a:t>
          </a:r>
          <a:endParaRPr lang="en-US" sz="1200" dirty="0"/>
        </a:p>
      </dgm:t>
    </dgm:pt>
    <dgm:pt modelId="{611E6C21-B1AB-42B9-AE25-49B5896B66EE}" type="sibTrans" cxnId="{289AABAC-C5BC-45C8-A276-AD7302E29DC6}">
      <dgm:prSet/>
      <dgm:spPr/>
      <dgm:t>
        <a:bodyPr/>
        <a:lstStyle/>
        <a:p>
          <a:endParaRPr lang="en-US" sz="1000"/>
        </a:p>
      </dgm:t>
    </dgm:pt>
    <dgm:pt modelId="{63089357-C475-47A9-B506-703B74012FED}" type="parTrans" cxnId="{289AABAC-C5BC-45C8-A276-AD7302E29DC6}">
      <dgm:prSet/>
      <dgm:spPr/>
      <dgm:t>
        <a:bodyPr/>
        <a:lstStyle/>
        <a:p>
          <a:endParaRPr lang="en-US" sz="1000"/>
        </a:p>
      </dgm:t>
    </dgm:pt>
    <dgm:pt modelId="{A04F11CA-414D-43F9-8AF7-78182599CEAB}">
      <dgm:prSet custT="1"/>
      <dgm:spPr/>
      <dgm:t>
        <a:bodyPr/>
        <a:lstStyle/>
        <a:p>
          <a:pPr rtl="0"/>
          <a:r>
            <a:rPr lang="en-US" sz="1200" dirty="0" smtClean="0"/>
            <a:t>Discounts for features you use most</a:t>
          </a:r>
          <a:endParaRPr lang="en-US" sz="1200" dirty="0"/>
        </a:p>
      </dgm:t>
    </dgm:pt>
    <dgm:pt modelId="{A678D0F1-6693-45B7-9CDB-A41B9DF6CDB1}" type="parTrans" cxnId="{5F68539F-C29C-4821-91C9-965A1E933237}">
      <dgm:prSet/>
      <dgm:spPr/>
      <dgm:t>
        <a:bodyPr/>
        <a:lstStyle/>
        <a:p>
          <a:endParaRPr lang="en-US"/>
        </a:p>
      </dgm:t>
    </dgm:pt>
    <dgm:pt modelId="{697F1CCE-15A9-4A9F-BDE3-3BF8A2C9BCA9}" type="sibTrans" cxnId="{5F68539F-C29C-4821-91C9-965A1E933237}">
      <dgm:prSet/>
      <dgm:spPr/>
      <dgm:t>
        <a:bodyPr/>
        <a:lstStyle/>
        <a:p>
          <a:endParaRPr lang="en-US"/>
        </a:p>
      </dgm:t>
    </dgm:pt>
    <dgm:pt modelId="{179C0199-3BAB-4482-B1D7-E98B1B4EC993}">
      <dgm:prSet custT="1"/>
      <dgm:spPr/>
      <dgm:t>
        <a:bodyPr/>
        <a:lstStyle/>
        <a:p>
          <a:pPr rtl="0"/>
          <a:r>
            <a:rPr lang="en-US" sz="1200" dirty="0" smtClean="0"/>
            <a:t>Report generation</a:t>
          </a:r>
          <a:endParaRPr lang="en-US" sz="1200" dirty="0"/>
        </a:p>
      </dgm:t>
    </dgm:pt>
    <dgm:pt modelId="{5AA4BCA8-9556-4AF4-8C10-3D009082EB64}" type="parTrans" cxnId="{B46B5FB3-2120-476F-9887-47E3A0D34A64}">
      <dgm:prSet/>
      <dgm:spPr/>
      <dgm:t>
        <a:bodyPr/>
        <a:lstStyle/>
        <a:p>
          <a:endParaRPr lang="en-US"/>
        </a:p>
      </dgm:t>
    </dgm:pt>
    <dgm:pt modelId="{964204D8-0DF3-4416-B4FC-A8B404BB618F}" type="sibTrans" cxnId="{B46B5FB3-2120-476F-9887-47E3A0D34A64}">
      <dgm:prSet/>
      <dgm:spPr/>
      <dgm:t>
        <a:bodyPr/>
        <a:lstStyle/>
        <a:p>
          <a:endParaRPr lang="en-US"/>
        </a:p>
      </dgm:t>
    </dgm:pt>
    <dgm:pt modelId="{A6C2240D-E865-4BF3-9BEB-E452BDB8488C}">
      <dgm:prSet custT="1"/>
      <dgm:spPr/>
      <dgm:t>
        <a:bodyPr/>
        <a:lstStyle/>
        <a:p>
          <a:pPr rtl="0"/>
          <a:r>
            <a:rPr lang="en-US" sz="1200" dirty="0" smtClean="0"/>
            <a:t># online reports generated</a:t>
          </a:r>
          <a:endParaRPr lang="en-US" sz="1200" dirty="0"/>
        </a:p>
      </dgm:t>
    </dgm:pt>
    <dgm:pt modelId="{5122A77C-D848-4D17-8387-78FF6BFD1431}" type="parTrans" cxnId="{13971C71-1D09-4099-8C08-7966384EDAAA}">
      <dgm:prSet/>
      <dgm:spPr/>
      <dgm:t>
        <a:bodyPr/>
        <a:lstStyle/>
        <a:p>
          <a:endParaRPr lang="en-US"/>
        </a:p>
      </dgm:t>
    </dgm:pt>
    <dgm:pt modelId="{AB4196C6-9F64-46A8-8DD9-84C38D218AEB}" type="sibTrans" cxnId="{13971C71-1D09-4099-8C08-7966384EDAAA}">
      <dgm:prSet/>
      <dgm:spPr/>
      <dgm:t>
        <a:bodyPr/>
        <a:lstStyle/>
        <a:p>
          <a:endParaRPr lang="en-US"/>
        </a:p>
      </dgm:t>
    </dgm:pt>
    <dgm:pt modelId="{7A4140E9-2321-4217-B6C2-4F961FE282A9}">
      <dgm:prSet custT="1"/>
      <dgm:spPr/>
      <dgm:t>
        <a:bodyPr/>
        <a:lstStyle/>
        <a:p>
          <a:pPr rtl="0"/>
          <a:r>
            <a:rPr lang="en-US" sz="1200" dirty="0" smtClean="0"/>
            <a:t># of PDF pages generated</a:t>
          </a:r>
          <a:endParaRPr lang="en-US" sz="1200" dirty="0"/>
        </a:p>
      </dgm:t>
    </dgm:pt>
    <dgm:pt modelId="{98C9F9AA-464E-46AA-8EED-714663DC6CDD}" type="parTrans" cxnId="{6C1A78BA-BDDC-4CEC-8A4C-D61FAF21664A}">
      <dgm:prSet/>
      <dgm:spPr/>
      <dgm:t>
        <a:bodyPr/>
        <a:lstStyle/>
        <a:p>
          <a:endParaRPr lang="en-US"/>
        </a:p>
      </dgm:t>
    </dgm:pt>
    <dgm:pt modelId="{C3B2EA18-E332-4A70-9F24-2C9AFFFA69BB}" type="sibTrans" cxnId="{6C1A78BA-BDDC-4CEC-8A4C-D61FAF21664A}">
      <dgm:prSet/>
      <dgm:spPr/>
      <dgm:t>
        <a:bodyPr/>
        <a:lstStyle/>
        <a:p>
          <a:endParaRPr lang="en-US"/>
        </a:p>
      </dgm:t>
    </dgm:pt>
    <dgm:pt modelId="{21F47992-7787-41ED-ADE7-B8488D795E30}">
      <dgm:prSet custT="1"/>
      <dgm:spPr/>
      <dgm:t>
        <a:bodyPr/>
        <a:lstStyle/>
        <a:p>
          <a:pPr rtl="0"/>
          <a:r>
            <a:rPr lang="en-US" sz="1200" dirty="0" smtClean="0"/>
            <a:t>Access to advanced reporting features </a:t>
          </a:r>
          <a:endParaRPr lang="en-US" sz="1200" dirty="0"/>
        </a:p>
      </dgm:t>
    </dgm:pt>
    <dgm:pt modelId="{DB69D01E-89E6-4C0E-BA70-D3FCFA130EAE}" type="parTrans" cxnId="{3C770037-1382-4020-9087-D2C761F472D0}">
      <dgm:prSet/>
      <dgm:spPr/>
      <dgm:t>
        <a:bodyPr/>
        <a:lstStyle/>
        <a:p>
          <a:endParaRPr lang="en-US"/>
        </a:p>
      </dgm:t>
    </dgm:pt>
    <dgm:pt modelId="{F8087641-007F-48B5-80B7-3B9AFE9F0709}" type="sibTrans" cxnId="{3C770037-1382-4020-9087-D2C761F472D0}">
      <dgm:prSet/>
      <dgm:spPr/>
      <dgm:t>
        <a:bodyPr/>
        <a:lstStyle/>
        <a:p>
          <a:endParaRPr lang="en-US"/>
        </a:p>
      </dgm:t>
    </dgm:pt>
    <dgm:pt modelId="{DE1BA30E-0692-4DAF-BC7C-7F4E10C4EB27}">
      <dgm:prSet custT="1"/>
      <dgm:spPr/>
      <dgm:t>
        <a:bodyPr/>
        <a:lstStyle/>
        <a:p>
          <a:pPr rtl="0"/>
          <a:r>
            <a:rPr lang="en-US" sz="1200" dirty="0" smtClean="0"/>
            <a:t>Per month per user (report author)</a:t>
          </a:r>
          <a:endParaRPr lang="en-US" sz="1200" dirty="0"/>
        </a:p>
      </dgm:t>
    </dgm:pt>
    <dgm:pt modelId="{7545D3A1-A5A0-436C-AA77-543931387371}" type="parTrans" cxnId="{79E9CABD-498F-444B-83DB-74538AB19543}">
      <dgm:prSet/>
      <dgm:spPr/>
      <dgm:t>
        <a:bodyPr/>
        <a:lstStyle/>
        <a:p>
          <a:endParaRPr lang="en-US"/>
        </a:p>
      </dgm:t>
    </dgm:pt>
    <dgm:pt modelId="{60C51D29-CE45-4401-BDEA-50E2126D89DF}" type="sibTrans" cxnId="{79E9CABD-498F-444B-83DB-74538AB19543}">
      <dgm:prSet/>
      <dgm:spPr/>
      <dgm:t>
        <a:bodyPr/>
        <a:lstStyle/>
        <a:p>
          <a:endParaRPr lang="en-US"/>
        </a:p>
      </dgm:t>
    </dgm:pt>
    <dgm:pt modelId="{FF12D221-9578-4077-8C9E-71C577109A3F}">
      <dgm:prSet custT="1"/>
      <dgm:spPr/>
      <dgm:t>
        <a:bodyPr/>
        <a:lstStyle/>
        <a:p>
          <a:pPr rtl="0"/>
          <a:r>
            <a:rPr lang="en-US" sz="1200" b="1" dirty="0" smtClean="0"/>
            <a:t>Variations</a:t>
          </a:r>
          <a:endParaRPr lang="en-US" sz="1200" b="1" dirty="0"/>
        </a:p>
      </dgm:t>
    </dgm:pt>
    <dgm:pt modelId="{D9175D98-C8E5-41A4-95F0-64F986D5536F}" type="parTrans" cxnId="{DE385BE1-46DF-4D9A-A992-394D9F58C745}">
      <dgm:prSet/>
      <dgm:spPr/>
      <dgm:t>
        <a:bodyPr/>
        <a:lstStyle/>
        <a:p>
          <a:endParaRPr lang="en-US"/>
        </a:p>
      </dgm:t>
    </dgm:pt>
    <dgm:pt modelId="{31E1919C-B17D-4764-BF3E-B87A4215927E}" type="sibTrans" cxnId="{DE385BE1-46DF-4D9A-A992-394D9F58C745}">
      <dgm:prSet/>
      <dgm:spPr/>
      <dgm:t>
        <a:bodyPr/>
        <a:lstStyle/>
        <a:p>
          <a:endParaRPr lang="en-US"/>
        </a:p>
      </dgm:t>
    </dgm:pt>
    <dgm:pt modelId="{208B82F9-E712-4D31-A311-72FBC9189D9C}">
      <dgm:prSet custT="1"/>
      <dgm:spPr/>
      <dgm:t>
        <a:bodyPr/>
        <a:lstStyle/>
        <a:p>
          <a:pPr rtl="0"/>
          <a:r>
            <a:rPr lang="en-US" sz="1200" b="0" dirty="0" smtClean="0"/>
            <a:t>Prepaid discounts</a:t>
          </a:r>
          <a:endParaRPr lang="en-US" sz="1200" b="0" dirty="0"/>
        </a:p>
      </dgm:t>
    </dgm:pt>
    <dgm:pt modelId="{95E50494-6201-4BBD-966C-DAEDF577E519}" type="parTrans" cxnId="{70E478AF-63F7-4230-843F-AFF5FD16C083}">
      <dgm:prSet/>
      <dgm:spPr/>
      <dgm:t>
        <a:bodyPr/>
        <a:lstStyle/>
        <a:p>
          <a:endParaRPr lang="en-US"/>
        </a:p>
      </dgm:t>
    </dgm:pt>
    <dgm:pt modelId="{5B1D01F8-9FF6-4A43-B22E-4F5A313E70E1}" type="sibTrans" cxnId="{70E478AF-63F7-4230-843F-AFF5FD16C083}">
      <dgm:prSet/>
      <dgm:spPr/>
      <dgm:t>
        <a:bodyPr/>
        <a:lstStyle/>
        <a:p>
          <a:endParaRPr lang="en-US"/>
        </a:p>
      </dgm:t>
    </dgm:pt>
    <dgm:pt modelId="{A5A57449-34A6-4E02-A319-A7F755F76F5B}">
      <dgm:prSet custT="1"/>
      <dgm:spPr/>
      <dgm:t>
        <a:bodyPr/>
        <a:lstStyle/>
        <a:p>
          <a:pPr rtl="0"/>
          <a:r>
            <a:rPr lang="en-US" sz="1200" b="0" dirty="0" smtClean="0"/>
            <a:t>Flat fee per month for N units</a:t>
          </a:r>
          <a:endParaRPr lang="en-US" sz="1200" b="0" dirty="0"/>
        </a:p>
      </dgm:t>
    </dgm:pt>
    <dgm:pt modelId="{F6F4A7E0-7047-4250-9592-06A45602F978}" type="parTrans" cxnId="{1C819067-F347-4AA1-80E4-DAAD7AA476CA}">
      <dgm:prSet/>
      <dgm:spPr/>
    </dgm:pt>
    <dgm:pt modelId="{6F79534C-4DB8-4745-9040-91473210CB8C}" type="sibTrans" cxnId="{1C819067-F347-4AA1-80E4-DAAD7AA476CA}">
      <dgm:prSet/>
      <dgm:spPr/>
    </dgm:pt>
    <dgm:pt modelId="{9B21073D-D84E-491F-9A76-0A10A9E327EB}">
      <dgm:prSet custT="1"/>
      <dgm:spPr/>
      <dgm:t>
        <a:bodyPr/>
        <a:lstStyle/>
        <a:p>
          <a:pPr rtl="0"/>
          <a:r>
            <a:rPr lang="en-US" sz="1200" b="0" dirty="0" smtClean="0"/>
            <a:t>Next N units additional cost above that</a:t>
          </a:r>
          <a:endParaRPr lang="en-US" sz="1200" b="0" dirty="0"/>
        </a:p>
      </dgm:t>
    </dgm:pt>
    <dgm:pt modelId="{1ABDB8CB-44CA-4D86-885C-6A17B3387036}" type="parTrans" cxnId="{9B77B448-1FB9-4540-A3EE-2F94AE5DFF78}">
      <dgm:prSet/>
      <dgm:spPr/>
    </dgm:pt>
    <dgm:pt modelId="{D473384E-DF9A-4CC6-BD2C-D19790B58D03}" type="sibTrans" cxnId="{9B77B448-1FB9-4540-A3EE-2F94AE5DFF78}">
      <dgm:prSet/>
      <dgm:spPr/>
    </dgm:pt>
    <dgm:pt modelId="{21085BDA-F689-4902-AA0F-C724AD69D1B1}">
      <dgm:prSet custT="1"/>
      <dgm:spPr/>
      <dgm:t>
        <a:bodyPr/>
        <a:lstStyle/>
        <a:p>
          <a:pPr rtl="0"/>
          <a:r>
            <a:rPr lang="en-US" sz="1200" b="0" dirty="0" smtClean="0"/>
            <a:t>Next N units additional cost above that…</a:t>
          </a:r>
          <a:endParaRPr lang="en-US" sz="1200" b="0" dirty="0"/>
        </a:p>
      </dgm:t>
    </dgm:pt>
    <dgm:pt modelId="{B97CE47A-7AF8-43C8-9576-2972B60015D3}" type="parTrans" cxnId="{3042AAE8-109B-4F04-830C-8D6B5E380708}">
      <dgm:prSet/>
      <dgm:spPr/>
    </dgm:pt>
    <dgm:pt modelId="{4517CE41-63C2-49E8-988C-FD739D325471}" type="sibTrans" cxnId="{3042AAE8-109B-4F04-830C-8D6B5E380708}">
      <dgm:prSet/>
      <dgm:spPr/>
    </dgm:pt>
    <dgm:pt modelId="{CED0113B-2278-4C45-A5D1-F9CE09A1127D}">
      <dgm:prSet custT="1"/>
      <dgm:spPr/>
      <dgm:t>
        <a:bodyPr/>
        <a:lstStyle/>
        <a:p>
          <a:pPr rtl="0"/>
          <a:r>
            <a:rPr lang="en-US" sz="1200" b="0" dirty="0" smtClean="0"/>
            <a:t>Tiered Pricing</a:t>
          </a:r>
          <a:endParaRPr lang="en-US" sz="1200" b="0" dirty="0"/>
        </a:p>
      </dgm:t>
    </dgm:pt>
    <dgm:pt modelId="{E9B8252B-08B2-4CE5-A03C-D016980E0FAF}" type="parTrans" cxnId="{3CF6E9FE-0D70-4464-AC41-B71260131D9C}">
      <dgm:prSet/>
      <dgm:spPr/>
    </dgm:pt>
    <dgm:pt modelId="{CA9BA2CE-2B6D-4184-BF5D-D27F0ADA0526}" type="sibTrans" cxnId="{3CF6E9FE-0D70-4464-AC41-B71260131D9C}">
      <dgm:prSet/>
      <dgm:spPr/>
    </dgm:pt>
    <dgm:pt modelId="{16DB97D8-7EBC-450B-80EA-C7B7C0019822}">
      <dgm:prSet custT="1"/>
      <dgm:spPr/>
      <dgm:t>
        <a:bodyPr/>
        <a:lstStyle/>
        <a:p>
          <a:pPr rtl="0"/>
          <a:r>
            <a:rPr lang="en-US" sz="1200" b="0" dirty="0" smtClean="0"/>
            <a:t>Freemium (first tier is Free tier)</a:t>
          </a:r>
          <a:endParaRPr lang="en-US" sz="1200" b="0" dirty="0"/>
        </a:p>
      </dgm:t>
    </dgm:pt>
    <dgm:pt modelId="{CE427B46-387E-4630-8CF1-379F7451EE63}" type="parTrans" cxnId="{47CF1F4B-0DC4-4C95-8FAA-21F8B85E9FE8}">
      <dgm:prSet/>
      <dgm:spPr/>
    </dgm:pt>
    <dgm:pt modelId="{41B9F156-A899-4115-9E08-95C31C8492BE}" type="sibTrans" cxnId="{47CF1F4B-0DC4-4C95-8FAA-21F8B85E9FE8}">
      <dgm:prSet/>
      <dgm:spPr/>
    </dgm:pt>
    <dgm:pt modelId="{1FA00F8D-C65E-4B67-9B1D-50C94F80F7A3}" type="pres">
      <dgm:prSet presAssocID="{6494B1DD-2258-46A3-B786-22DC769656B4}" presName="linear" presStyleCnt="0">
        <dgm:presLayoutVars>
          <dgm:animLvl val="lvl"/>
          <dgm:resizeHandles val="exact"/>
        </dgm:presLayoutVars>
      </dgm:prSet>
      <dgm:spPr/>
    </dgm:pt>
    <dgm:pt modelId="{91C5839F-9823-47AB-8ECA-C1239899C1E6}" type="pres">
      <dgm:prSet presAssocID="{E1CB7156-AA3F-40F3-BCCD-F2F8224BCB3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F1F2BF2-7D33-41AC-8E6B-684798E41CD5}" type="pres">
      <dgm:prSet presAssocID="{E1CB7156-AA3F-40F3-BCCD-F2F8224BCB3C}" presName="childText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BDD25F-8061-45FD-AD61-8D5B35A25179}" type="pres">
      <dgm:prSet presAssocID="{FF12D221-9578-4077-8C9E-71C577109A3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C840895-A0BD-4EFC-B6A9-F74221BF0E0E}" type="pres">
      <dgm:prSet presAssocID="{FF12D221-9578-4077-8C9E-71C577109A3F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5A8997-27B9-45C4-9A74-E9C85DF6E3D3}" type="pres">
      <dgm:prSet presAssocID="{FE765026-E0CB-4BB3-A414-8A28946AE7D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3A1B2A-7E67-4372-89C0-2B5C613B705C}" type="pres">
      <dgm:prSet presAssocID="{FE765026-E0CB-4BB3-A414-8A28946AE7D1}" presName="childText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FBDD3A5-C210-4403-B7ED-9DA2FD866FE0}" type="presOf" srcId="{DE1BA30E-0692-4DAF-BC7C-7F4E10C4EB27}" destId="{AF1F2BF2-7D33-41AC-8E6B-684798E41CD5}" srcOrd="0" destOrd="1" presId="urn:microsoft.com/office/officeart/2005/8/layout/vList2"/>
    <dgm:cxn modelId="{1C819067-F347-4AA1-80E4-DAAD7AA476CA}" srcId="{CED0113B-2278-4C45-A5D1-F9CE09A1127D}" destId="{A5A57449-34A6-4E02-A319-A7F755F76F5B}" srcOrd="1" destOrd="0" parTransId="{F6F4A7E0-7047-4250-9592-06A45602F978}" sibTransId="{6F79534C-4DB8-4745-9040-91473210CB8C}"/>
    <dgm:cxn modelId="{BA56D2F6-351A-48A0-B876-E0460D3CB993}" type="presOf" srcId="{F5B1148A-C66E-446B-8437-7425C0F7C092}" destId="{D63A1B2A-7E67-4372-89C0-2B5C613B705C}" srcOrd="0" destOrd="0" presId="urn:microsoft.com/office/officeart/2005/8/layout/vList2"/>
    <dgm:cxn modelId="{3C770037-1382-4020-9087-D2C761F472D0}" srcId="{7E184439-9D48-4DD1-A5A2-22A08C220394}" destId="{21F47992-7787-41ED-ADE7-B8488D795E30}" srcOrd="1" destOrd="0" parTransId="{DB69D01E-89E6-4C0E-BA70-D3FCFA130EAE}" sibTransId="{F8087641-007F-48B5-80B7-3B9AFE9F0709}"/>
    <dgm:cxn modelId="{70E478AF-63F7-4230-843F-AFF5FD16C083}" srcId="{FF12D221-9578-4077-8C9E-71C577109A3F}" destId="{208B82F9-E712-4D31-A311-72FBC9189D9C}" srcOrd="1" destOrd="0" parTransId="{95E50494-6201-4BBD-966C-DAEDF577E519}" sibTransId="{5B1D01F8-9FF6-4A43-B22E-4F5A313E70E1}"/>
    <dgm:cxn modelId="{5F68539F-C29C-4821-91C9-965A1E933237}" srcId="{FE765026-E0CB-4BB3-A414-8A28946AE7D1}" destId="{A04F11CA-414D-43F9-8AF7-78182599CEAB}" srcOrd="1" destOrd="0" parTransId="{A678D0F1-6693-45B7-9CDB-A41B9DF6CDB1}" sibTransId="{697F1CCE-15A9-4A9F-BDE3-3BF8A2C9BCA9}"/>
    <dgm:cxn modelId="{3CF6E9FE-0D70-4464-AC41-B71260131D9C}" srcId="{FF12D221-9578-4077-8C9E-71C577109A3F}" destId="{CED0113B-2278-4C45-A5D1-F9CE09A1127D}" srcOrd="0" destOrd="0" parTransId="{E9B8252B-08B2-4CE5-A03C-D016980E0FAF}" sibTransId="{CA9BA2CE-2B6D-4184-BF5D-D27F0ADA0526}"/>
    <dgm:cxn modelId="{14F58007-5F5A-40CF-985A-54B78A55E992}" type="presOf" srcId="{A04F11CA-414D-43F9-8AF7-78182599CEAB}" destId="{D63A1B2A-7E67-4372-89C0-2B5C613B705C}" srcOrd="0" destOrd="1" presId="urn:microsoft.com/office/officeart/2005/8/layout/vList2"/>
    <dgm:cxn modelId="{A399A3B8-680A-4875-A260-5D11A8592EB8}" type="presOf" srcId="{7E184439-9D48-4DD1-A5A2-22A08C220394}" destId="{AF1F2BF2-7D33-41AC-8E6B-684798E41CD5}" srcOrd="0" destOrd="0" presId="urn:microsoft.com/office/officeart/2005/8/layout/vList2"/>
    <dgm:cxn modelId="{A3C9AE0F-0697-4D6D-8B57-76A4E84820E9}" type="presOf" srcId="{9B21073D-D84E-491F-9A76-0A10A9E327EB}" destId="{4C840895-A0BD-4EFC-B6A9-F74221BF0E0E}" srcOrd="0" destOrd="3" presId="urn:microsoft.com/office/officeart/2005/8/layout/vList2"/>
    <dgm:cxn modelId="{9B77B448-1FB9-4540-A3EE-2F94AE5DFF78}" srcId="{CED0113B-2278-4C45-A5D1-F9CE09A1127D}" destId="{9B21073D-D84E-491F-9A76-0A10A9E327EB}" srcOrd="2" destOrd="0" parTransId="{1ABDB8CB-44CA-4D86-885C-6A17B3387036}" sibTransId="{D473384E-DF9A-4CC6-BD2C-D19790B58D03}"/>
    <dgm:cxn modelId="{50C26FF0-9A89-402D-8731-886B7108AE03}" type="presOf" srcId="{7A4140E9-2321-4217-B6C2-4F961FE282A9}" destId="{AF1F2BF2-7D33-41AC-8E6B-684798E41CD5}" srcOrd="0" destOrd="4" presId="urn:microsoft.com/office/officeart/2005/8/layout/vList2"/>
    <dgm:cxn modelId="{DE31DBA3-2F54-4372-BD85-63B19A4F1F75}" srcId="{FE765026-E0CB-4BB3-A414-8A28946AE7D1}" destId="{F5B1148A-C66E-446B-8437-7425C0F7C092}" srcOrd="0" destOrd="0" parTransId="{07477085-2801-4F4D-92C7-D3EA6E868F0D}" sibTransId="{7C636540-E8CC-4CD9-B537-86BDA68F31AD}"/>
    <dgm:cxn modelId="{79E9CABD-498F-444B-83DB-74538AB19543}" srcId="{7E184439-9D48-4DD1-A5A2-22A08C220394}" destId="{DE1BA30E-0692-4DAF-BC7C-7F4E10C4EB27}" srcOrd="0" destOrd="0" parTransId="{7545D3A1-A5A0-436C-AA77-543931387371}" sibTransId="{60C51D29-CE45-4401-BDEA-50E2126D89DF}"/>
    <dgm:cxn modelId="{E0A15E5C-1AF7-4B1E-B3EF-4F4C15F99E95}" type="presOf" srcId="{179C0199-3BAB-4482-B1D7-E98B1B4EC993}" destId="{AF1F2BF2-7D33-41AC-8E6B-684798E41CD5}" srcOrd="0" destOrd="3" presId="urn:microsoft.com/office/officeart/2005/8/layout/vList2"/>
    <dgm:cxn modelId="{DE385BE1-46DF-4D9A-A992-394D9F58C745}" srcId="{6494B1DD-2258-46A3-B786-22DC769656B4}" destId="{FF12D221-9578-4077-8C9E-71C577109A3F}" srcOrd="1" destOrd="0" parTransId="{D9175D98-C8E5-41A4-95F0-64F986D5536F}" sibTransId="{31E1919C-B17D-4764-BF3E-B87A4215927E}"/>
    <dgm:cxn modelId="{6C1A78BA-BDDC-4CEC-8A4C-D61FAF21664A}" srcId="{179C0199-3BAB-4482-B1D7-E98B1B4EC993}" destId="{7A4140E9-2321-4217-B6C2-4F961FE282A9}" srcOrd="0" destOrd="0" parTransId="{98C9F9AA-464E-46AA-8EED-714663DC6CDD}" sibTransId="{C3B2EA18-E332-4A70-9F24-2C9AFFFA69BB}"/>
    <dgm:cxn modelId="{E24E56A9-3C9D-454E-B790-2C528B2E41A3}" type="presOf" srcId="{21085BDA-F689-4902-AA0F-C724AD69D1B1}" destId="{4C840895-A0BD-4EFC-B6A9-F74221BF0E0E}" srcOrd="0" destOrd="4" presId="urn:microsoft.com/office/officeart/2005/8/layout/vList2"/>
    <dgm:cxn modelId="{3042AAE8-109B-4F04-830C-8D6B5E380708}" srcId="{CED0113B-2278-4C45-A5D1-F9CE09A1127D}" destId="{21085BDA-F689-4902-AA0F-C724AD69D1B1}" srcOrd="3" destOrd="0" parTransId="{B97CE47A-7AF8-43C8-9576-2972B60015D3}" sibTransId="{4517CE41-63C2-49E8-988C-FD739D325471}"/>
    <dgm:cxn modelId="{0CC58E9F-6393-4488-AE77-6564B4EE077D}" type="presOf" srcId="{A6C2240D-E865-4BF3-9BEB-E452BDB8488C}" destId="{AF1F2BF2-7D33-41AC-8E6B-684798E41CD5}" srcOrd="0" destOrd="5" presId="urn:microsoft.com/office/officeart/2005/8/layout/vList2"/>
    <dgm:cxn modelId="{07804653-AA19-4925-A4C4-2E054759BCED}" type="presOf" srcId="{A5A57449-34A6-4E02-A319-A7F755F76F5B}" destId="{4C840895-A0BD-4EFC-B6A9-F74221BF0E0E}" srcOrd="0" destOrd="2" presId="urn:microsoft.com/office/officeart/2005/8/layout/vList2"/>
    <dgm:cxn modelId="{47CF1F4B-0DC4-4C95-8FAA-21F8B85E9FE8}" srcId="{CED0113B-2278-4C45-A5D1-F9CE09A1127D}" destId="{16DB97D8-7EBC-450B-80EA-C7B7C0019822}" srcOrd="0" destOrd="0" parTransId="{CE427B46-387E-4630-8CF1-379F7451EE63}" sibTransId="{41B9F156-A899-4115-9E08-95C31C8492BE}"/>
    <dgm:cxn modelId="{37AB588B-13C6-45F4-803D-7E10FDD644E1}" srcId="{6494B1DD-2258-46A3-B786-22DC769656B4}" destId="{E1CB7156-AA3F-40F3-BCCD-F2F8224BCB3C}" srcOrd="0" destOrd="0" parTransId="{8856D6FA-82EB-41DE-94DF-A565C2EACF55}" sibTransId="{E86E4391-999C-4C0E-BF61-1921CB46EE4D}"/>
    <dgm:cxn modelId="{0BAAD365-1034-4625-8D97-B759502DFC32}" type="presOf" srcId="{208B82F9-E712-4D31-A311-72FBC9189D9C}" destId="{4C840895-A0BD-4EFC-B6A9-F74221BF0E0E}" srcOrd="0" destOrd="5" presId="urn:microsoft.com/office/officeart/2005/8/layout/vList2"/>
    <dgm:cxn modelId="{A9B12B9F-2AD7-4D2D-8B5B-8ED7411D70D4}" type="presOf" srcId="{16DB97D8-7EBC-450B-80EA-C7B7C0019822}" destId="{4C840895-A0BD-4EFC-B6A9-F74221BF0E0E}" srcOrd="0" destOrd="1" presId="urn:microsoft.com/office/officeart/2005/8/layout/vList2"/>
    <dgm:cxn modelId="{76A3846B-B447-4EE8-B583-A021E0232426}" type="presOf" srcId="{CED0113B-2278-4C45-A5D1-F9CE09A1127D}" destId="{4C840895-A0BD-4EFC-B6A9-F74221BF0E0E}" srcOrd="0" destOrd="0" presId="urn:microsoft.com/office/officeart/2005/8/layout/vList2"/>
    <dgm:cxn modelId="{D353539B-D88F-40C3-8C4F-D21423D2609C}" type="presOf" srcId="{21F47992-7787-41ED-ADE7-B8488D795E30}" destId="{AF1F2BF2-7D33-41AC-8E6B-684798E41CD5}" srcOrd="0" destOrd="2" presId="urn:microsoft.com/office/officeart/2005/8/layout/vList2"/>
    <dgm:cxn modelId="{299844F2-645F-44F2-8667-B3FD0008F29D}" type="presOf" srcId="{E1CB7156-AA3F-40F3-BCCD-F2F8224BCB3C}" destId="{91C5839F-9823-47AB-8ECA-C1239899C1E6}" srcOrd="0" destOrd="0" presId="urn:microsoft.com/office/officeart/2005/8/layout/vList2"/>
    <dgm:cxn modelId="{595EB471-2A4F-4D85-9AF4-FF3913F038C0}" type="presOf" srcId="{FE765026-E0CB-4BB3-A414-8A28946AE7D1}" destId="{E35A8997-27B9-45C4-9A74-E9C85DF6E3D3}" srcOrd="0" destOrd="0" presId="urn:microsoft.com/office/officeart/2005/8/layout/vList2"/>
    <dgm:cxn modelId="{B46B5FB3-2120-476F-9887-47E3A0D34A64}" srcId="{E1CB7156-AA3F-40F3-BCCD-F2F8224BCB3C}" destId="{179C0199-3BAB-4482-B1D7-E98B1B4EC993}" srcOrd="1" destOrd="0" parTransId="{5AA4BCA8-9556-4AF4-8C10-3D009082EB64}" sibTransId="{964204D8-0DF3-4416-B4FC-A8B404BB618F}"/>
    <dgm:cxn modelId="{22592A86-CF76-400A-BD76-8E2C74BC2DB4}" type="presOf" srcId="{FF12D221-9578-4077-8C9E-71C577109A3F}" destId="{3CBDD25F-8061-45FD-AD61-8D5B35A25179}" srcOrd="0" destOrd="0" presId="urn:microsoft.com/office/officeart/2005/8/layout/vList2"/>
    <dgm:cxn modelId="{8F6518BD-D053-499C-99DA-FC4BCEA9F978}" srcId="{6494B1DD-2258-46A3-B786-22DC769656B4}" destId="{FE765026-E0CB-4BB3-A414-8A28946AE7D1}" srcOrd="2" destOrd="0" parTransId="{A16AD3B6-7037-4F41-9D27-903EB845E5B3}" sibTransId="{7E7DAF3C-7F03-46B9-9E17-181555E30D60}"/>
    <dgm:cxn modelId="{C26158C4-4F60-46BF-A5D3-CB83A4E3954F}" type="presOf" srcId="{6494B1DD-2258-46A3-B786-22DC769656B4}" destId="{1FA00F8D-C65E-4B67-9B1D-50C94F80F7A3}" srcOrd="0" destOrd="0" presId="urn:microsoft.com/office/officeart/2005/8/layout/vList2"/>
    <dgm:cxn modelId="{13971C71-1D09-4099-8C08-7966384EDAAA}" srcId="{179C0199-3BAB-4482-B1D7-E98B1B4EC993}" destId="{A6C2240D-E865-4BF3-9BEB-E452BDB8488C}" srcOrd="1" destOrd="0" parTransId="{5122A77C-D848-4D17-8387-78FF6BFD1431}" sibTransId="{AB4196C6-9F64-46A8-8DD9-84C38D218AEB}"/>
    <dgm:cxn modelId="{289AABAC-C5BC-45C8-A276-AD7302E29DC6}" srcId="{E1CB7156-AA3F-40F3-BCCD-F2F8224BCB3C}" destId="{7E184439-9D48-4DD1-A5A2-22A08C220394}" srcOrd="0" destOrd="0" parTransId="{63089357-C475-47A9-B506-703B74012FED}" sibTransId="{611E6C21-B1AB-42B9-AE25-49B5896B66EE}"/>
    <dgm:cxn modelId="{6F9C3A57-C8C8-43BC-AD29-648399CA568B}" type="presParOf" srcId="{1FA00F8D-C65E-4B67-9B1D-50C94F80F7A3}" destId="{91C5839F-9823-47AB-8ECA-C1239899C1E6}" srcOrd="0" destOrd="0" presId="urn:microsoft.com/office/officeart/2005/8/layout/vList2"/>
    <dgm:cxn modelId="{2867A872-03DB-4170-890F-C8596D931945}" type="presParOf" srcId="{1FA00F8D-C65E-4B67-9B1D-50C94F80F7A3}" destId="{AF1F2BF2-7D33-41AC-8E6B-684798E41CD5}" srcOrd="1" destOrd="0" presId="urn:microsoft.com/office/officeart/2005/8/layout/vList2"/>
    <dgm:cxn modelId="{A386EDB7-52BF-4259-A9BC-0B160134BC96}" type="presParOf" srcId="{1FA00F8D-C65E-4B67-9B1D-50C94F80F7A3}" destId="{3CBDD25F-8061-45FD-AD61-8D5B35A25179}" srcOrd="2" destOrd="0" presId="urn:microsoft.com/office/officeart/2005/8/layout/vList2"/>
    <dgm:cxn modelId="{BBCBA948-0AD7-45FE-BFBE-57712315372F}" type="presParOf" srcId="{1FA00F8D-C65E-4B67-9B1D-50C94F80F7A3}" destId="{4C840895-A0BD-4EFC-B6A9-F74221BF0E0E}" srcOrd="3" destOrd="0" presId="urn:microsoft.com/office/officeart/2005/8/layout/vList2"/>
    <dgm:cxn modelId="{BFF68AA5-BC20-464D-B0A9-BAAF540F2FBC}" type="presParOf" srcId="{1FA00F8D-C65E-4B67-9B1D-50C94F80F7A3}" destId="{E35A8997-27B9-45C4-9A74-E9C85DF6E3D3}" srcOrd="4" destOrd="0" presId="urn:microsoft.com/office/officeart/2005/8/layout/vList2"/>
    <dgm:cxn modelId="{C24C91F3-5767-475B-A126-8D4AC37CF5BD}" type="presParOf" srcId="{1FA00F8D-C65E-4B67-9B1D-50C94F80F7A3}" destId="{D63A1B2A-7E67-4372-89C0-2B5C613B705C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71C4811-CB6E-415F-8E9E-E80B9B44BB8C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AC8FB6-BAD9-4C3C-A918-3D08E85ED828}">
      <dgm:prSet/>
      <dgm:spPr/>
      <dgm:t>
        <a:bodyPr/>
        <a:lstStyle/>
        <a:p>
          <a:pPr rtl="0"/>
          <a:r>
            <a:rPr lang="en-US" dirty="0" smtClean="0"/>
            <a:t>Strengths</a:t>
          </a:r>
          <a:endParaRPr lang="en-US" dirty="0"/>
        </a:p>
      </dgm:t>
    </dgm:pt>
    <dgm:pt modelId="{A8019469-67A6-4B56-B897-D170BFBCB323}" type="parTrans" cxnId="{276D3A5E-2754-4423-8EA1-A232D9F77607}">
      <dgm:prSet/>
      <dgm:spPr/>
      <dgm:t>
        <a:bodyPr/>
        <a:lstStyle/>
        <a:p>
          <a:endParaRPr lang="en-US"/>
        </a:p>
      </dgm:t>
    </dgm:pt>
    <dgm:pt modelId="{41C8EB9F-E730-4631-8026-8CA7B1322368}" type="sibTrans" cxnId="{276D3A5E-2754-4423-8EA1-A232D9F77607}">
      <dgm:prSet/>
      <dgm:spPr/>
      <dgm:t>
        <a:bodyPr/>
        <a:lstStyle/>
        <a:p>
          <a:endParaRPr lang="en-US"/>
        </a:p>
      </dgm:t>
    </dgm:pt>
    <dgm:pt modelId="{0F00E003-4EBC-428C-923D-7394595A9623}">
      <dgm:prSet/>
      <dgm:spPr/>
      <dgm:t>
        <a:bodyPr/>
        <a:lstStyle/>
        <a:p>
          <a:pPr rtl="0"/>
          <a:r>
            <a:rPr lang="en-US" dirty="0" smtClean="0"/>
            <a:t>Challenges</a:t>
          </a:r>
          <a:endParaRPr lang="en-US" dirty="0"/>
        </a:p>
      </dgm:t>
    </dgm:pt>
    <dgm:pt modelId="{164C06FA-E1B3-46B9-9AC8-A07F8B247001}" type="sibTrans" cxnId="{AABA140B-00B8-4C3E-8851-DB46C8BE3BC2}">
      <dgm:prSet/>
      <dgm:spPr/>
      <dgm:t>
        <a:bodyPr/>
        <a:lstStyle/>
        <a:p>
          <a:endParaRPr lang="en-US"/>
        </a:p>
      </dgm:t>
    </dgm:pt>
    <dgm:pt modelId="{27A9C723-EC19-4F91-8EB7-0801C2D63C7D}" type="parTrans" cxnId="{AABA140B-00B8-4C3E-8851-DB46C8BE3BC2}">
      <dgm:prSet/>
      <dgm:spPr/>
      <dgm:t>
        <a:bodyPr/>
        <a:lstStyle/>
        <a:p>
          <a:endParaRPr lang="en-US"/>
        </a:p>
      </dgm:t>
    </dgm:pt>
    <dgm:pt modelId="{35812624-B81D-441E-B636-9D4CCA3F067C}">
      <dgm:prSet/>
      <dgm:spPr/>
      <dgm:t>
        <a:bodyPr/>
        <a:lstStyle/>
        <a:p>
          <a:pPr rtl="0"/>
          <a:r>
            <a:rPr lang="en-US" dirty="0" smtClean="0"/>
            <a:t>Flexible to accommodate different types of users</a:t>
          </a:r>
          <a:endParaRPr lang="en-US" dirty="0"/>
        </a:p>
      </dgm:t>
    </dgm:pt>
    <dgm:pt modelId="{9A76C4A5-5526-4A77-808D-6CFE30953900}" type="parTrans" cxnId="{E5F8B8FF-D16E-4409-91FF-5A242F532328}">
      <dgm:prSet/>
      <dgm:spPr/>
      <dgm:t>
        <a:bodyPr/>
        <a:lstStyle/>
        <a:p>
          <a:endParaRPr lang="en-US"/>
        </a:p>
      </dgm:t>
    </dgm:pt>
    <dgm:pt modelId="{F8DF1393-F06D-48F0-8F5E-4811A0CC8226}" type="sibTrans" cxnId="{E5F8B8FF-D16E-4409-91FF-5A242F532328}">
      <dgm:prSet/>
      <dgm:spPr/>
      <dgm:t>
        <a:bodyPr/>
        <a:lstStyle/>
        <a:p>
          <a:endParaRPr lang="en-US"/>
        </a:p>
      </dgm:t>
    </dgm:pt>
    <dgm:pt modelId="{800F5F55-469B-45C2-846D-BCCA883095B8}">
      <dgm:prSet/>
      <dgm:spPr/>
      <dgm:t>
        <a:bodyPr/>
        <a:lstStyle/>
        <a:p>
          <a:pPr rtl="0"/>
          <a:r>
            <a:rPr lang="en-US" dirty="0" smtClean="0"/>
            <a:t>Predictable monthly costs for consumers</a:t>
          </a:r>
          <a:endParaRPr lang="en-US" dirty="0"/>
        </a:p>
      </dgm:t>
    </dgm:pt>
    <dgm:pt modelId="{54F94308-5C56-4F08-9D86-7F5A4271E1AF}" type="parTrans" cxnId="{BA759DB5-C4CA-4DE6-A888-EAA9A6EC001F}">
      <dgm:prSet/>
      <dgm:spPr/>
      <dgm:t>
        <a:bodyPr/>
        <a:lstStyle/>
        <a:p>
          <a:endParaRPr lang="en-US"/>
        </a:p>
      </dgm:t>
    </dgm:pt>
    <dgm:pt modelId="{270D6CFE-0C84-4E1A-80AF-0CE7157331AF}" type="sibTrans" cxnId="{BA759DB5-C4CA-4DE6-A888-EAA9A6EC001F}">
      <dgm:prSet/>
      <dgm:spPr/>
      <dgm:t>
        <a:bodyPr/>
        <a:lstStyle/>
        <a:p>
          <a:endParaRPr lang="en-US"/>
        </a:p>
      </dgm:t>
    </dgm:pt>
    <dgm:pt modelId="{6355EA19-147A-4B9D-BDFB-C4EFBC58CD1E}">
      <dgm:prSet/>
      <dgm:spPr/>
      <dgm:t>
        <a:bodyPr/>
        <a:lstStyle/>
        <a:p>
          <a:pPr rtl="0"/>
          <a:r>
            <a:rPr lang="en-US" dirty="0" smtClean="0"/>
            <a:t>Predictable revenue for the business</a:t>
          </a:r>
          <a:endParaRPr lang="en-US" dirty="0"/>
        </a:p>
      </dgm:t>
    </dgm:pt>
    <dgm:pt modelId="{E2E5D3C9-8F88-48A3-A669-51C56D0642A4}" type="parTrans" cxnId="{D5D98524-8D98-4393-82F7-DC9AB782388C}">
      <dgm:prSet/>
      <dgm:spPr/>
      <dgm:t>
        <a:bodyPr/>
        <a:lstStyle/>
        <a:p>
          <a:endParaRPr lang="en-US"/>
        </a:p>
      </dgm:t>
    </dgm:pt>
    <dgm:pt modelId="{15B09276-450F-4507-A5E2-899F6C312AC5}" type="sibTrans" cxnId="{D5D98524-8D98-4393-82F7-DC9AB782388C}">
      <dgm:prSet/>
      <dgm:spPr/>
      <dgm:t>
        <a:bodyPr/>
        <a:lstStyle/>
        <a:p>
          <a:endParaRPr lang="en-US"/>
        </a:p>
      </dgm:t>
    </dgm:pt>
    <dgm:pt modelId="{33FBE3E5-D2A9-4944-83F7-FA8DAD55E013}">
      <dgm:prSet/>
      <dgm:spPr/>
      <dgm:t>
        <a:bodyPr/>
        <a:lstStyle/>
        <a:p>
          <a:pPr rtl="0"/>
          <a:r>
            <a:rPr lang="en-US" dirty="0" smtClean="0"/>
            <a:t>Upsell opportunities</a:t>
          </a:r>
          <a:endParaRPr lang="en-US" dirty="0"/>
        </a:p>
      </dgm:t>
    </dgm:pt>
    <dgm:pt modelId="{42B2B738-C228-4296-A454-3FAF146E6730}" type="parTrans" cxnId="{CBEA4381-E50B-4AFA-8E34-E3D2DD4980CC}">
      <dgm:prSet/>
      <dgm:spPr/>
      <dgm:t>
        <a:bodyPr/>
        <a:lstStyle/>
        <a:p>
          <a:endParaRPr lang="en-US"/>
        </a:p>
      </dgm:t>
    </dgm:pt>
    <dgm:pt modelId="{8389A747-07BA-4B68-A896-27265473A785}" type="sibTrans" cxnId="{CBEA4381-E50B-4AFA-8E34-E3D2DD4980CC}">
      <dgm:prSet/>
      <dgm:spPr/>
      <dgm:t>
        <a:bodyPr/>
        <a:lstStyle/>
        <a:p>
          <a:endParaRPr lang="en-US"/>
        </a:p>
      </dgm:t>
    </dgm:pt>
    <dgm:pt modelId="{9927AAA1-2762-4402-A2B0-40D49549734E}">
      <dgm:prSet/>
      <dgm:spPr/>
      <dgm:t>
        <a:bodyPr/>
        <a:lstStyle/>
        <a:p>
          <a:pPr rtl="0"/>
          <a:r>
            <a:rPr lang="en-US" dirty="0" smtClean="0"/>
            <a:t>Higher commitment level required of consumer</a:t>
          </a:r>
          <a:endParaRPr lang="en-US" dirty="0"/>
        </a:p>
      </dgm:t>
    </dgm:pt>
    <dgm:pt modelId="{B4354A54-CDE0-445E-9376-5DEEFE5BAC68}" type="parTrans" cxnId="{3C1C1083-BC28-40AF-95FF-01A44ED259D6}">
      <dgm:prSet/>
      <dgm:spPr/>
      <dgm:t>
        <a:bodyPr/>
        <a:lstStyle/>
        <a:p>
          <a:endParaRPr lang="en-US"/>
        </a:p>
      </dgm:t>
    </dgm:pt>
    <dgm:pt modelId="{93B84C9E-EDF6-438D-B3D2-AB5858C39B2F}" type="sibTrans" cxnId="{3C1C1083-BC28-40AF-95FF-01A44ED259D6}">
      <dgm:prSet/>
      <dgm:spPr/>
      <dgm:t>
        <a:bodyPr/>
        <a:lstStyle/>
        <a:p>
          <a:endParaRPr lang="en-US"/>
        </a:p>
      </dgm:t>
    </dgm:pt>
    <dgm:pt modelId="{E72A61D1-406C-418D-9B4D-CAF357ECD5C3}">
      <dgm:prSet/>
      <dgm:spPr/>
      <dgm:t>
        <a:bodyPr/>
        <a:lstStyle/>
        <a:p>
          <a:pPr rtl="0"/>
          <a:r>
            <a:rPr lang="en-US" dirty="0" smtClean="0"/>
            <a:t>Consumer is locked-in for period of time</a:t>
          </a:r>
          <a:endParaRPr lang="en-US" dirty="0"/>
        </a:p>
      </dgm:t>
    </dgm:pt>
    <dgm:pt modelId="{94A7D9FB-96C3-402A-BA7A-F3807A545A21}" type="parTrans" cxnId="{EB59F80C-5535-407B-A47A-FBFF6CE62FC0}">
      <dgm:prSet/>
      <dgm:spPr/>
      <dgm:t>
        <a:bodyPr/>
        <a:lstStyle/>
        <a:p>
          <a:endParaRPr lang="en-US"/>
        </a:p>
      </dgm:t>
    </dgm:pt>
    <dgm:pt modelId="{DB9D162C-9862-40D7-9105-FBA43D9A426A}" type="sibTrans" cxnId="{EB59F80C-5535-407B-A47A-FBFF6CE62FC0}">
      <dgm:prSet/>
      <dgm:spPr/>
      <dgm:t>
        <a:bodyPr/>
        <a:lstStyle/>
        <a:p>
          <a:endParaRPr lang="en-US"/>
        </a:p>
      </dgm:t>
    </dgm:pt>
    <dgm:pt modelId="{3F5BB9E7-76D1-4511-A8DA-3738E2C26661}">
      <dgm:prSet/>
      <dgm:spPr/>
      <dgm:t>
        <a:bodyPr/>
        <a:lstStyle/>
        <a:p>
          <a:pPr rtl="0"/>
          <a:r>
            <a:rPr lang="en-US" dirty="0" smtClean="0"/>
            <a:t>Difficult to change pricing during subscription</a:t>
          </a:r>
          <a:endParaRPr lang="en-US" dirty="0"/>
        </a:p>
      </dgm:t>
    </dgm:pt>
    <dgm:pt modelId="{CC800671-1F40-446E-BD1C-A7E396A47DDF}" type="parTrans" cxnId="{60683B98-356F-4441-9C96-068EB4F4947D}">
      <dgm:prSet/>
      <dgm:spPr/>
      <dgm:t>
        <a:bodyPr/>
        <a:lstStyle/>
        <a:p>
          <a:endParaRPr lang="en-US"/>
        </a:p>
      </dgm:t>
    </dgm:pt>
    <dgm:pt modelId="{90A5F219-500D-4254-894E-B2054A1E03EE}" type="sibTrans" cxnId="{60683B98-356F-4441-9C96-068EB4F4947D}">
      <dgm:prSet/>
      <dgm:spPr/>
      <dgm:t>
        <a:bodyPr/>
        <a:lstStyle/>
        <a:p>
          <a:endParaRPr lang="en-US"/>
        </a:p>
      </dgm:t>
    </dgm:pt>
    <dgm:pt modelId="{1E7C7617-82E4-4990-BDB8-D5EAA92695E1}">
      <dgm:prSet/>
      <dgm:spPr/>
      <dgm:t>
        <a:bodyPr/>
        <a:lstStyle/>
        <a:p>
          <a:pPr rtl="0"/>
          <a:r>
            <a:rPr lang="en-US" dirty="0" smtClean="0"/>
            <a:t>Determining right price</a:t>
          </a:r>
          <a:endParaRPr lang="en-US" dirty="0"/>
        </a:p>
      </dgm:t>
    </dgm:pt>
    <dgm:pt modelId="{DFECD642-63D7-43AD-A172-E4323DD0BBC4}" type="parTrans" cxnId="{F880764A-FEA2-45A3-82E2-53DF6196C67D}">
      <dgm:prSet/>
      <dgm:spPr/>
      <dgm:t>
        <a:bodyPr/>
        <a:lstStyle/>
        <a:p>
          <a:endParaRPr lang="en-US"/>
        </a:p>
      </dgm:t>
    </dgm:pt>
    <dgm:pt modelId="{0EFBEA43-54AA-4FEB-9668-5D3A5A5A9770}" type="sibTrans" cxnId="{F880764A-FEA2-45A3-82E2-53DF6196C67D}">
      <dgm:prSet/>
      <dgm:spPr/>
      <dgm:t>
        <a:bodyPr/>
        <a:lstStyle/>
        <a:p>
          <a:endParaRPr lang="en-US"/>
        </a:p>
      </dgm:t>
    </dgm:pt>
    <dgm:pt modelId="{D678802A-DA2A-482E-8831-1A73F710548A}" type="pres">
      <dgm:prSet presAssocID="{471C4811-CB6E-415F-8E9E-E80B9B44BB8C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0709F748-5CD8-4A24-A991-A87208629534}" type="pres">
      <dgm:prSet presAssocID="{471C4811-CB6E-415F-8E9E-E80B9B44BB8C}" presName="dummyMaxCanvas" presStyleCnt="0"/>
      <dgm:spPr/>
    </dgm:pt>
    <dgm:pt modelId="{9FF3F618-319D-4851-84BF-9AAC69EB1827}" type="pres">
      <dgm:prSet presAssocID="{471C4811-CB6E-415F-8E9E-E80B9B44BB8C}" presName="parentComposite" presStyleCnt="0"/>
      <dgm:spPr/>
    </dgm:pt>
    <dgm:pt modelId="{A900912C-5F78-41B0-B102-88120E9A2547}" type="pres">
      <dgm:prSet presAssocID="{471C4811-CB6E-415F-8E9E-E80B9B44BB8C}" presName="parent1" presStyleLbl="alignAccFollowNode1" presStyleIdx="0" presStyleCnt="4" custScaleY="31864" custLinFactNeighborY="50845">
        <dgm:presLayoutVars>
          <dgm:chMax val="4"/>
        </dgm:presLayoutVars>
      </dgm:prSet>
      <dgm:spPr/>
    </dgm:pt>
    <dgm:pt modelId="{AEBD009E-F97F-438B-AF29-92E562A4F2E7}" type="pres">
      <dgm:prSet presAssocID="{471C4811-CB6E-415F-8E9E-E80B9B44BB8C}" presName="parent2" presStyleLbl="alignAccFollowNode1" presStyleIdx="1" presStyleCnt="4" custScaleY="31864" custLinFactNeighborY="50845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533EDEF0-BAE4-4DC9-8214-9631C732D043}" type="pres">
      <dgm:prSet presAssocID="{471C4811-CB6E-415F-8E9E-E80B9B44BB8C}" presName="childrenComposite" presStyleCnt="0"/>
      <dgm:spPr/>
    </dgm:pt>
    <dgm:pt modelId="{915D8FB4-536D-49D9-B93C-4BCEED539AC8}" type="pres">
      <dgm:prSet presAssocID="{471C4811-CB6E-415F-8E9E-E80B9B44BB8C}" presName="dummyMaxCanvas_ChildArea" presStyleCnt="0"/>
      <dgm:spPr/>
    </dgm:pt>
    <dgm:pt modelId="{BA7BC7FD-0F9B-46AC-B16B-365866878132}" type="pres">
      <dgm:prSet presAssocID="{471C4811-CB6E-415F-8E9E-E80B9B44BB8C}" presName="fulcrum" presStyleLbl="alignAccFollowNode1" presStyleIdx="2" presStyleCnt="4"/>
      <dgm:spPr/>
    </dgm:pt>
    <dgm:pt modelId="{DAB3FB05-0F95-4479-BFD9-A69A0EA654C9}" type="pres">
      <dgm:prSet presAssocID="{471C4811-CB6E-415F-8E9E-E80B9B44BB8C}" presName="balance_44" presStyleLbl="alignAccFollowNode1" presStyleIdx="3" presStyleCnt="4">
        <dgm:presLayoutVars>
          <dgm:bulletEnabled val="1"/>
        </dgm:presLayoutVars>
      </dgm:prSet>
      <dgm:spPr/>
    </dgm:pt>
    <dgm:pt modelId="{C36A849F-3024-43C8-9EF1-DC92E568906F}" type="pres">
      <dgm:prSet presAssocID="{471C4811-CB6E-415F-8E9E-E80B9B44BB8C}" presName="right_44_1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6D6819-E558-4D90-9DC2-C4952D35F472}" type="pres">
      <dgm:prSet presAssocID="{471C4811-CB6E-415F-8E9E-E80B9B44BB8C}" presName="right_44_2" presStyleLbl="node1" presStyleIdx="1" presStyleCnt="8">
        <dgm:presLayoutVars>
          <dgm:bulletEnabled val="1"/>
        </dgm:presLayoutVars>
      </dgm:prSet>
      <dgm:spPr/>
    </dgm:pt>
    <dgm:pt modelId="{8BBA6F6C-97A5-43D0-8A27-404FB564C239}" type="pres">
      <dgm:prSet presAssocID="{471C4811-CB6E-415F-8E9E-E80B9B44BB8C}" presName="right_44_3" presStyleLbl="node1" presStyleIdx="2" presStyleCnt="8">
        <dgm:presLayoutVars>
          <dgm:bulletEnabled val="1"/>
        </dgm:presLayoutVars>
      </dgm:prSet>
      <dgm:spPr/>
    </dgm:pt>
    <dgm:pt modelId="{EEA4B065-D309-4BE9-9D1B-F6BBDA108CB6}" type="pres">
      <dgm:prSet presAssocID="{471C4811-CB6E-415F-8E9E-E80B9B44BB8C}" presName="right_44_4" presStyleLbl="node1" presStyleIdx="3" presStyleCnt="8">
        <dgm:presLayoutVars>
          <dgm:bulletEnabled val="1"/>
        </dgm:presLayoutVars>
      </dgm:prSet>
      <dgm:spPr/>
    </dgm:pt>
    <dgm:pt modelId="{ECE03A84-E381-4577-8AEA-F328360AFE85}" type="pres">
      <dgm:prSet presAssocID="{471C4811-CB6E-415F-8E9E-E80B9B44BB8C}" presName="left_44_1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468172-BCC7-4EA4-B00C-BD4039A3EB39}" type="pres">
      <dgm:prSet presAssocID="{471C4811-CB6E-415F-8E9E-E80B9B44BB8C}" presName="left_44_2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CCB1B2-8914-4843-8F7E-9AA1B6E047F0}" type="pres">
      <dgm:prSet presAssocID="{471C4811-CB6E-415F-8E9E-E80B9B44BB8C}" presName="left_44_3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E8E745-0E39-4F79-A816-8F6A5CF58468}" type="pres">
      <dgm:prSet presAssocID="{471C4811-CB6E-415F-8E9E-E80B9B44BB8C}" presName="left_44_4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ABA140B-00B8-4C3E-8851-DB46C8BE3BC2}" srcId="{471C4811-CB6E-415F-8E9E-E80B9B44BB8C}" destId="{0F00E003-4EBC-428C-923D-7394595A9623}" srcOrd="1" destOrd="0" parTransId="{27A9C723-EC19-4F91-8EB7-0801C2D63C7D}" sibTransId="{164C06FA-E1B3-46B9-9AC8-A07F8B247001}"/>
    <dgm:cxn modelId="{F880764A-FEA2-45A3-82E2-53DF6196C67D}" srcId="{0F00E003-4EBC-428C-923D-7394595A9623}" destId="{1E7C7617-82E4-4990-BDB8-D5EAA92695E1}" srcOrd="0" destOrd="0" parTransId="{DFECD642-63D7-43AD-A172-E4323DD0BBC4}" sibTransId="{0EFBEA43-54AA-4FEB-9668-5D3A5A5A9770}"/>
    <dgm:cxn modelId="{C74E1379-AFFC-45F0-9805-1B53A83E3DA2}" type="presOf" srcId="{3F5BB9E7-76D1-4511-A8DA-3738E2C26661}" destId="{036D6819-E558-4D90-9DC2-C4952D35F472}" srcOrd="0" destOrd="0" presId="urn:microsoft.com/office/officeart/2005/8/layout/balance1"/>
    <dgm:cxn modelId="{BA759DB5-C4CA-4DE6-A888-EAA9A6EC001F}" srcId="{7FAC8FB6-BAD9-4C3C-A918-3D08E85ED828}" destId="{800F5F55-469B-45C2-846D-BCCA883095B8}" srcOrd="2" destOrd="0" parTransId="{54F94308-5C56-4F08-9D86-7F5A4271E1AF}" sibTransId="{270D6CFE-0C84-4E1A-80AF-0CE7157331AF}"/>
    <dgm:cxn modelId="{D5D98524-8D98-4393-82F7-DC9AB782388C}" srcId="{7FAC8FB6-BAD9-4C3C-A918-3D08E85ED828}" destId="{6355EA19-147A-4B9D-BDFB-C4EFBC58CD1E}" srcOrd="1" destOrd="0" parTransId="{E2E5D3C9-8F88-48A3-A669-51C56D0642A4}" sibTransId="{15B09276-450F-4507-A5E2-899F6C312AC5}"/>
    <dgm:cxn modelId="{CA4831E8-96A1-4B61-A4B7-9D5D31F5C165}" type="presOf" srcId="{E72A61D1-406C-418D-9B4D-CAF357ECD5C3}" destId="{8BBA6F6C-97A5-43D0-8A27-404FB564C239}" srcOrd="0" destOrd="0" presId="urn:microsoft.com/office/officeart/2005/8/layout/balance1"/>
    <dgm:cxn modelId="{D3AA584C-1024-4146-A5DF-959E57B3499F}" type="presOf" srcId="{7FAC8FB6-BAD9-4C3C-A918-3D08E85ED828}" destId="{A900912C-5F78-41B0-B102-88120E9A2547}" srcOrd="0" destOrd="0" presId="urn:microsoft.com/office/officeart/2005/8/layout/balance1"/>
    <dgm:cxn modelId="{D51A3DE5-D929-4930-AC00-D7B5657C7946}" type="presOf" srcId="{800F5F55-469B-45C2-846D-BCCA883095B8}" destId="{23CCB1B2-8914-4843-8F7E-9AA1B6E047F0}" srcOrd="0" destOrd="0" presId="urn:microsoft.com/office/officeart/2005/8/layout/balance1"/>
    <dgm:cxn modelId="{EB59F80C-5535-407B-A47A-FBFF6CE62FC0}" srcId="{0F00E003-4EBC-428C-923D-7394595A9623}" destId="{E72A61D1-406C-418D-9B4D-CAF357ECD5C3}" srcOrd="2" destOrd="0" parTransId="{94A7D9FB-96C3-402A-BA7A-F3807A545A21}" sibTransId="{DB9D162C-9862-40D7-9105-FBA43D9A426A}"/>
    <dgm:cxn modelId="{744B8180-6888-48E6-87F2-7DF0E2FE1E8A}" type="presOf" srcId="{35812624-B81D-441E-B636-9D4CCA3F067C}" destId="{E4E8E745-0E39-4F79-A816-8F6A5CF58468}" srcOrd="0" destOrd="0" presId="urn:microsoft.com/office/officeart/2005/8/layout/balance1"/>
    <dgm:cxn modelId="{276D3A5E-2754-4423-8EA1-A232D9F77607}" srcId="{471C4811-CB6E-415F-8E9E-E80B9B44BB8C}" destId="{7FAC8FB6-BAD9-4C3C-A918-3D08E85ED828}" srcOrd="0" destOrd="0" parTransId="{A8019469-67A6-4B56-B897-D170BFBCB323}" sibTransId="{41C8EB9F-E730-4631-8026-8CA7B1322368}"/>
    <dgm:cxn modelId="{04E1CF25-5937-4F20-96EE-4ABB76BAB8B4}" type="presOf" srcId="{33FBE3E5-D2A9-4944-83F7-FA8DAD55E013}" destId="{ECE03A84-E381-4577-8AEA-F328360AFE85}" srcOrd="0" destOrd="0" presId="urn:microsoft.com/office/officeart/2005/8/layout/balance1"/>
    <dgm:cxn modelId="{60683B98-356F-4441-9C96-068EB4F4947D}" srcId="{0F00E003-4EBC-428C-923D-7394595A9623}" destId="{3F5BB9E7-76D1-4511-A8DA-3738E2C26661}" srcOrd="1" destOrd="0" parTransId="{CC800671-1F40-446E-BD1C-A7E396A47DDF}" sibTransId="{90A5F219-500D-4254-894E-B2054A1E03EE}"/>
    <dgm:cxn modelId="{AAAD8843-FF47-47F5-AFC1-C8B5B1E3D791}" type="presOf" srcId="{0F00E003-4EBC-428C-923D-7394595A9623}" destId="{AEBD009E-F97F-438B-AF29-92E562A4F2E7}" srcOrd="0" destOrd="0" presId="urn:microsoft.com/office/officeart/2005/8/layout/balance1"/>
    <dgm:cxn modelId="{2E33CAA9-C37A-4D04-9225-5A462C567125}" type="presOf" srcId="{1E7C7617-82E4-4990-BDB8-D5EAA92695E1}" destId="{C36A849F-3024-43C8-9EF1-DC92E568906F}" srcOrd="0" destOrd="0" presId="urn:microsoft.com/office/officeart/2005/8/layout/balance1"/>
    <dgm:cxn modelId="{3C1C1083-BC28-40AF-95FF-01A44ED259D6}" srcId="{0F00E003-4EBC-428C-923D-7394595A9623}" destId="{9927AAA1-2762-4402-A2B0-40D49549734E}" srcOrd="3" destOrd="0" parTransId="{B4354A54-CDE0-445E-9376-5DEEFE5BAC68}" sibTransId="{93B84C9E-EDF6-438D-B3D2-AB5858C39B2F}"/>
    <dgm:cxn modelId="{E5F8B8FF-D16E-4409-91FF-5A242F532328}" srcId="{7FAC8FB6-BAD9-4C3C-A918-3D08E85ED828}" destId="{35812624-B81D-441E-B636-9D4CCA3F067C}" srcOrd="3" destOrd="0" parTransId="{9A76C4A5-5526-4A77-808D-6CFE30953900}" sibTransId="{F8DF1393-F06D-48F0-8F5E-4811A0CC8226}"/>
    <dgm:cxn modelId="{CBEA4381-E50B-4AFA-8E34-E3D2DD4980CC}" srcId="{7FAC8FB6-BAD9-4C3C-A918-3D08E85ED828}" destId="{33FBE3E5-D2A9-4944-83F7-FA8DAD55E013}" srcOrd="0" destOrd="0" parTransId="{42B2B738-C228-4296-A454-3FAF146E6730}" sibTransId="{8389A747-07BA-4B68-A896-27265473A785}"/>
    <dgm:cxn modelId="{2A2D41EF-557D-416F-A8CE-E8CECF162BC4}" type="presOf" srcId="{9927AAA1-2762-4402-A2B0-40D49549734E}" destId="{EEA4B065-D309-4BE9-9D1B-F6BBDA108CB6}" srcOrd="0" destOrd="0" presId="urn:microsoft.com/office/officeart/2005/8/layout/balance1"/>
    <dgm:cxn modelId="{6850B307-BFD1-4E2D-9A35-8F478A8F381C}" type="presOf" srcId="{6355EA19-147A-4B9D-BDFB-C4EFBC58CD1E}" destId="{94468172-BCC7-4EA4-B00C-BD4039A3EB39}" srcOrd="0" destOrd="0" presId="urn:microsoft.com/office/officeart/2005/8/layout/balance1"/>
    <dgm:cxn modelId="{22BC3E9E-56E5-49B8-A6FD-3D0AAB02E516}" type="presOf" srcId="{471C4811-CB6E-415F-8E9E-E80B9B44BB8C}" destId="{D678802A-DA2A-482E-8831-1A73F710548A}" srcOrd="0" destOrd="0" presId="urn:microsoft.com/office/officeart/2005/8/layout/balance1"/>
    <dgm:cxn modelId="{4D462DC7-FDCF-4E18-A024-274D8D06FA4A}" type="presParOf" srcId="{D678802A-DA2A-482E-8831-1A73F710548A}" destId="{0709F748-5CD8-4A24-A991-A87208629534}" srcOrd="0" destOrd="0" presId="urn:microsoft.com/office/officeart/2005/8/layout/balance1"/>
    <dgm:cxn modelId="{BC444755-D1B6-4616-B384-4E3F32679630}" type="presParOf" srcId="{D678802A-DA2A-482E-8831-1A73F710548A}" destId="{9FF3F618-319D-4851-84BF-9AAC69EB1827}" srcOrd="1" destOrd="0" presId="urn:microsoft.com/office/officeart/2005/8/layout/balance1"/>
    <dgm:cxn modelId="{21F17BFC-4F9B-42BD-AB20-359FCD738AD0}" type="presParOf" srcId="{9FF3F618-319D-4851-84BF-9AAC69EB1827}" destId="{A900912C-5F78-41B0-B102-88120E9A2547}" srcOrd="0" destOrd="0" presId="urn:microsoft.com/office/officeart/2005/8/layout/balance1"/>
    <dgm:cxn modelId="{B5F46F94-0F06-4450-9256-E2E22F5C9A6F}" type="presParOf" srcId="{9FF3F618-319D-4851-84BF-9AAC69EB1827}" destId="{AEBD009E-F97F-438B-AF29-92E562A4F2E7}" srcOrd="1" destOrd="0" presId="urn:microsoft.com/office/officeart/2005/8/layout/balance1"/>
    <dgm:cxn modelId="{FF42A9FC-4CD8-4564-B6A9-DEBA9E3196EA}" type="presParOf" srcId="{D678802A-DA2A-482E-8831-1A73F710548A}" destId="{533EDEF0-BAE4-4DC9-8214-9631C732D043}" srcOrd="2" destOrd="0" presId="urn:microsoft.com/office/officeart/2005/8/layout/balance1"/>
    <dgm:cxn modelId="{E57D0E0A-62B3-4CE7-8683-A3921E7B092F}" type="presParOf" srcId="{533EDEF0-BAE4-4DC9-8214-9631C732D043}" destId="{915D8FB4-536D-49D9-B93C-4BCEED539AC8}" srcOrd="0" destOrd="0" presId="urn:microsoft.com/office/officeart/2005/8/layout/balance1"/>
    <dgm:cxn modelId="{E82F0B2C-EDA7-4815-82D1-22AFE3FCE49C}" type="presParOf" srcId="{533EDEF0-BAE4-4DC9-8214-9631C732D043}" destId="{BA7BC7FD-0F9B-46AC-B16B-365866878132}" srcOrd="1" destOrd="0" presId="urn:microsoft.com/office/officeart/2005/8/layout/balance1"/>
    <dgm:cxn modelId="{A9A0E4BA-ED10-4699-8C1E-4B95F1773E27}" type="presParOf" srcId="{533EDEF0-BAE4-4DC9-8214-9631C732D043}" destId="{DAB3FB05-0F95-4479-BFD9-A69A0EA654C9}" srcOrd="2" destOrd="0" presId="urn:microsoft.com/office/officeart/2005/8/layout/balance1"/>
    <dgm:cxn modelId="{420F5A0E-DE2C-45CD-8F2F-D6C1140327AB}" type="presParOf" srcId="{533EDEF0-BAE4-4DC9-8214-9631C732D043}" destId="{C36A849F-3024-43C8-9EF1-DC92E568906F}" srcOrd="3" destOrd="0" presId="urn:microsoft.com/office/officeart/2005/8/layout/balance1"/>
    <dgm:cxn modelId="{02D96A33-D356-4E17-BBDD-50069AC4F15A}" type="presParOf" srcId="{533EDEF0-BAE4-4DC9-8214-9631C732D043}" destId="{036D6819-E558-4D90-9DC2-C4952D35F472}" srcOrd="4" destOrd="0" presId="urn:microsoft.com/office/officeart/2005/8/layout/balance1"/>
    <dgm:cxn modelId="{998B1147-B2FD-4CA1-8001-F2345247C54A}" type="presParOf" srcId="{533EDEF0-BAE4-4DC9-8214-9631C732D043}" destId="{8BBA6F6C-97A5-43D0-8A27-404FB564C239}" srcOrd="5" destOrd="0" presId="urn:microsoft.com/office/officeart/2005/8/layout/balance1"/>
    <dgm:cxn modelId="{14A444BE-5E68-4CF4-BF68-0F4917CBDA4D}" type="presParOf" srcId="{533EDEF0-BAE4-4DC9-8214-9631C732D043}" destId="{EEA4B065-D309-4BE9-9D1B-F6BBDA108CB6}" srcOrd="6" destOrd="0" presId="urn:microsoft.com/office/officeart/2005/8/layout/balance1"/>
    <dgm:cxn modelId="{44BB689B-24A8-4F6F-8AFE-4E8BE290E946}" type="presParOf" srcId="{533EDEF0-BAE4-4DC9-8214-9631C732D043}" destId="{ECE03A84-E381-4577-8AEA-F328360AFE85}" srcOrd="7" destOrd="0" presId="urn:microsoft.com/office/officeart/2005/8/layout/balance1"/>
    <dgm:cxn modelId="{2BB62CC2-1010-47DA-98AF-0F83CB15C033}" type="presParOf" srcId="{533EDEF0-BAE4-4DC9-8214-9631C732D043}" destId="{94468172-BCC7-4EA4-B00C-BD4039A3EB39}" srcOrd="8" destOrd="0" presId="urn:microsoft.com/office/officeart/2005/8/layout/balance1"/>
    <dgm:cxn modelId="{8C111BAD-BD35-4D75-BFED-2862E168913E}" type="presParOf" srcId="{533EDEF0-BAE4-4DC9-8214-9631C732D043}" destId="{23CCB1B2-8914-4843-8F7E-9AA1B6E047F0}" srcOrd="9" destOrd="0" presId="urn:microsoft.com/office/officeart/2005/8/layout/balance1"/>
    <dgm:cxn modelId="{6D172236-A146-4A43-829A-C1D20C92825E}" type="presParOf" srcId="{533EDEF0-BAE4-4DC9-8214-9631C732D043}" destId="{E4E8E745-0E39-4F79-A816-8F6A5CF58468}" srcOrd="10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494B1DD-2258-46A3-B786-22DC769656B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765026-E0CB-4BB3-A414-8A28946AE7D1}">
      <dgm:prSet custT="1"/>
      <dgm:spPr/>
      <dgm:t>
        <a:bodyPr/>
        <a:lstStyle/>
        <a:p>
          <a:pPr rtl="0"/>
          <a:r>
            <a:rPr lang="en-US" sz="1200" b="1" dirty="0" smtClean="0"/>
            <a:t>Why pay-as-you-go?</a:t>
          </a:r>
          <a:endParaRPr lang="en-US" sz="1200" b="1" dirty="0"/>
        </a:p>
      </dgm:t>
    </dgm:pt>
    <dgm:pt modelId="{A16AD3B6-7037-4F41-9D27-903EB845E5B3}" type="parTrans" cxnId="{8F6518BD-D053-499C-99DA-FC4BCEA9F978}">
      <dgm:prSet/>
      <dgm:spPr/>
      <dgm:t>
        <a:bodyPr/>
        <a:lstStyle/>
        <a:p>
          <a:endParaRPr lang="en-US" sz="1600"/>
        </a:p>
      </dgm:t>
    </dgm:pt>
    <dgm:pt modelId="{7E7DAF3C-7F03-46B9-9E17-181555E30D60}" type="sibTrans" cxnId="{8F6518BD-D053-499C-99DA-FC4BCEA9F978}">
      <dgm:prSet/>
      <dgm:spPr/>
      <dgm:t>
        <a:bodyPr/>
        <a:lstStyle/>
        <a:p>
          <a:endParaRPr lang="en-US" sz="1600"/>
        </a:p>
      </dgm:t>
    </dgm:pt>
    <dgm:pt modelId="{F5B1148A-C66E-446B-8437-7425C0F7C092}">
      <dgm:prSet custT="1"/>
      <dgm:spPr/>
      <dgm:t>
        <a:bodyPr/>
        <a:lstStyle/>
        <a:p>
          <a:pPr rtl="0"/>
          <a:r>
            <a:rPr lang="en-US" sz="1200" dirty="0" smtClean="0"/>
            <a:t>Pay for only what you use</a:t>
          </a:r>
          <a:endParaRPr lang="en-US" sz="1200" dirty="0"/>
        </a:p>
      </dgm:t>
    </dgm:pt>
    <dgm:pt modelId="{07477085-2801-4F4D-92C7-D3EA6E868F0D}" type="parTrans" cxnId="{DE31DBA3-2F54-4372-BD85-63B19A4F1F75}">
      <dgm:prSet/>
      <dgm:spPr/>
      <dgm:t>
        <a:bodyPr/>
        <a:lstStyle/>
        <a:p>
          <a:endParaRPr lang="en-US" sz="1000"/>
        </a:p>
      </dgm:t>
    </dgm:pt>
    <dgm:pt modelId="{7C636540-E8CC-4CD9-B537-86BDA68F31AD}" type="sibTrans" cxnId="{DE31DBA3-2F54-4372-BD85-63B19A4F1F75}">
      <dgm:prSet/>
      <dgm:spPr/>
      <dgm:t>
        <a:bodyPr/>
        <a:lstStyle/>
        <a:p>
          <a:endParaRPr lang="en-US" sz="1000"/>
        </a:p>
      </dgm:t>
    </dgm:pt>
    <dgm:pt modelId="{E1CB7156-AA3F-40F3-BCCD-F2F8224BCB3C}">
      <dgm:prSet custT="1"/>
      <dgm:spPr/>
      <dgm:t>
        <a:bodyPr/>
        <a:lstStyle/>
        <a:p>
          <a:pPr rtl="0"/>
          <a:r>
            <a:rPr lang="en-US" sz="1200" b="1" dirty="0" smtClean="0"/>
            <a:t>What do you charge for?</a:t>
          </a:r>
          <a:endParaRPr lang="en-US" sz="1200" b="1" dirty="0"/>
        </a:p>
      </dgm:t>
    </dgm:pt>
    <dgm:pt modelId="{8856D6FA-82EB-41DE-94DF-A565C2EACF55}" type="parTrans" cxnId="{37AB588B-13C6-45F4-803D-7E10FDD644E1}">
      <dgm:prSet/>
      <dgm:spPr/>
      <dgm:t>
        <a:bodyPr/>
        <a:lstStyle/>
        <a:p>
          <a:endParaRPr lang="en-US"/>
        </a:p>
      </dgm:t>
    </dgm:pt>
    <dgm:pt modelId="{E86E4391-999C-4C0E-BF61-1921CB46EE4D}" type="sibTrans" cxnId="{37AB588B-13C6-45F4-803D-7E10FDD644E1}">
      <dgm:prSet/>
      <dgm:spPr/>
      <dgm:t>
        <a:bodyPr/>
        <a:lstStyle/>
        <a:p>
          <a:endParaRPr lang="en-US"/>
        </a:p>
      </dgm:t>
    </dgm:pt>
    <dgm:pt modelId="{7E184439-9D48-4DD1-A5A2-22A08C220394}">
      <dgm:prSet custT="1"/>
      <dgm:spPr/>
      <dgm:t>
        <a:bodyPr/>
        <a:lstStyle/>
        <a:p>
          <a:pPr rtl="0"/>
          <a:r>
            <a:rPr lang="en-US" sz="1200" dirty="0" smtClean="0"/>
            <a:t>Authoring reports</a:t>
          </a:r>
          <a:endParaRPr lang="en-US" sz="1200" dirty="0"/>
        </a:p>
      </dgm:t>
    </dgm:pt>
    <dgm:pt modelId="{611E6C21-B1AB-42B9-AE25-49B5896B66EE}" type="sibTrans" cxnId="{289AABAC-C5BC-45C8-A276-AD7302E29DC6}">
      <dgm:prSet/>
      <dgm:spPr/>
      <dgm:t>
        <a:bodyPr/>
        <a:lstStyle/>
        <a:p>
          <a:endParaRPr lang="en-US" sz="1000"/>
        </a:p>
      </dgm:t>
    </dgm:pt>
    <dgm:pt modelId="{63089357-C475-47A9-B506-703B74012FED}" type="parTrans" cxnId="{289AABAC-C5BC-45C8-A276-AD7302E29DC6}">
      <dgm:prSet/>
      <dgm:spPr/>
      <dgm:t>
        <a:bodyPr/>
        <a:lstStyle/>
        <a:p>
          <a:endParaRPr lang="en-US" sz="1000"/>
        </a:p>
      </dgm:t>
    </dgm:pt>
    <dgm:pt modelId="{A04F11CA-414D-43F9-8AF7-78182599CEAB}">
      <dgm:prSet custT="1"/>
      <dgm:spPr/>
      <dgm:t>
        <a:bodyPr/>
        <a:lstStyle/>
        <a:p>
          <a:pPr rtl="0"/>
          <a:r>
            <a:rPr lang="en-US" sz="1200" dirty="0" smtClean="0"/>
            <a:t>Discounts for features you use most</a:t>
          </a:r>
          <a:endParaRPr lang="en-US" sz="1200" dirty="0"/>
        </a:p>
      </dgm:t>
    </dgm:pt>
    <dgm:pt modelId="{A678D0F1-6693-45B7-9CDB-A41B9DF6CDB1}" type="parTrans" cxnId="{5F68539F-C29C-4821-91C9-965A1E933237}">
      <dgm:prSet/>
      <dgm:spPr/>
      <dgm:t>
        <a:bodyPr/>
        <a:lstStyle/>
        <a:p>
          <a:endParaRPr lang="en-US"/>
        </a:p>
      </dgm:t>
    </dgm:pt>
    <dgm:pt modelId="{697F1CCE-15A9-4A9F-BDE3-3BF8A2C9BCA9}" type="sibTrans" cxnId="{5F68539F-C29C-4821-91C9-965A1E933237}">
      <dgm:prSet/>
      <dgm:spPr/>
      <dgm:t>
        <a:bodyPr/>
        <a:lstStyle/>
        <a:p>
          <a:endParaRPr lang="en-US"/>
        </a:p>
      </dgm:t>
    </dgm:pt>
    <dgm:pt modelId="{179C0199-3BAB-4482-B1D7-E98B1B4EC993}">
      <dgm:prSet custT="1"/>
      <dgm:spPr/>
      <dgm:t>
        <a:bodyPr/>
        <a:lstStyle/>
        <a:p>
          <a:pPr rtl="0"/>
          <a:r>
            <a:rPr lang="en-US" sz="1200" dirty="0" smtClean="0"/>
            <a:t>Report generation</a:t>
          </a:r>
          <a:endParaRPr lang="en-US" sz="1200" dirty="0"/>
        </a:p>
      </dgm:t>
    </dgm:pt>
    <dgm:pt modelId="{5AA4BCA8-9556-4AF4-8C10-3D009082EB64}" type="parTrans" cxnId="{B46B5FB3-2120-476F-9887-47E3A0D34A64}">
      <dgm:prSet/>
      <dgm:spPr/>
      <dgm:t>
        <a:bodyPr/>
        <a:lstStyle/>
        <a:p>
          <a:endParaRPr lang="en-US"/>
        </a:p>
      </dgm:t>
    </dgm:pt>
    <dgm:pt modelId="{964204D8-0DF3-4416-B4FC-A8B404BB618F}" type="sibTrans" cxnId="{B46B5FB3-2120-476F-9887-47E3A0D34A64}">
      <dgm:prSet/>
      <dgm:spPr/>
      <dgm:t>
        <a:bodyPr/>
        <a:lstStyle/>
        <a:p>
          <a:endParaRPr lang="en-US"/>
        </a:p>
      </dgm:t>
    </dgm:pt>
    <dgm:pt modelId="{A6C2240D-E865-4BF3-9BEB-E452BDB8488C}">
      <dgm:prSet custT="1"/>
      <dgm:spPr/>
      <dgm:t>
        <a:bodyPr/>
        <a:lstStyle/>
        <a:p>
          <a:pPr rtl="0"/>
          <a:r>
            <a:rPr lang="en-US" sz="1200" dirty="0" smtClean="0"/>
            <a:t># online reports generated</a:t>
          </a:r>
          <a:endParaRPr lang="en-US" sz="1200" dirty="0"/>
        </a:p>
      </dgm:t>
    </dgm:pt>
    <dgm:pt modelId="{5122A77C-D848-4D17-8387-78FF6BFD1431}" type="parTrans" cxnId="{13971C71-1D09-4099-8C08-7966384EDAAA}">
      <dgm:prSet/>
      <dgm:spPr/>
      <dgm:t>
        <a:bodyPr/>
        <a:lstStyle/>
        <a:p>
          <a:endParaRPr lang="en-US"/>
        </a:p>
      </dgm:t>
    </dgm:pt>
    <dgm:pt modelId="{AB4196C6-9F64-46A8-8DD9-84C38D218AEB}" type="sibTrans" cxnId="{13971C71-1D09-4099-8C08-7966384EDAAA}">
      <dgm:prSet/>
      <dgm:spPr/>
      <dgm:t>
        <a:bodyPr/>
        <a:lstStyle/>
        <a:p>
          <a:endParaRPr lang="en-US"/>
        </a:p>
      </dgm:t>
    </dgm:pt>
    <dgm:pt modelId="{7A4140E9-2321-4217-B6C2-4F961FE282A9}">
      <dgm:prSet custT="1"/>
      <dgm:spPr/>
      <dgm:t>
        <a:bodyPr/>
        <a:lstStyle/>
        <a:p>
          <a:pPr rtl="0"/>
          <a:r>
            <a:rPr lang="en-US" sz="1200" dirty="0" smtClean="0"/>
            <a:t># of PDF pages generated</a:t>
          </a:r>
          <a:endParaRPr lang="en-US" sz="1200" dirty="0"/>
        </a:p>
      </dgm:t>
    </dgm:pt>
    <dgm:pt modelId="{98C9F9AA-464E-46AA-8EED-714663DC6CDD}" type="parTrans" cxnId="{6C1A78BA-BDDC-4CEC-8A4C-D61FAF21664A}">
      <dgm:prSet/>
      <dgm:spPr/>
      <dgm:t>
        <a:bodyPr/>
        <a:lstStyle/>
        <a:p>
          <a:endParaRPr lang="en-US"/>
        </a:p>
      </dgm:t>
    </dgm:pt>
    <dgm:pt modelId="{C3B2EA18-E332-4A70-9F24-2C9AFFFA69BB}" type="sibTrans" cxnId="{6C1A78BA-BDDC-4CEC-8A4C-D61FAF21664A}">
      <dgm:prSet/>
      <dgm:spPr/>
      <dgm:t>
        <a:bodyPr/>
        <a:lstStyle/>
        <a:p>
          <a:endParaRPr lang="en-US"/>
        </a:p>
      </dgm:t>
    </dgm:pt>
    <dgm:pt modelId="{21F47992-7787-41ED-ADE7-B8488D795E30}">
      <dgm:prSet custT="1"/>
      <dgm:spPr/>
      <dgm:t>
        <a:bodyPr/>
        <a:lstStyle/>
        <a:p>
          <a:pPr rtl="0"/>
          <a:r>
            <a:rPr lang="en-US" sz="1200" dirty="0" smtClean="0"/>
            <a:t>Access to advanced reporting features </a:t>
          </a:r>
          <a:endParaRPr lang="en-US" sz="1200" dirty="0"/>
        </a:p>
      </dgm:t>
    </dgm:pt>
    <dgm:pt modelId="{DB69D01E-89E6-4C0E-BA70-D3FCFA130EAE}" type="parTrans" cxnId="{3C770037-1382-4020-9087-D2C761F472D0}">
      <dgm:prSet/>
      <dgm:spPr/>
      <dgm:t>
        <a:bodyPr/>
        <a:lstStyle/>
        <a:p>
          <a:endParaRPr lang="en-US"/>
        </a:p>
      </dgm:t>
    </dgm:pt>
    <dgm:pt modelId="{F8087641-007F-48B5-80B7-3B9AFE9F0709}" type="sibTrans" cxnId="{3C770037-1382-4020-9087-D2C761F472D0}">
      <dgm:prSet/>
      <dgm:spPr/>
      <dgm:t>
        <a:bodyPr/>
        <a:lstStyle/>
        <a:p>
          <a:endParaRPr lang="en-US"/>
        </a:p>
      </dgm:t>
    </dgm:pt>
    <dgm:pt modelId="{DE1BA30E-0692-4DAF-BC7C-7F4E10C4EB27}">
      <dgm:prSet custT="1"/>
      <dgm:spPr/>
      <dgm:t>
        <a:bodyPr/>
        <a:lstStyle/>
        <a:p>
          <a:pPr rtl="0"/>
          <a:r>
            <a:rPr lang="en-US" sz="1200" dirty="0" smtClean="0"/>
            <a:t>Per month per user (report author)</a:t>
          </a:r>
          <a:endParaRPr lang="en-US" sz="1200" dirty="0"/>
        </a:p>
      </dgm:t>
    </dgm:pt>
    <dgm:pt modelId="{7545D3A1-A5A0-436C-AA77-543931387371}" type="parTrans" cxnId="{79E9CABD-498F-444B-83DB-74538AB19543}">
      <dgm:prSet/>
      <dgm:spPr/>
      <dgm:t>
        <a:bodyPr/>
        <a:lstStyle/>
        <a:p>
          <a:endParaRPr lang="en-US"/>
        </a:p>
      </dgm:t>
    </dgm:pt>
    <dgm:pt modelId="{60C51D29-CE45-4401-BDEA-50E2126D89DF}" type="sibTrans" cxnId="{79E9CABD-498F-444B-83DB-74538AB19543}">
      <dgm:prSet/>
      <dgm:spPr/>
      <dgm:t>
        <a:bodyPr/>
        <a:lstStyle/>
        <a:p>
          <a:endParaRPr lang="en-US"/>
        </a:p>
      </dgm:t>
    </dgm:pt>
    <dgm:pt modelId="{AA040421-CD96-4030-B60A-787F573D4C67}">
      <dgm:prSet custT="1"/>
      <dgm:spPr/>
      <dgm:t>
        <a:bodyPr/>
        <a:lstStyle/>
        <a:p>
          <a:pPr rtl="0"/>
          <a:r>
            <a:rPr lang="en-US" sz="1200" dirty="0" smtClean="0"/>
            <a:t>Viewing</a:t>
          </a:r>
          <a:endParaRPr lang="en-US" sz="1200" dirty="0"/>
        </a:p>
      </dgm:t>
    </dgm:pt>
    <dgm:pt modelId="{1762903E-0104-4643-83EB-1050AA6EE7FC}" type="parTrans" cxnId="{C2A1701B-E67B-4602-9FF9-ACC226EDE936}">
      <dgm:prSet/>
      <dgm:spPr/>
      <dgm:t>
        <a:bodyPr/>
        <a:lstStyle/>
        <a:p>
          <a:endParaRPr lang="en-US"/>
        </a:p>
      </dgm:t>
    </dgm:pt>
    <dgm:pt modelId="{7859815D-6759-45BC-95C3-6FF1F6AD0100}" type="sibTrans" cxnId="{C2A1701B-E67B-4602-9FF9-ACC226EDE936}">
      <dgm:prSet/>
      <dgm:spPr/>
      <dgm:t>
        <a:bodyPr/>
        <a:lstStyle/>
        <a:p>
          <a:endParaRPr lang="en-US"/>
        </a:p>
      </dgm:t>
    </dgm:pt>
    <dgm:pt modelId="{4095D48A-AE48-4411-ACC3-DB90ADCC2389}">
      <dgm:prSet custT="1"/>
      <dgm:spPr/>
      <dgm:t>
        <a:bodyPr/>
        <a:lstStyle/>
        <a:p>
          <a:pPr rtl="0"/>
          <a:r>
            <a:rPr lang="en-US" sz="1200" dirty="0" smtClean="0"/>
            <a:t># reports accessed</a:t>
          </a:r>
          <a:endParaRPr lang="en-US" sz="1200" dirty="0"/>
        </a:p>
      </dgm:t>
    </dgm:pt>
    <dgm:pt modelId="{C1324C13-3183-4E00-B82D-63DA25FB5E56}" type="parTrans" cxnId="{639B0522-8F19-4010-B52E-89A2D2528507}">
      <dgm:prSet/>
      <dgm:spPr/>
      <dgm:t>
        <a:bodyPr/>
        <a:lstStyle/>
        <a:p>
          <a:endParaRPr lang="en-US"/>
        </a:p>
      </dgm:t>
    </dgm:pt>
    <dgm:pt modelId="{9E90AAA8-E654-476D-874F-C6386D6E181C}" type="sibTrans" cxnId="{639B0522-8F19-4010-B52E-89A2D2528507}">
      <dgm:prSet/>
      <dgm:spPr/>
      <dgm:t>
        <a:bodyPr/>
        <a:lstStyle/>
        <a:p>
          <a:endParaRPr lang="en-US"/>
        </a:p>
      </dgm:t>
    </dgm:pt>
    <dgm:pt modelId="{875C17D9-6D45-409B-8983-746B690A87D4}">
      <dgm:prSet custT="1"/>
      <dgm:spPr/>
      <dgm:t>
        <a:bodyPr/>
        <a:lstStyle/>
        <a:p>
          <a:pPr rtl="0"/>
          <a:r>
            <a:rPr lang="en-US" sz="1200" dirty="0" smtClean="0"/>
            <a:t># pages viewed</a:t>
          </a:r>
          <a:endParaRPr lang="en-US" sz="1200" dirty="0"/>
        </a:p>
      </dgm:t>
    </dgm:pt>
    <dgm:pt modelId="{01E0BFF0-FE73-4D4F-9307-1FF11A8D84D1}" type="parTrans" cxnId="{9A9D451D-FF25-4FCE-8882-280B9206D6DA}">
      <dgm:prSet/>
      <dgm:spPr/>
      <dgm:t>
        <a:bodyPr/>
        <a:lstStyle/>
        <a:p>
          <a:endParaRPr lang="en-US"/>
        </a:p>
      </dgm:t>
    </dgm:pt>
    <dgm:pt modelId="{483F6792-FDEB-4D5F-98BB-5DE943CC7F5D}" type="sibTrans" cxnId="{9A9D451D-FF25-4FCE-8882-280B9206D6DA}">
      <dgm:prSet/>
      <dgm:spPr/>
      <dgm:t>
        <a:bodyPr/>
        <a:lstStyle/>
        <a:p>
          <a:endParaRPr lang="en-US"/>
        </a:p>
      </dgm:t>
    </dgm:pt>
    <dgm:pt modelId="{A18EB2A7-9C9A-46C8-B18B-67124AE8F17F}">
      <dgm:prSet custT="1"/>
      <dgm:spPr/>
      <dgm:t>
        <a:bodyPr/>
        <a:lstStyle/>
        <a:p>
          <a:pPr rtl="0"/>
          <a:r>
            <a:rPr lang="en-US" sz="1200" dirty="0" smtClean="0"/>
            <a:t># API calls</a:t>
          </a:r>
          <a:endParaRPr lang="en-US" sz="1200" dirty="0"/>
        </a:p>
      </dgm:t>
    </dgm:pt>
    <dgm:pt modelId="{63906FD0-68CD-4045-9CB7-5ED2497A00F2}" type="parTrans" cxnId="{41A192D3-FB0D-4AB9-A809-D2E8BB900809}">
      <dgm:prSet/>
      <dgm:spPr/>
      <dgm:t>
        <a:bodyPr/>
        <a:lstStyle/>
        <a:p>
          <a:endParaRPr lang="en-US"/>
        </a:p>
      </dgm:t>
    </dgm:pt>
    <dgm:pt modelId="{3D1E93FC-E6F9-461B-A146-0ABDB92C788D}" type="sibTrans" cxnId="{41A192D3-FB0D-4AB9-A809-D2E8BB900809}">
      <dgm:prSet/>
      <dgm:spPr/>
      <dgm:t>
        <a:bodyPr/>
        <a:lstStyle/>
        <a:p>
          <a:endParaRPr lang="en-US"/>
        </a:p>
      </dgm:t>
    </dgm:pt>
    <dgm:pt modelId="{075DBAA2-BF4D-4FD8-93B6-F841988F1BE9}">
      <dgm:prSet custT="1"/>
      <dgm:spPr/>
      <dgm:t>
        <a:bodyPr/>
        <a:lstStyle/>
        <a:p>
          <a:pPr rtl="0"/>
          <a:r>
            <a:rPr lang="en-US" sz="1200" b="1" dirty="0" smtClean="0"/>
            <a:t>Variations</a:t>
          </a:r>
          <a:endParaRPr lang="en-US" sz="1200" b="1" dirty="0"/>
        </a:p>
      </dgm:t>
    </dgm:pt>
    <dgm:pt modelId="{92CB4E4A-9822-4C7E-9872-B26635469D87}" type="parTrans" cxnId="{A9387D89-3B69-4A30-981F-02CCE650CE16}">
      <dgm:prSet/>
      <dgm:spPr/>
      <dgm:t>
        <a:bodyPr/>
        <a:lstStyle/>
        <a:p>
          <a:endParaRPr lang="en-US"/>
        </a:p>
      </dgm:t>
    </dgm:pt>
    <dgm:pt modelId="{46B6CEB7-44F7-4218-B382-0ED4A7DC5D54}" type="sibTrans" cxnId="{A9387D89-3B69-4A30-981F-02CCE650CE16}">
      <dgm:prSet/>
      <dgm:spPr/>
      <dgm:t>
        <a:bodyPr/>
        <a:lstStyle/>
        <a:p>
          <a:endParaRPr lang="en-US"/>
        </a:p>
      </dgm:t>
    </dgm:pt>
    <dgm:pt modelId="{663CC7F4-94FF-4D95-8FD2-E5B299855ABB}">
      <dgm:prSet custT="1"/>
      <dgm:spPr/>
      <dgm:t>
        <a:bodyPr/>
        <a:lstStyle/>
        <a:p>
          <a:pPr rtl="0"/>
          <a:r>
            <a:rPr lang="en-US" sz="1200" b="0" dirty="0" smtClean="0"/>
            <a:t>Basic</a:t>
          </a:r>
          <a:endParaRPr lang="en-US" sz="1200" b="0" dirty="0"/>
        </a:p>
      </dgm:t>
    </dgm:pt>
    <dgm:pt modelId="{C28B49EA-0F24-44DC-8DCC-F722B3CF0CE6}" type="parTrans" cxnId="{3B6AE6A3-D847-4127-A049-45FC87FE16B1}">
      <dgm:prSet/>
      <dgm:spPr/>
      <dgm:t>
        <a:bodyPr/>
        <a:lstStyle/>
        <a:p>
          <a:endParaRPr lang="en-US"/>
        </a:p>
      </dgm:t>
    </dgm:pt>
    <dgm:pt modelId="{EADB25A6-BDE1-4D2D-BD48-3E97EE28C2F2}" type="sibTrans" cxnId="{3B6AE6A3-D847-4127-A049-45FC87FE16B1}">
      <dgm:prSet/>
      <dgm:spPr/>
      <dgm:t>
        <a:bodyPr/>
        <a:lstStyle/>
        <a:p>
          <a:endParaRPr lang="en-US"/>
        </a:p>
      </dgm:t>
    </dgm:pt>
    <dgm:pt modelId="{74DD854D-A966-44E0-8ED0-81F0139BC78B}">
      <dgm:prSet custT="1"/>
      <dgm:spPr/>
      <dgm:t>
        <a:bodyPr/>
        <a:lstStyle/>
        <a:p>
          <a:pPr rtl="0"/>
          <a:r>
            <a:rPr lang="en-US" sz="1200" b="0" dirty="0" smtClean="0"/>
            <a:t>Basic Features</a:t>
          </a:r>
          <a:endParaRPr lang="en-US" sz="1200" b="0" dirty="0"/>
        </a:p>
      </dgm:t>
    </dgm:pt>
    <dgm:pt modelId="{D3255654-A7A4-43A6-945F-07CC272ADE45}" type="parTrans" cxnId="{58AFC8BF-7385-48E8-8A81-753C9849D252}">
      <dgm:prSet/>
      <dgm:spPr/>
      <dgm:t>
        <a:bodyPr/>
        <a:lstStyle/>
        <a:p>
          <a:endParaRPr lang="en-US"/>
        </a:p>
      </dgm:t>
    </dgm:pt>
    <dgm:pt modelId="{413F8525-1CE4-4303-AEBD-FD6AD452EDFD}" type="sibTrans" cxnId="{58AFC8BF-7385-48E8-8A81-753C9849D252}">
      <dgm:prSet/>
      <dgm:spPr/>
      <dgm:t>
        <a:bodyPr/>
        <a:lstStyle/>
        <a:p>
          <a:endParaRPr lang="en-US"/>
        </a:p>
      </dgm:t>
    </dgm:pt>
    <dgm:pt modelId="{3E5027D4-33A8-429A-B065-6832B6C944FD}">
      <dgm:prSet custT="1"/>
      <dgm:spPr/>
      <dgm:t>
        <a:bodyPr/>
        <a:lstStyle/>
        <a:p>
          <a:pPr rtl="0"/>
          <a:r>
            <a:rPr lang="en-US" sz="1200" b="0" dirty="0" smtClean="0"/>
            <a:t>Volume Limits</a:t>
          </a:r>
          <a:endParaRPr lang="en-US" sz="1200" b="0" dirty="0"/>
        </a:p>
      </dgm:t>
    </dgm:pt>
    <dgm:pt modelId="{C73FB7C6-3939-4262-9279-3DF1AF01A55A}" type="parTrans" cxnId="{17E1813E-B19B-4CE8-B314-2C3718037B47}">
      <dgm:prSet/>
      <dgm:spPr/>
      <dgm:t>
        <a:bodyPr/>
        <a:lstStyle/>
        <a:p>
          <a:endParaRPr lang="en-US"/>
        </a:p>
      </dgm:t>
    </dgm:pt>
    <dgm:pt modelId="{62AAD46B-B093-4B29-AE2C-CB86328EAE8A}" type="sibTrans" cxnId="{17E1813E-B19B-4CE8-B314-2C3718037B47}">
      <dgm:prSet/>
      <dgm:spPr/>
      <dgm:t>
        <a:bodyPr/>
        <a:lstStyle/>
        <a:p>
          <a:endParaRPr lang="en-US"/>
        </a:p>
      </dgm:t>
    </dgm:pt>
    <dgm:pt modelId="{9F599C8C-AE15-4E83-A92D-169F9E6B904A}">
      <dgm:prSet custT="1"/>
      <dgm:spPr/>
      <dgm:t>
        <a:bodyPr/>
        <a:lstStyle/>
        <a:p>
          <a:pPr rtl="0"/>
          <a:r>
            <a:rPr lang="en-US" sz="1200" b="0" dirty="0" smtClean="0"/>
            <a:t># report definitions</a:t>
          </a:r>
          <a:endParaRPr lang="en-US" sz="1200" b="0" dirty="0"/>
        </a:p>
      </dgm:t>
    </dgm:pt>
    <dgm:pt modelId="{551CDDD3-A00C-4D21-8DFD-A1FC2F88580C}" type="parTrans" cxnId="{7A08017D-CC57-45EB-B03C-D383796D40CF}">
      <dgm:prSet/>
      <dgm:spPr/>
      <dgm:t>
        <a:bodyPr/>
        <a:lstStyle/>
        <a:p>
          <a:endParaRPr lang="en-US"/>
        </a:p>
      </dgm:t>
    </dgm:pt>
    <dgm:pt modelId="{2F6E3086-3E64-41B0-886C-F2E169243021}" type="sibTrans" cxnId="{7A08017D-CC57-45EB-B03C-D383796D40CF}">
      <dgm:prSet/>
      <dgm:spPr/>
      <dgm:t>
        <a:bodyPr/>
        <a:lstStyle/>
        <a:p>
          <a:endParaRPr lang="en-US"/>
        </a:p>
      </dgm:t>
    </dgm:pt>
    <dgm:pt modelId="{0CD09387-D3C6-4914-A451-9798C8F2ECEA}">
      <dgm:prSet custT="1"/>
      <dgm:spPr/>
      <dgm:t>
        <a:bodyPr/>
        <a:lstStyle/>
        <a:p>
          <a:pPr rtl="0"/>
          <a:r>
            <a:rPr lang="en-US" sz="1200" b="0" dirty="0" smtClean="0"/>
            <a:t># report views</a:t>
          </a:r>
          <a:endParaRPr lang="en-US" sz="1200" b="0" dirty="0"/>
        </a:p>
      </dgm:t>
    </dgm:pt>
    <dgm:pt modelId="{94FE995E-DDE6-4440-B17D-291A995B2FA5}" type="parTrans" cxnId="{68814333-A644-4670-BF17-9EAA517B85D0}">
      <dgm:prSet/>
      <dgm:spPr/>
      <dgm:t>
        <a:bodyPr/>
        <a:lstStyle/>
        <a:p>
          <a:endParaRPr lang="en-US"/>
        </a:p>
      </dgm:t>
    </dgm:pt>
    <dgm:pt modelId="{62CB7EA5-49D7-4F4B-890E-5B6673368733}" type="sibTrans" cxnId="{68814333-A644-4670-BF17-9EAA517B85D0}">
      <dgm:prSet/>
      <dgm:spPr/>
      <dgm:t>
        <a:bodyPr/>
        <a:lstStyle/>
        <a:p>
          <a:endParaRPr lang="en-US"/>
        </a:p>
      </dgm:t>
    </dgm:pt>
    <dgm:pt modelId="{5D09BD72-B25D-448F-AEC8-140637837401}">
      <dgm:prSet custT="1"/>
      <dgm:spPr/>
      <dgm:t>
        <a:bodyPr/>
        <a:lstStyle/>
        <a:p>
          <a:pPr rtl="0"/>
          <a:r>
            <a:rPr lang="en-US" sz="1200" b="0" dirty="0" smtClean="0"/>
            <a:t>Premium/Advanced</a:t>
          </a:r>
          <a:endParaRPr lang="en-US" sz="1200" b="0" dirty="0"/>
        </a:p>
      </dgm:t>
    </dgm:pt>
    <dgm:pt modelId="{7E24D98D-F9EB-4D11-B91B-9F68A9B72D78}" type="parTrans" cxnId="{2891A94B-E497-4253-87DD-CD078EFB471B}">
      <dgm:prSet/>
      <dgm:spPr/>
      <dgm:t>
        <a:bodyPr/>
        <a:lstStyle/>
        <a:p>
          <a:endParaRPr lang="en-US"/>
        </a:p>
      </dgm:t>
    </dgm:pt>
    <dgm:pt modelId="{2F9F8688-6D4F-4A4D-8F03-1447EFC09A37}" type="sibTrans" cxnId="{2891A94B-E497-4253-87DD-CD078EFB471B}">
      <dgm:prSet/>
      <dgm:spPr/>
      <dgm:t>
        <a:bodyPr/>
        <a:lstStyle/>
        <a:p>
          <a:endParaRPr lang="en-US"/>
        </a:p>
      </dgm:t>
    </dgm:pt>
    <dgm:pt modelId="{92B3EBC8-E25F-4F9D-A53A-B1F8891888C7}">
      <dgm:prSet custT="1"/>
      <dgm:spPr/>
      <dgm:t>
        <a:bodyPr/>
        <a:lstStyle/>
        <a:p>
          <a:pPr rtl="0"/>
          <a:r>
            <a:rPr lang="en-US" sz="1200" b="0" dirty="0" smtClean="0"/>
            <a:t>More features</a:t>
          </a:r>
          <a:endParaRPr lang="en-US" sz="1200" b="0" dirty="0"/>
        </a:p>
      </dgm:t>
    </dgm:pt>
    <dgm:pt modelId="{B4930509-DAE3-401A-83C0-CC16099AA274}" type="parTrans" cxnId="{732CFD0A-FBE5-41AE-AFED-5D5C7567DE3A}">
      <dgm:prSet/>
      <dgm:spPr/>
      <dgm:t>
        <a:bodyPr/>
        <a:lstStyle/>
        <a:p>
          <a:endParaRPr lang="en-US"/>
        </a:p>
      </dgm:t>
    </dgm:pt>
    <dgm:pt modelId="{BB917E87-93DF-40D9-9D8D-775DA3FF9DF8}" type="sibTrans" cxnId="{732CFD0A-FBE5-41AE-AFED-5D5C7567DE3A}">
      <dgm:prSet/>
      <dgm:spPr/>
      <dgm:t>
        <a:bodyPr/>
        <a:lstStyle/>
        <a:p>
          <a:endParaRPr lang="en-US"/>
        </a:p>
      </dgm:t>
    </dgm:pt>
    <dgm:pt modelId="{842F7C98-9C1B-4953-808F-CDC40B35D156}">
      <dgm:prSet custT="1"/>
      <dgm:spPr/>
      <dgm:t>
        <a:bodyPr/>
        <a:lstStyle/>
        <a:p>
          <a:pPr rtl="0"/>
          <a:r>
            <a:rPr lang="en-US" sz="1200" b="0" dirty="0" smtClean="0"/>
            <a:t>Higher volumes</a:t>
          </a:r>
          <a:endParaRPr lang="en-US" sz="1200" b="0" dirty="0"/>
        </a:p>
      </dgm:t>
    </dgm:pt>
    <dgm:pt modelId="{81CAD290-00C9-4A22-B23C-417A4455FB6B}" type="parTrans" cxnId="{E9C42720-9CFB-4918-9B6F-71CDDAD8DF6D}">
      <dgm:prSet/>
      <dgm:spPr/>
      <dgm:t>
        <a:bodyPr/>
        <a:lstStyle/>
        <a:p>
          <a:endParaRPr lang="en-US"/>
        </a:p>
      </dgm:t>
    </dgm:pt>
    <dgm:pt modelId="{22A1CC50-CCAA-49D9-B3AE-AED0A5614ACC}" type="sibTrans" cxnId="{E9C42720-9CFB-4918-9B6F-71CDDAD8DF6D}">
      <dgm:prSet/>
      <dgm:spPr/>
      <dgm:t>
        <a:bodyPr/>
        <a:lstStyle/>
        <a:p>
          <a:endParaRPr lang="en-US"/>
        </a:p>
      </dgm:t>
    </dgm:pt>
    <dgm:pt modelId="{D5996C58-D385-4BA7-8FF5-2EB7D17856B7}">
      <dgm:prSet custT="1"/>
      <dgm:spPr/>
      <dgm:t>
        <a:bodyPr/>
        <a:lstStyle/>
        <a:p>
          <a:pPr rtl="0"/>
          <a:r>
            <a:rPr lang="en-US" sz="1200" b="0" dirty="0" smtClean="0"/>
            <a:t>Enterprise</a:t>
          </a:r>
          <a:endParaRPr lang="en-US" sz="1200" b="0" dirty="0"/>
        </a:p>
      </dgm:t>
    </dgm:pt>
    <dgm:pt modelId="{C3265BA8-B19E-477B-9E56-F4BA35964C26}" type="parTrans" cxnId="{A52C358D-F7E8-4014-B6C5-2209533F4D66}">
      <dgm:prSet/>
      <dgm:spPr/>
      <dgm:t>
        <a:bodyPr/>
        <a:lstStyle/>
        <a:p>
          <a:endParaRPr lang="en-US"/>
        </a:p>
      </dgm:t>
    </dgm:pt>
    <dgm:pt modelId="{A353ED92-1BE1-4746-BE7D-AF56ADE2F773}" type="sibTrans" cxnId="{A52C358D-F7E8-4014-B6C5-2209533F4D66}">
      <dgm:prSet/>
      <dgm:spPr/>
      <dgm:t>
        <a:bodyPr/>
        <a:lstStyle/>
        <a:p>
          <a:endParaRPr lang="en-US"/>
        </a:p>
      </dgm:t>
    </dgm:pt>
    <dgm:pt modelId="{F81DDCC5-C459-4CF2-9BEC-C17E8D84686C}">
      <dgm:prSet custT="1"/>
      <dgm:spPr/>
      <dgm:t>
        <a:bodyPr/>
        <a:lstStyle/>
        <a:p>
          <a:pPr rtl="0"/>
          <a:r>
            <a:rPr lang="en-US" sz="1200" b="0" dirty="0" smtClean="0"/>
            <a:t>Advanced features</a:t>
          </a:r>
          <a:endParaRPr lang="en-US" sz="1200" b="0" dirty="0"/>
        </a:p>
      </dgm:t>
    </dgm:pt>
    <dgm:pt modelId="{805B1AB0-9356-4C5F-9F88-7860D862BCCC}" type="parTrans" cxnId="{BA6FA8A3-E291-429C-9775-736CA3C71EBF}">
      <dgm:prSet/>
      <dgm:spPr/>
      <dgm:t>
        <a:bodyPr/>
        <a:lstStyle/>
        <a:p>
          <a:endParaRPr lang="en-US"/>
        </a:p>
      </dgm:t>
    </dgm:pt>
    <dgm:pt modelId="{64499DA0-1670-4AEA-BD1C-743B0F4C0FBE}" type="sibTrans" cxnId="{BA6FA8A3-E291-429C-9775-736CA3C71EBF}">
      <dgm:prSet/>
      <dgm:spPr/>
      <dgm:t>
        <a:bodyPr/>
        <a:lstStyle/>
        <a:p>
          <a:endParaRPr lang="en-US"/>
        </a:p>
      </dgm:t>
    </dgm:pt>
    <dgm:pt modelId="{F72CC357-D7D9-44EF-89CC-5AB9D199FB58}">
      <dgm:prSet custT="1"/>
      <dgm:spPr/>
      <dgm:t>
        <a:bodyPr/>
        <a:lstStyle/>
        <a:p>
          <a:pPr rtl="0"/>
          <a:r>
            <a:rPr lang="en-US" sz="1200" b="0" dirty="0" smtClean="0"/>
            <a:t>High included volumes</a:t>
          </a:r>
          <a:endParaRPr lang="en-US" sz="1200" b="0" dirty="0"/>
        </a:p>
      </dgm:t>
    </dgm:pt>
    <dgm:pt modelId="{9AABACB4-5E4A-4DAF-B765-507AC941B10E}" type="parTrans" cxnId="{DD0D8D39-46E4-4C7B-BC8A-C5E01C8176D1}">
      <dgm:prSet/>
      <dgm:spPr/>
      <dgm:t>
        <a:bodyPr/>
        <a:lstStyle/>
        <a:p>
          <a:endParaRPr lang="en-US"/>
        </a:p>
      </dgm:t>
    </dgm:pt>
    <dgm:pt modelId="{FD695E0A-95C4-4329-8C98-7913ACD38411}" type="sibTrans" cxnId="{DD0D8D39-46E4-4C7B-BC8A-C5E01C8176D1}">
      <dgm:prSet/>
      <dgm:spPr/>
      <dgm:t>
        <a:bodyPr/>
        <a:lstStyle/>
        <a:p>
          <a:endParaRPr lang="en-US"/>
        </a:p>
      </dgm:t>
    </dgm:pt>
    <dgm:pt modelId="{620BA311-F0C0-45FA-BF2F-DC1A11C86ED7}">
      <dgm:prSet custT="1"/>
      <dgm:spPr/>
      <dgm:t>
        <a:bodyPr/>
        <a:lstStyle/>
        <a:p>
          <a:pPr rtl="0"/>
          <a:r>
            <a:rPr lang="en-US" sz="1200" b="0" dirty="0" smtClean="0"/>
            <a:t>Enterprise support</a:t>
          </a:r>
          <a:endParaRPr lang="en-US" sz="1200" b="0" dirty="0"/>
        </a:p>
      </dgm:t>
    </dgm:pt>
    <dgm:pt modelId="{498A40F4-56E3-4BCD-BA3A-2F0E1678993E}" type="parTrans" cxnId="{90869B61-CFC4-459E-884C-6D61956123C5}">
      <dgm:prSet/>
      <dgm:spPr/>
      <dgm:t>
        <a:bodyPr/>
        <a:lstStyle/>
        <a:p>
          <a:endParaRPr lang="en-US"/>
        </a:p>
      </dgm:t>
    </dgm:pt>
    <dgm:pt modelId="{1FCE942C-6AEC-41CA-A70E-AEC94868329A}" type="sibTrans" cxnId="{90869B61-CFC4-459E-884C-6D61956123C5}">
      <dgm:prSet/>
      <dgm:spPr/>
      <dgm:t>
        <a:bodyPr/>
        <a:lstStyle/>
        <a:p>
          <a:endParaRPr lang="en-US"/>
        </a:p>
      </dgm:t>
    </dgm:pt>
    <dgm:pt modelId="{65C4F825-7059-4325-97D1-D026876D5966}">
      <dgm:prSet custT="1"/>
      <dgm:spPr/>
      <dgm:t>
        <a:bodyPr/>
        <a:lstStyle/>
        <a:p>
          <a:pPr rtl="0"/>
          <a:r>
            <a:rPr lang="en-US" sz="1200" b="0" dirty="0" smtClean="0"/>
            <a:t>Training/consulting?</a:t>
          </a:r>
          <a:endParaRPr lang="en-US" sz="1200" b="0" dirty="0"/>
        </a:p>
      </dgm:t>
    </dgm:pt>
    <dgm:pt modelId="{CDD7CC5A-5C04-4ACA-94FC-83F68D5AF01E}" type="parTrans" cxnId="{24A7C42F-FD30-495B-A839-1FD76F57D06B}">
      <dgm:prSet/>
      <dgm:spPr/>
      <dgm:t>
        <a:bodyPr/>
        <a:lstStyle/>
        <a:p>
          <a:endParaRPr lang="en-US"/>
        </a:p>
      </dgm:t>
    </dgm:pt>
    <dgm:pt modelId="{185B14C3-0598-48DD-AFEC-625510CA51E2}" type="sibTrans" cxnId="{24A7C42F-FD30-495B-A839-1FD76F57D06B}">
      <dgm:prSet/>
      <dgm:spPr/>
      <dgm:t>
        <a:bodyPr/>
        <a:lstStyle/>
        <a:p>
          <a:endParaRPr lang="en-US"/>
        </a:p>
      </dgm:t>
    </dgm:pt>
    <dgm:pt modelId="{1FA00F8D-C65E-4B67-9B1D-50C94F80F7A3}" type="pres">
      <dgm:prSet presAssocID="{6494B1DD-2258-46A3-B786-22DC769656B4}" presName="linear" presStyleCnt="0">
        <dgm:presLayoutVars>
          <dgm:animLvl val="lvl"/>
          <dgm:resizeHandles val="exact"/>
        </dgm:presLayoutVars>
      </dgm:prSet>
      <dgm:spPr/>
    </dgm:pt>
    <dgm:pt modelId="{91C5839F-9823-47AB-8ECA-C1239899C1E6}" type="pres">
      <dgm:prSet presAssocID="{E1CB7156-AA3F-40F3-BCCD-F2F8224BCB3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F1F2BF2-7D33-41AC-8E6B-684798E41CD5}" type="pres">
      <dgm:prSet presAssocID="{E1CB7156-AA3F-40F3-BCCD-F2F8224BCB3C}" presName="childText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74ECB8-7342-4520-B892-86648A35C62F}" type="pres">
      <dgm:prSet presAssocID="{075DBAA2-BF4D-4FD8-93B6-F841988F1BE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BF69A48-D506-4429-AF72-80905718F405}" type="pres">
      <dgm:prSet presAssocID="{075DBAA2-BF4D-4FD8-93B6-F841988F1BE9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5A8997-27B9-45C4-9A74-E9C85DF6E3D3}" type="pres">
      <dgm:prSet presAssocID="{FE765026-E0CB-4BB3-A414-8A28946AE7D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3A1B2A-7E67-4372-89C0-2B5C613B705C}" type="pres">
      <dgm:prSet presAssocID="{FE765026-E0CB-4BB3-A414-8A28946AE7D1}" presName="childText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9387D89-3B69-4A30-981F-02CCE650CE16}" srcId="{6494B1DD-2258-46A3-B786-22DC769656B4}" destId="{075DBAA2-BF4D-4FD8-93B6-F841988F1BE9}" srcOrd="1" destOrd="0" parTransId="{92CB4E4A-9822-4C7E-9872-B26635469D87}" sibTransId="{46B6CEB7-44F7-4218-B382-0ED4A7DC5D54}"/>
    <dgm:cxn modelId="{58AFC8BF-7385-48E8-8A81-753C9849D252}" srcId="{663CC7F4-94FF-4D95-8FD2-E5B299855ABB}" destId="{74DD854D-A966-44E0-8ED0-81F0139BC78B}" srcOrd="0" destOrd="0" parTransId="{D3255654-A7A4-43A6-945F-07CC272ADE45}" sibTransId="{413F8525-1CE4-4303-AEBD-FD6AD452EDFD}"/>
    <dgm:cxn modelId="{B9867D2C-90BC-4647-A507-00895AE453C2}" type="presOf" srcId="{21F47992-7787-41ED-ADE7-B8488D795E30}" destId="{AF1F2BF2-7D33-41AC-8E6B-684798E41CD5}" srcOrd="0" destOrd="2" presId="urn:microsoft.com/office/officeart/2005/8/layout/vList2"/>
    <dgm:cxn modelId="{FB206A28-CDA2-47D7-BC33-C7B882CEF50F}" type="presOf" srcId="{842F7C98-9C1B-4953-808F-CDC40B35D156}" destId="{8BF69A48-D506-4429-AF72-80905718F405}" srcOrd="0" destOrd="7" presId="urn:microsoft.com/office/officeart/2005/8/layout/vList2"/>
    <dgm:cxn modelId="{289AABAC-C5BC-45C8-A276-AD7302E29DC6}" srcId="{E1CB7156-AA3F-40F3-BCCD-F2F8224BCB3C}" destId="{7E184439-9D48-4DD1-A5A2-22A08C220394}" srcOrd="0" destOrd="0" parTransId="{63089357-C475-47A9-B506-703B74012FED}" sibTransId="{611E6C21-B1AB-42B9-AE25-49B5896B66EE}"/>
    <dgm:cxn modelId="{732CFD0A-FBE5-41AE-AFED-5D5C7567DE3A}" srcId="{5D09BD72-B25D-448F-AEC8-140637837401}" destId="{92B3EBC8-E25F-4F9D-A53A-B1F8891888C7}" srcOrd="0" destOrd="0" parTransId="{B4930509-DAE3-401A-83C0-CC16099AA274}" sibTransId="{BB917E87-93DF-40D9-9D8D-775DA3FF9DF8}"/>
    <dgm:cxn modelId="{46EB7E36-D557-4D02-8481-968AB8DDE8AC}" type="presOf" srcId="{6494B1DD-2258-46A3-B786-22DC769656B4}" destId="{1FA00F8D-C65E-4B67-9B1D-50C94F80F7A3}" srcOrd="0" destOrd="0" presId="urn:microsoft.com/office/officeart/2005/8/layout/vList2"/>
    <dgm:cxn modelId="{2891A94B-E497-4253-87DD-CD078EFB471B}" srcId="{075DBAA2-BF4D-4FD8-93B6-F841988F1BE9}" destId="{5D09BD72-B25D-448F-AEC8-140637837401}" srcOrd="1" destOrd="0" parTransId="{7E24D98D-F9EB-4D11-B91B-9F68A9B72D78}" sibTransId="{2F9F8688-6D4F-4A4D-8F03-1447EFC09A37}"/>
    <dgm:cxn modelId="{EA97390C-68D6-490B-B8D6-B3944071103D}" type="presOf" srcId="{DE1BA30E-0692-4DAF-BC7C-7F4E10C4EB27}" destId="{AF1F2BF2-7D33-41AC-8E6B-684798E41CD5}" srcOrd="0" destOrd="1" presId="urn:microsoft.com/office/officeart/2005/8/layout/vList2"/>
    <dgm:cxn modelId="{4A95EAC4-AA50-4122-BB01-DAD086CB958F}" type="presOf" srcId="{F72CC357-D7D9-44EF-89CC-5AB9D199FB58}" destId="{8BF69A48-D506-4429-AF72-80905718F405}" srcOrd="0" destOrd="10" presId="urn:microsoft.com/office/officeart/2005/8/layout/vList2"/>
    <dgm:cxn modelId="{3B6AE6A3-D847-4127-A049-45FC87FE16B1}" srcId="{075DBAA2-BF4D-4FD8-93B6-F841988F1BE9}" destId="{663CC7F4-94FF-4D95-8FD2-E5B299855ABB}" srcOrd="0" destOrd="0" parTransId="{C28B49EA-0F24-44DC-8DCC-F722B3CF0CE6}" sibTransId="{EADB25A6-BDE1-4D2D-BD48-3E97EE28C2F2}"/>
    <dgm:cxn modelId="{62B03A2E-B7A8-4415-B41F-EC9DC97B0743}" type="presOf" srcId="{663CC7F4-94FF-4D95-8FD2-E5B299855ABB}" destId="{8BF69A48-D506-4429-AF72-80905718F405}" srcOrd="0" destOrd="0" presId="urn:microsoft.com/office/officeart/2005/8/layout/vList2"/>
    <dgm:cxn modelId="{8F6518BD-D053-499C-99DA-FC4BCEA9F978}" srcId="{6494B1DD-2258-46A3-B786-22DC769656B4}" destId="{FE765026-E0CB-4BB3-A414-8A28946AE7D1}" srcOrd="2" destOrd="0" parTransId="{A16AD3B6-7037-4F41-9D27-903EB845E5B3}" sibTransId="{7E7DAF3C-7F03-46B9-9E17-181555E30D60}"/>
    <dgm:cxn modelId="{DD0D8D39-46E4-4C7B-BC8A-C5E01C8176D1}" srcId="{D5996C58-D385-4BA7-8FF5-2EB7D17856B7}" destId="{F72CC357-D7D9-44EF-89CC-5AB9D199FB58}" srcOrd="1" destOrd="0" parTransId="{9AABACB4-5E4A-4DAF-B765-507AC941B10E}" sibTransId="{FD695E0A-95C4-4329-8C98-7913ACD38411}"/>
    <dgm:cxn modelId="{41A192D3-FB0D-4AB9-A809-D2E8BB900809}" srcId="{AA040421-CD96-4030-B60A-787F573D4C67}" destId="{A18EB2A7-9C9A-46C8-B18B-67124AE8F17F}" srcOrd="2" destOrd="0" parTransId="{63906FD0-68CD-4045-9CB7-5ED2497A00F2}" sibTransId="{3D1E93FC-E6F9-461B-A146-0ABDB92C788D}"/>
    <dgm:cxn modelId="{ED111AE5-918F-4E99-ADCE-AFCC7DC2C00F}" type="presOf" srcId="{0CD09387-D3C6-4914-A451-9798C8F2ECEA}" destId="{8BF69A48-D506-4429-AF72-80905718F405}" srcOrd="0" destOrd="4" presId="urn:microsoft.com/office/officeart/2005/8/layout/vList2"/>
    <dgm:cxn modelId="{17E1813E-B19B-4CE8-B314-2C3718037B47}" srcId="{663CC7F4-94FF-4D95-8FD2-E5B299855ABB}" destId="{3E5027D4-33A8-429A-B065-6832B6C944FD}" srcOrd="1" destOrd="0" parTransId="{C73FB7C6-3939-4262-9279-3DF1AF01A55A}" sibTransId="{62AAD46B-B093-4B29-AE2C-CB86328EAE8A}"/>
    <dgm:cxn modelId="{5A399F06-C282-4751-B35E-810E7FCD37DC}" type="presOf" srcId="{FE765026-E0CB-4BB3-A414-8A28946AE7D1}" destId="{E35A8997-27B9-45C4-9A74-E9C85DF6E3D3}" srcOrd="0" destOrd="0" presId="urn:microsoft.com/office/officeart/2005/8/layout/vList2"/>
    <dgm:cxn modelId="{0AF90601-4C45-4E02-AD92-3B1F25DEB3DF}" type="presOf" srcId="{A6C2240D-E865-4BF3-9BEB-E452BDB8488C}" destId="{AF1F2BF2-7D33-41AC-8E6B-684798E41CD5}" srcOrd="0" destOrd="5" presId="urn:microsoft.com/office/officeart/2005/8/layout/vList2"/>
    <dgm:cxn modelId="{DE31DBA3-2F54-4372-BD85-63B19A4F1F75}" srcId="{FE765026-E0CB-4BB3-A414-8A28946AE7D1}" destId="{F5B1148A-C66E-446B-8437-7425C0F7C092}" srcOrd="0" destOrd="0" parTransId="{07477085-2801-4F4D-92C7-D3EA6E868F0D}" sibTransId="{7C636540-E8CC-4CD9-B537-86BDA68F31AD}"/>
    <dgm:cxn modelId="{7A08017D-CC57-45EB-B03C-D383796D40CF}" srcId="{3E5027D4-33A8-429A-B065-6832B6C944FD}" destId="{9F599C8C-AE15-4E83-A92D-169F9E6B904A}" srcOrd="0" destOrd="0" parTransId="{551CDDD3-A00C-4D21-8DFD-A1FC2F88580C}" sibTransId="{2F6E3086-3E64-41B0-886C-F2E169243021}"/>
    <dgm:cxn modelId="{5E4F2B0F-A66A-4728-A7FE-257713290EAC}" type="presOf" srcId="{AA040421-CD96-4030-B60A-787F573D4C67}" destId="{AF1F2BF2-7D33-41AC-8E6B-684798E41CD5}" srcOrd="0" destOrd="6" presId="urn:microsoft.com/office/officeart/2005/8/layout/vList2"/>
    <dgm:cxn modelId="{37AB588B-13C6-45F4-803D-7E10FDD644E1}" srcId="{6494B1DD-2258-46A3-B786-22DC769656B4}" destId="{E1CB7156-AA3F-40F3-BCCD-F2F8224BCB3C}" srcOrd="0" destOrd="0" parTransId="{8856D6FA-82EB-41DE-94DF-A565C2EACF55}" sibTransId="{E86E4391-999C-4C0E-BF61-1921CB46EE4D}"/>
    <dgm:cxn modelId="{6EFD80EE-17D7-4BA8-B341-17DDF2721CED}" type="presOf" srcId="{F5B1148A-C66E-446B-8437-7425C0F7C092}" destId="{D63A1B2A-7E67-4372-89C0-2B5C613B705C}" srcOrd="0" destOrd="0" presId="urn:microsoft.com/office/officeart/2005/8/layout/vList2"/>
    <dgm:cxn modelId="{C7CC1499-D669-46E4-83D9-73CFC0C5CAD5}" type="presOf" srcId="{7A4140E9-2321-4217-B6C2-4F961FE282A9}" destId="{AF1F2BF2-7D33-41AC-8E6B-684798E41CD5}" srcOrd="0" destOrd="4" presId="urn:microsoft.com/office/officeart/2005/8/layout/vList2"/>
    <dgm:cxn modelId="{13971C71-1D09-4099-8C08-7966384EDAAA}" srcId="{179C0199-3BAB-4482-B1D7-E98B1B4EC993}" destId="{A6C2240D-E865-4BF3-9BEB-E452BDB8488C}" srcOrd="1" destOrd="0" parTransId="{5122A77C-D848-4D17-8387-78FF6BFD1431}" sibTransId="{AB4196C6-9F64-46A8-8DD9-84C38D218AEB}"/>
    <dgm:cxn modelId="{0AF59B05-3971-4735-9DF0-F34ED2A2B512}" type="presOf" srcId="{A04F11CA-414D-43F9-8AF7-78182599CEAB}" destId="{D63A1B2A-7E67-4372-89C0-2B5C613B705C}" srcOrd="0" destOrd="1" presId="urn:microsoft.com/office/officeart/2005/8/layout/vList2"/>
    <dgm:cxn modelId="{C2A1701B-E67B-4602-9FF9-ACC226EDE936}" srcId="{E1CB7156-AA3F-40F3-BCCD-F2F8224BCB3C}" destId="{AA040421-CD96-4030-B60A-787F573D4C67}" srcOrd="2" destOrd="0" parTransId="{1762903E-0104-4643-83EB-1050AA6EE7FC}" sibTransId="{7859815D-6759-45BC-95C3-6FF1F6AD0100}"/>
    <dgm:cxn modelId="{5F68539F-C29C-4821-91C9-965A1E933237}" srcId="{FE765026-E0CB-4BB3-A414-8A28946AE7D1}" destId="{A04F11CA-414D-43F9-8AF7-78182599CEAB}" srcOrd="1" destOrd="0" parTransId="{A678D0F1-6693-45B7-9CDB-A41B9DF6CDB1}" sibTransId="{697F1CCE-15A9-4A9F-BDE3-3BF8A2C9BCA9}"/>
    <dgm:cxn modelId="{1CA36C19-CF80-45D2-9CC0-BDF547AA1C66}" type="presOf" srcId="{620BA311-F0C0-45FA-BF2F-DC1A11C86ED7}" destId="{8BF69A48-D506-4429-AF72-80905718F405}" srcOrd="0" destOrd="11" presId="urn:microsoft.com/office/officeart/2005/8/layout/vList2"/>
    <dgm:cxn modelId="{7DCF2B2D-84CF-483F-9FD9-0D2B977AEFBA}" type="presOf" srcId="{875C17D9-6D45-409B-8983-746B690A87D4}" destId="{AF1F2BF2-7D33-41AC-8E6B-684798E41CD5}" srcOrd="0" destOrd="8" presId="urn:microsoft.com/office/officeart/2005/8/layout/vList2"/>
    <dgm:cxn modelId="{90869B61-CFC4-459E-884C-6D61956123C5}" srcId="{D5996C58-D385-4BA7-8FF5-2EB7D17856B7}" destId="{620BA311-F0C0-45FA-BF2F-DC1A11C86ED7}" srcOrd="2" destOrd="0" parTransId="{498A40F4-56E3-4BCD-BA3A-2F0E1678993E}" sibTransId="{1FCE942C-6AEC-41CA-A70E-AEC94868329A}"/>
    <dgm:cxn modelId="{E44AD2D5-2049-472E-88B0-567847F5A83B}" type="presOf" srcId="{92B3EBC8-E25F-4F9D-A53A-B1F8891888C7}" destId="{8BF69A48-D506-4429-AF72-80905718F405}" srcOrd="0" destOrd="6" presId="urn:microsoft.com/office/officeart/2005/8/layout/vList2"/>
    <dgm:cxn modelId="{1A135D11-867E-4F4C-8C8C-C286461E34C5}" type="presOf" srcId="{179C0199-3BAB-4482-B1D7-E98B1B4EC993}" destId="{AF1F2BF2-7D33-41AC-8E6B-684798E41CD5}" srcOrd="0" destOrd="3" presId="urn:microsoft.com/office/officeart/2005/8/layout/vList2"/>
    <dgm:cxn modelId="{925C6984-D243-481A-9672-0EB7460E5201}" type="presOf" srcId="{9F599C8C-AE15-4E83-A92D-169F9E6B904A}" destId="{8BF69A48-D506-4429-AF72-80905718F405}" srcOrd="0" destOrd="3" presId="urn:microsoft.com/office/officeart/2005/8/layout/vList2"/>
    <dgm:cxn modelId="{6C1A78BA-BDDC-4CEC-8A4C-D61FAF21664A}" srcId="{179C0199-3BAB-4482-B1D7-E98B1B4EC993}" destId="{7A4140E9-2321-4217-B6C2-4F961FE282A9}" srcOrd="0" destOrd="0" parTransId="{98C9F9AA-464E-46AA-8EED-714663DC6CDD}" sibTransId="{C3B2EA18-E332-4A70-9F24-2C9AFFFA69BB}"/>
    <dgm:cxn modelId="{1E146EBC-927A-48F8-8F25-68B5E88A95A7}" type="presOf" srcId="{65C4F825-7059-4325-97D1-D026876D5966}" destId="{8BF69A48-D506-4429-AF72-80905718F405}" srcOrd="0" destOrd="12" presId="urn:microsoft.com/office/officeart/2005/8/layout/vList2"/>
    <dgm:cxn modelId="{B46B5FB3-2120-476F-9887-47E3A0D34A64}" srcId="{E1CB7156-AA3F-40F3-BCCD-F2F8224BCB3C}" destId="{179C0199-3BAB-4482-B1D7-E98B1B4EC993}" srcOrd="1" destOrd="0" parTransId="{5AA4BCA8-9556-4AF4-8C10-3D009082EB64}" sibTransId="{964204D8-0DF3-4416-B4FC-A8B404BB618F}"/>
    <dgm:cxn modelId="{9A9D451D-FF25-4FCE-8882-280B9206D6DA}" srcId="{AA040421-CD96-4030-B60A-787F573D4C67}" destId="{875C17D9-6D45-409B-8983-746B690A87D4}" srcOrd="1" destOrd="0" parTransId="{01E0BFF0-FE73-4D4F-9307-1FF11A8D84D1}" sibTransId="{483F6792-FDEB-4D5F-98BB-5DE943CC7F5D}"/>
    <dgm:cxn modelId="{924D3D0F-4DBA-4AC5-8DF7-703AEF43BF8E}" type="presOf" srcId="{3E5027D4-33A8-429A-B065-6832B6C944FD}" destId="{8BF69A48-D506-4429-AF72-80905718F405}" srcOrd="0" destOrd="2" presId="urn:microsoft.com/office/officeart/2005/8/layout/vList2"/>
    <dgm:cxn modelId="{BA6FA8A3-E291-429C-9775-736CA3C71EBF}" srcId="{D5996C58-D385-4BA7-8FF5-2EB7D17856B7}" destId="{F81DDCC5-C459-4CF2-9BEC-C17E8D84686C}" srcOrd="0" destOrd="0" parTransId="{805B1AB0-9356-4C5F-9F88-7860D862BCCC}" sibTransId="{64499DA0-1670-4AEA-BD1C-743B0F4C0FBE}"/>
    <dgm:cxn modelId="{79E9CABD-498F-444B-83DB-74538AB19543}" srcId="{7E184439-9D48-4DD1-A5A2-22A08C220394}" destId="{DE1BA30E-0692-4DAF-BC7C-7F4E10C4EB27}" srcOrd="0" destOrd="0" parTransId="{7545D3A1-A5A0-436C-AA77-543931387371}" sibTransId="{60C51D29-CE45-4401-BDEA-50E2126D89DF}"/>
    <dgm:cxn modelId="{E9C42720-9CFB-4918-9B6F-71CDDAD8DF6D}" srcId="{5D09BD72-B25D-448F-AEC8-140637837401}" destId="{842F7C98-9C1B-4953-808F-CDC40B35D156}" srcOrd="1" destOrd="0" parTransId="{81CAD290-00C9-4A22-B23C-417A4455FB6B}" sibTransId="{22A1CC50-CCAA-49D9-B3AE-AED0A5614ACC}"/>
    <dgm:cxn modelId="{68814333-A644-4670-BF17-9EAA517B85D0}" srcId="{3E5027D4-33A8-429A-B065-6832B6C944FD}" destId="{0CD09387-D3C6-4914-A451-9798C8F2ECEA}" srcOrd="1" destOrd="0" parTransId="{94FE995E-DDE6-4440-B17D-291A995B2FA5}" sibTransId="{62CB7EA5-49D7-4F4B-890E-5B6673368733}"/>
    <dgm:cxn modelId="{F8606BE7-04BC-4BA7-80B0-A71DB8409701}" type="presOf" srcId="{5D09BD72-B25D-448F-AEC8-140637837401}" destId="{8BF69A48-D506-4429-AF72-80905718F405}" srcOrd="0" destOrd="5" presId="urn:microsoft.com/office/officeart/2005/8/layout/vList2"/>
    <dgm:cxn modelId="{A52C358D-F7E8-4014-B6C5-2209533F4D66}" srcId="{075DBAA2-BF4D-4FD8-93B6-F841988F1BE9}" destId="{D5996C58-D385-4BA7-8FF5-2EB7D17856B7}" srcOrd="2" destOrd="0" parTransId="{C3265BA8-B19E-477B-9E56-F4BA35964C26}" sibTransId="{A353ED92-1BE1-4746-BE7D-AF56ADE2F773}"/>
    <dgm:cxn modelId="{316E15EF-EC4F-4DBC-ACB7-C821775DACC3}" type="presOf" srcId="{7E184439-9D48-4DD1-A5A2-22A08C220394}" destId="{AF1F2BF2-7D33-41AC-8E6B-684798E41CD5}" srcOrd="0" destOrd="0" presId="urn:microsoft.com/office/officeart/2005/8/layout/vList2"/>
    <dgm:cxn modelId="{3C770037-1382-4020-9087-D2C761F472D0}" srcId="{7E184439-9D48-4DD1-A5A2-22A08C220394}" destId="{21F47992-7787-41ED-ADE7-B8488D795E30}" srcOrd="1" destOrd="0" parTransId="{DB69D01E-89E6-4C0E-BA70-D3FCFA130EAE}" sibTransId="{F8087641-007F-48B5-80B7-3B9AFE9F0709}"/>
    <dgm:cxn modelId="{81263F78-232F-431C-8388-7F844A922D9A}" type="presOf" srcId="{A18EB2A7-9C9A-46C8-B18B-67124AE8F17F}" destId="{AF1F2BF2-7D33-41AC-8E6B-684798E41CD5}" srcOrd="0" destOrd="9" presId="urn:microsoft.com/office/officeart/2005/8/layout/vList2"/>
    <dgm:cxn modelId="{24A7C42F-FD30-495B-A839-1FD76F57D06B}" srcId="{D5996C58-D385-4BA7-8FF5-2EB7D17856B7}" destId="{65C4F825-7059-4325-97D1-D026876D5966}" srcOrd="3" destOrd="0" parTransId="{CDD7CC5A-5C04-4ACA-94FC-83F68D5AF01E}" sibTransId="{185B14C3-0598-48DD-AFEC-625510CA51E2}"/>
    <dgm:cxn modelId="{906E20E3-0EAD-4545-92BC-2ACAF117689B}" type="presOf" srcId="{74DD854D-A966-44E0-8ED0-81F0139BC78B}" destId="{8BF69A48-D506-4429-AF72-80905718F405}" srcOrd="0" destOrd="1" presId="urn:microsoft.com/office/officeart/2005/8/layout/vList2"/>
    <dgm:cxn modelId="{6D20AFF8-3FEE-4C66-99E4-DA2E3FCBFF30}" type="presOf" srcId="{4095D48A-AE48-4411-ACC3-DB90ADCC2389}" destId="{AF1F2BF2-7D33-41AC-8E6B-684798E41CD5}" srcOrd="0" destOrd="7" presId="urn:microsoft.com/office/officeart/2005/8/layout/vList2"/>
    <dgm:cxn modelId="{25E85C98-F748-4600-B004-2306517633DC}" type="presOf" srcId="{D5996C58-D385-4BA7-8FF5-2EB7D17856B7}" destId="{8BF69A48-D506-4429-AF72-80905718F405}" srcOrd="0" destOrd="8" presId="urn:microsoft.com/office/officeart/2005/8/layout/vList2"/>
    <dgm:cxn modelId="{216F29AD-DC57-49D8-A54B-279D26A3FDB0}" type="presOf" srcId="{075DBAA2-BF4D-4FD8-93B6-F841988F1BE9}" destId="{A274ECB8-7342-4520-B892-86648A35C62F}" srcOrd="0" destOrd="0" presId="urn:microsoft.com/office/officeart/2005/8/layout/vList2"/>
    <dgm:cxn modelId="{B4E086A0-CFA7-4E29-B22B-47B8265A6863}" type="presOf" srcId="{E1CB7156-AA3F-40F3-BCCD-F2F8224BCB3C}" destId="{91C5839F-9823-47AB-8ECA-C1239899C1E6}" srcOrd="0" destOrd="0" presId="urn:microsoft.com/office/officeart/2005/8/layout/vList2"/>
    <dgm:cxn modelId="{639B0522-8F19-4010-B52E-89A2D2528507}" srcId="{AA040421-CD96-4030-B60A-787F573D4C67}" destId="{4095D48A-AE48-4411-ACC3-DB90ADCC2389}" srcOrd="0" destOrd="0" parTransId="{C1324C13-3183-4E00-B82D-63DA25FB5E56}" sibTransId="{9E90AAA8-E654-476D-874F-C6386D6E181C}"/>
    <dgm:cxn modelId="{37D703DC-4549-4C1E-BB53-2ABAAB90B73F}" type="presOf" srcId="{F81DDCC5-C459-4CF2-9BEC-C17E8D84686C}" destId="{8BF69A48-D506-4429-AF72-80905718F405}" srcOrd="0" destOrd="9" presId="urn:microsoft.com/office/officeart/2005/8/layout/vList2"/>
    <dgm:cxn modelId="{7FDB2791-57B2-4128-9D18-8C8655DEA830}" type="presParOf" srcId="{1FA00F8D-C65E-4B67-9B1D-50C94F80F7A3}" destId="{91C5839F-9823-47AB-8ECA-C1239899C1E6}" srcOrd="0" destOrd="0" presId="urn:microsoft.com/office/officeart/2005/8/layout/vList2"/>
    <dgm:cxn modelId="{0CE163CD-2F49-43D1-A935-EA4683596514}" type="presParOf" srcId="{1FA00F8D-C65E-4B67-9B1D-50C94F80F7A3}" destId="{AF1F2BF2-7D33-41AC-8E6B-684798E41CD5}" srcOrd="1" destOrd="0" presId="urn:microsoft.com/office/officeart/2005/8/layout/vList2"/>
    <dgm:cxn modelId="{0F6EC4BE-CA60-4EA0-BE5F-C0D921156A6D}" type="presParOf" srcId="{1FA00F8D-C65E-4B67-9B1D-50C94F80F7A3}" destId="{A274ECB8-7342-4520-B892-86648A35C62F}" srcOrd="2" destOrd="0" presId="urn:microsoft.com/office/officeart/2005/8/layout/vList2"/>
    <dgm:cxn modelId="{1E9FBE5E-710A-4377-BAB7-AED5E8BF6ABE}" type="presParOf" srcId="{1FA00F8D-C65E-4B67-9B1D-50C94F80F7A3}" destId="{8BF69A48-D506-4429-AF72-80905718F405}" srcOrd="3" destOrd="0" presId="urn:microsoft.com/office/officeart/2005/8/layout/vList2"/>
    <dgm:cxn modelId="{4C96515D-791B-4BA4-B16C-5D80DF0B2AA5}" type="presParOf" srcId="{1FA00F8D-C65E-4B67-9B1D-50C94F80F7A3}" destId="{E35A8997-27B9-45C4-9A74-E9C85DF6E3D3}" srcOrd="4" destOrd="0" presId="urn:microsoft.com/office/officeart/2005/8/layout/vList2"/>
    <dgm:cxn modelId="{6FD4FCA0-D172-40ED-BC7F-74B69379CA96}" type="presParOf" srcId="{1FA00F8D-C65E-4B67-9B1D-50C94F80F7A3}" destId="{D63A1B2A-7E67-4372-89C0-2B5C613B705C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494B1DD-2258-46A3-B786-22DC769656B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309F78-8CC4-4487-92F4-97DA8F878CDD}">
      <dgm:prSet custT="1"/>
      <dgm:spPr/>
      <dgm:t>
        <a:bodyPr/>
        <a:lstStyle/>
        <a:p>
          <a:pPr rtl="0"/>
          <a:r>
            <a:rPr lang="en-US" sz="1200" b="1" dirty="0" smtClean="0"/>
            <a:t>Who should get access to “free”?</a:t>
          </a:r>
          <a:endParaRPr lang="en-US" sz="1200" b="1" dirty="0"/>
        </a:p>
      </dgm:t>
    </dgm:pt>
    <dgm:pt modelId="{E29BFF1B-A263-4FC7-B223-89E939C4B6BE}" type="parTrans" cxnId="{4CCDF031-BDB9-461F-B88E-0FD713AD2733}">
      <dgm:prSet/>
      <dgm:spPr/>
      <dgm:t>
        <a:bodyPr/>
        <a:lstStyle/>
        <a:p>
          <a:endParaRPr lang="en-US" sz="1600"/>
        </a:p>
      </dgm:t>
    </dgm:pt>
    <dgm:pt modelId="{E8C1F4A3-6559-4F23-BFD0-F6B5E96B7F2B}" type="sibTrans" cxnId="{4CCDF031-BDB9-461F-B88E-0FD713AD2733}">
      <dgm:prSet/>
      <dgm:spPr/>
      <dgm:t>
        <a:bodyPr/>
        <a:lstStyle/>
        <a:p>
          <a:endParaRPr lang="en-US" sz="1600"/>
        </a:p>
      </dgm:t>
    </dgm:pt>
    <dgm:pt modelId="{07081290-4A45-4F0D-84D4-1C1F9F45E80C}">
      <dgm:prSet custT="1"/>
      <dgm:spPr/>
      <dgm:t>
        <a:bodyPr/>
        <a:lstStyle/>
        <a:p>
          <a:pPr rtl="0"/>
          <a:r>
            <a:rPr lang="en-US" sz="1200" b="1" dirty="0" smtClean="0"/>
            <a:t>How long is it “free” for?</a:t>
          </a:r>
          <a:endParaRPr lang="en-US" sz="1200" b="1" dirty="0"/>
        </a:p>
      </dgm:t>
    </dgm:pt>
    <dgm:pt modelId="{FECCDF49-F2B6-4BC6-AEB9-F49FBF79B82A}" type="parTrans" cxnId="{501410A9-D5E5-40CD-BC66-E205658C7BF5}">
      <dgm:prSet/>
      <dgm:spPr/>
      <dgm:t>
        <a:bodyPr/>
        <a:lstStyle/>
        <a:p>
          <a:endParaRPr lang="en-US" sz="1600"/>
        </a:p>
      </dgm:t>
    </dgm:pt>
    <dgm:pt modelId="{310DC2E9-77D9-402B-8809-903B32CA5A65}" type="sibTrans" cxnId="{501410A9-D5E5-40CD-BC66-E205658C7BF5}">
      <dgm:prSet/>
      <dgm:spPr/>
      <dgm:t>
        <a:bodyPr/>
        <a:lstStyle/>
        <a:p>
          <a:endParaRPr lang="en-US" sz="1600"/>
        </a:p>
      </dgm:t>
    </dgm:pt>
    <dgm:pt modelId="{FB71C83A-78D3-47A2-A238-5E83358E69A5}">
      <dgm:prSet custT="1"/>
      <dgm:spPr/>
      <dgm:t>
        <a:bodyPr/>
        <a:lstStyle/>
        <a:p>
          <a:pPr rtl="0"/>
          <a:r>
            <a:rPr lang="en-US" sz="1200" b="1" dirty="0" smtClean="0"/>
            <a:t>How do you convert “free” users to paid users?</a:t>
          </a:r>
          <a:endParaRPr lang="en-US" sz="1200" b="1" dirty="0"/>
        </a:p>
      </dgm:t>
    </dgm:pt>
    <dgm:pt modelId="{9FB200B8-C457-4CB0-8B65-0F837E054B98}" type="parTrans" cxnId="{44D58CAE-74F0-4454-9775-728ACA579B89}">
      <dgm:prSet/>
      <dgm:spPr/>
      <dgm:t>
        <a:bodyPr/>
        <a:lstStyle/>
        <a:p>
          <a:endParaRPr lang="en-US" sz="1600"/>
        </a:p>
      </dgm:t>
    </dgm:pt>
    <dgm:pt modelId="{F0B00566-D27D-4A81-8BB1-0F6B80555FE6}" type="sibTrans" cxnId="{44D58CAE-74F0-4454-9775-728ACA579B89}">
      <dgm:prSet/>
      <dgm:spPr/>
      <dgm:t>
        <a:bodyPr/>
        <a:lstStyle/>
        <a:p>
          <a:endParaRPr lang="en-US" sz="1600"/>
        </a:p>
      </dgm:t>
    </dgm:pt>
    <dgm:pt modelId="{61BFE3AA-CEE2-42E7-A8F4-CA9E5CE84400}">
      <dgm:prSet custT="1"/>
      <dgm:spPr/>
      <dgm:t>
        <a:bodyPr/>
        <a:lstStyle/>
        <a:p>
          <a:pPr rtl="0"/>
          <a:r>
            <a:rPr lang="en-US" sz="1200" dirty="0" smtClean="0"/>
            <a:t>Free tier available to all</a:t>
          </a:r>
          <a:endParaRPr lang="en-US" sz="1200" dirty="0"/>
        </a:p>
      </dgm:t>
    </dgm:pt>
    <dgm:pt modelId="{8E4120D3-55F4-472A-B3A1-9397355670BA}" type="parTrans" cxnId="{0A07C2BA-30ED-4FB9-BBF7-FB943746A670}">
      <dgm:prSet/>
      <dgm:spPr/>
      <dgm:t>
        <a:bodyPr/>
        <a:lstStyle/>
        <a:p>
          <a:endParaRPr lang="en-US" sz="1000"/>
        </a:p>
      </dgm:t>
    </dgm:pt>
    <dgm:pt modelId="{1E469BD1-1C9B-4FF3-B7F7-8C1B216C9D2F}" type="sibTrans" cxnId="{0A07C2BA-30ED-4FB9-BBF7-FB943746A670}">
      <dgm:prSet/>
      <dgm:spPr/>
      <dgm:t>
        <a:bodyPr/>
        <a:lstStyle/>
        <a:p>
          <a:endParaRPr lang="en-US" sz="1000"/>
        </a:p>
      </dgm:t>
    </dgm:pt>
    <dgm:pt modelId="{E1CB7156-AA3F-40F3-BCCD-F2F8224BCB3C}">
      <dgm:prSet custT="1"/>
      <dgm:spPr/>
      <dgm:t>
        <a:bodyPr/>
        <a:lstStyle/>
        <a:p>
          <a:pPr rtl="0"/>
          <a:r>
            <a:rPr lang="en-US" sz="1200" b="1" dirty="0" smtClean="0"/>
            <a:t>What’s included in “free”?</a:t>
          </a:r>
          <a:endParaRPr lang="en-US" sz="1200" b="1" dirty="0"/>
        </a:p>
      </dgm:t>
    </dgm:pt>
    <dgm:pt modelId="{8856D6FA-82EB-41DE-94DF-A565C2EACF55}" type="parTrans" cxnId="{37AB588B-13C6-45F4-803D-7E10FDD644E1}">
      <dgm:prSet/>
      <dgm:spPr/>
      <dgm:t>
        <a:bodyPr/>
        <a:lstStyle/>
        <a:p>
          <a:endParaRPr lang="en-US"/>
        </a:p>
      </dgm:t>
    </dgm:pt>
    <dgm:pt modelId="{E86E4391-999C-4C0E-BF61-1921CB46EE4D}" type="sibTrans" cxnId="{37AB588B-13C6-45F4-803D-7E10FDD644E1}">
      <dgm:prSet/>
      <dgm:spPr/>
      <dgm:t>
        <a:bodyPr/>
        <a:lstStyle/>
        <a:p>
          <a:endParaRPr lang="en-US"/>
        </a:p>
      </dgm:t>
    </dgm:pt>
    <dgm:pt modelId="{268DB1F7-21D8-47A7-82B4-104CBB44108F}">
      <dgm:prSet custT="1"/>
      <dgm:spPr/>
      <dgm:t>
        <a:bodyPr/>
        <a:lstStyle/>
        <a:p>
          <a:pPr rtl="0"/>
          <a:r>
            <a:rPr lang="en-US" sz="1200" dirty="0" smtClean="0"/>
            <a:t>Free tier is always free</a:t>
          </a:r>
          <a:endParaRPr lang="en-US" sz="1200" dirty="0"/>
        </a:p>
      </dgm:t>
    </dgm:pt>
    <dgm:pt modelId="{C2851343-C1C8-4052-A5A5-344A8C4E7FF3}" type="parTrans" cxnId="{6998967F-6435-4088-8ED8-44F834E75291}">
      <dgm:prSet/>
      <dgm:spPr/>
      <dgm:t>
        <a:bodyPr/>
        <a:lstStyle/>
        <a:p>
          <a:endParaRPr lang="en-US"/>
        </a:p>
      </dgm:t>
    </dgm:pt>
    <dgm:pt modelId="{22EFD4BA-BA26-443F-B5AE-CDEA6CA8F529}" type="sibTrans" cxnId="{6998967F-6435-4088-8ED8-44F834E75291}">
      <dgm:prSet/>
      <dgm:spPr/>
      <dgm:t>
        <a:bodyPr/>
        <a:lstStyle/>
        <a:p>
          <a:endParaRPr lang="en-US"/>
        </a:p>
      </dgm:t>
    </dgm:pt>
    <dgm:pt modelId="{9D783B3E-23D9-4919-BE90-A751E94974C8}">
      <dgm:prSet custT="1"/>
      <dgm:spPr/>
      <dgm:t>
        <a:bodyPr/>
        <a:lstStyle/>
        <a:p>
          <a:pPr rtl="0"/>
          <a:r>
            <a:rPr lang="en-US" sz="1200" dirty="0" smtClean="0"/>
            <a:t>Tiered subscription model </a:t>
          </a:r>
          <a:endParaRPr lang="en-US" sz="1200" dirty="0"/>
        </a:p>
      </dgm:t>
    </dgm:pt>
    <dgm:pt modelId="{FF9B30FB-77C2-456D-993F-FA272E150A90}" type="parTrans" cxnId="{192265FF-0119-469C-83EA-6178D84CD516}">
      <dgm:prSet/>
      <dgm:spPr/>
      <dgm:t>
        <a:bodyPr/>
        <a:lstStyle/>
        <a:p>
          <a:endParaRPr lang="en-US"/>
        </a:p>
      </dgm:t>
    </dgm:pt>
    <dgm:pt modelId="{DAEC42C4-97DD-4295-A86A-DEB95073077C}" type="sibTrans" cxnId="{192265FF-0119-469C-83EA-6178D84CD516}">
      <dgm:prSet/>
      <dgm:spPr/>
      <dgm:t>
        <a:bodyPr/>
        <a:lstStyle/>
        <a:p>
          <a:endParaRPr lang="en-US"/>
        </a:p>
      </dgm:t>
    </dgm:pt>
    <dgm:pt modelId="{9E4B5393-B7AD-464A-8477-902957C572F7}">
      <dgm:prSet custT="1"/>
      <dgm:spPr/>
      <dgm:t>
        <a:bodyPr/>
        <a:lstStyle/>
        <a:p>
          <a:pPr rtl="0"/>
          <a:r>
            <a:rPr lang="en-US" sz="1200" dirty="0" smtClean="0"/>
            <a:t>Feature limits </a:t>
          </a:r>
          <a:endParaRPr lang="en-US" sz="1200" dirty="0"/>
        </a:p>
      </dgm:t>
    </dgm:pt>
    <dgm:pt modelId="{F374E295-519B-4339-A62A-41A387D92FE1}" type="parTrans" cxnId="{1279A8C6-9CB0-4CFC-ACE4-5E88D4EEB154}">
      <dgm:prSet/>
      <dgm:spPr/>
      <dgm:t>
        <a:bodyPr/>
        <a:lstStyle/>
        <a:p>
          <a:endParaRPr lang="en-US"/>
        </a:p>
      </dgm:t>
    </dgm:pt>
    <dgm:pt modelId="{54416D4B-36FA-42AD-B0D4-269B27DBC63C}" type="sibTrans" cxnId="{1279A8C6-9CB0-4CFC-ACE4-5E88D4EEB154}">
      <dgm:prSet/>
      <dgm:spPr/>
      <dgm:t>
        <a:bodyPr/>
        <a:lstStyle/>
        <a:p>
          <a:endParaRPr lang="en-US"/>
        </a:p>
      </dgm:t>
    </dgm:pt>
    <dgm:pt modelId="{0F0D1885-424D-4EB5-B79F-7F461A5C8803}">
      <dgm:prSet custT="1"/>
      <dgm:spPr/>
      <dgm:t>
        <a:bodyPr/>
        <a:lstStyle/>
        <a:p>
          <a:pPr rtl="0"/>
          <a:r>
            <a:rPr lang="en-US" sz="1200" dirty="0" smtClean="0"/>
            <a:t>Volume limits</a:t>
          </a:r>
          <a:endParaRPr lang="en-US" sz="1200" dirty="0"/>
        </a:p>
      </dgm:t>
    </dgm:pt>
    <dgm:pt modelId="{127C5984-042B-40F4-98C2-FDCCE3E85913}" type="parTrans" cxnId="{B058D740-F753-443D-98DF-736BB0C3FF9B}">
      <dgm:prSet/>
      <dgm:spPr/>
      <dgm:t>
        <a:bodyPr/>
        <a:lstStyle/>
        <a:p>
          <a:endParaRPr lang="en-US"/>
        </a:p>
      </dgm:t>
    </dgm:pt>
    <dgm:pt modelId="{A35556D3-46B0-43B3-A415-EC760533E511}" type="sibTrans" cxnId="{B058D740-F753-443D-98DF-736BB0C3FF9B}">
      <dgm:prSet/>
      <dgm:spPr/>
      <dgm:t>
        <a:bodyPr/>
        <a:lstStyle/>
        <a:p>
          <a:endParaRPr lang="en-US"/>
        </a:p>
      </dgm:t>
    </dgm:pt>
    <dgm:pt modelId="{680D5671-0171-43EE-BD47-6A85071ECA09}">
      <dgm:prSet custT="1"/>
      <dgm:spPr/>
      <dgm:t>
        <a:bodyPr/>
        <a:lstStyle/>
        <a:p>
          <a:pPr rtl="0"/>
          <a:endParaRPr lang="en-US" sz="1200" dirty="0"/>
        </a:p>
      </dgm:t>
    </dgm:pt>
    <dgm:pt modelId="{490B4F40-0606-463D-ADE5-93EE8A0DBAB9}" type="parTrans" cxnId="{F51402B3-CF50-4BEB-914F-C5E60E6847B7}">
      <dgm:prSet/>
      <dgm:spPr/>
      <dgm:t>
        <a:bodyPr/>
        <a:lstStyle/>
        <a:p>
          <a:endParaRPr lang="en-US"/>
        </a:p>
      </dgm:t>
    </dgm:pt>
    <dgm:pt modelId="{D259EA7B-56C9-4A6A-9D3D-8A77152A2E35}" type="sibTrans" cxnId="{F51402B3-CF50-4BEB-914F-C5E60E6847B7}">
      <dgm:prSet/>
      <dgm:spPr/>
      <dgm:t>
        <a:bodyPr/>
        <a:lstStyle/>
        <a:p>
          <a:endParaRPr lang="en-US"/>
        </a:p>
      </dgm:t>
    </dgm:pt>
    <dgm:pt modelId="{0654F0B0-A119-4F60-B1F8-4D7A4B97ED7E}">
      <dgm:prSet custT="1"/>
      <dgm:spPr/>
      <dgm:t>
        <a:bodyPr/>
        <a:lstStyle/>
        <a:p>
          <a:pPr rtl="0"/>
          <a:endParaRPr lang="en-US" sz="1200" dirty="0"/>
        </a:p>
      </dgm:t>
    </dgm:pt>
    <dgm:pt modelId="{7C0A59DC-144C-4BBA-9017-0B6EDA539EB6}" type="parTrans" cxnId="{63E63A75-BD35-4CF2-BD4B-098AA8CECDB0}">
      <dgm:prSet/>
      <dgm:spPr/>
      <dgm:t>
        <a:bodyPr/>
        <a:lstStyle/>
        <a:p>
          <a:endParaRPr lang="en-US"/>
        </a:p>
      </dgm:t>
    </dgm:pt>
    <dgm:pt modelId="{6F44D9D1-D3BF-4989-A69E-BF171B1B6C6F}" type="sibTrans" cxnId="{63E63A75-BD35-4CF2-BD4B-098AA8CECDB0}">
      <dgm:prSet/>
      <dgm:spPr/>
      <dgm:t>
        <a:bodyPr/>
        <a:lstStyle/>
        <a:p>
          <a:endParaRPr lang="en-US"/>
        </a:p>
      </dgm:t>
    </dgm:pt>
    <dgm:pt modelId="{6383CE72-0835-4E08-ABB9-307B80736B6E}">
      <dgm:prSet custT="1"/>
      <dgm:spPr/>
      <dgm:t>
        <a:bodyPr/>
        <a:lstStyle/>
        <a:p>
          <a:pPr rtl="0"/>
          <a:r>
            <a:rPr lang="en-US" sz="1200" dirty="0" smtClean="0"/>
            <a:t>R</a:t>
          </a:r>
          <a:r>
            <a:rPr lang="en-US" sz="1200" dirty="0" smtClean="0"/>
            <a:t>eport authoring</a:t>
          </a:r>
          <a:endParaRPr lang="en-US" sz="1200" dirty="0"/>
        </a:p>
      </dgm:t>
    </dgm:pt>
    <dgm:pt modelId="{92BD6886-72B6-4783-A044-95BC7516DA01}" type="parTrans" cxnId="{756CC763-2E2C-4996-BC52-E26ACCFCE28C}">
      <dgm:prSet/>
      <dgm:spPr/>
      <dgm:t>
        <a:bodyPr/>
        <a:lstStyle/>
        <a:p>
          <a:endParaRPr lang="en-US"/>
        </a:p>
      </dgm:t>
    </dgm:pt>
    <dgm:pt modelId="{7422466C-0A27-4E68-A89C-8D5AC57CCFF2}" type="sibTrans" cxnId="{756CC763-2E2C-4996-BC52-E26ACCFCE28C}">
      <dgm:prSet/>
      <dgm:spPr/>
      <dgm:t>
        <a:bodyPr/>
        <a:lstStyle/>
        <a:p>
          <a:endParaRPr lang="en-US"/>
        </a:p>
      </dgm:t>
    </dgm:pt>
    <dgm:pt modelId="{4D1BB4C7-0CEA-4B5E-9DA3-4F2087FA95BD}">
      <dgm:prSet custT="1"/>
      <dgm:spPr/>
      <dgm:t>
        <a:bodyPr/>
        <a:lstStyle/>
        <a:p>
          <a:pPr rtl="0"/>
          <a:r>
            <a:rPr lang="en-US" sz="1200" dirty="0" smtClean="0"/>
            <a:t>First N report definitions</a:t>
          </a:r>
          <a:endParaRPr lang="en-US" sz="1200" dirty="0"/>
        </a:p>
      </dgm:t>
    </dgm:pt>
    <dgm:pt modelId="{0B8CACCC-18DA-46BB-9466-F4551A493405}" type="parTrans" cxnId="{4653D152-A4E6-4B12-9E1B-9EEC6FBA088F}">
      <dgm:prSet/>
      <dgm:spPr/>
      <dgm:t>
        <a:bodyPr/>
        <a:lstStyle/>
        <a:p>
          <a:endParaRPr lang="en-US"/>
        </a:p>
      </dgm:t>
    </dgm:pt>
    <dgm:pt modelId="{12EFFA05-0C39-47E9-BDC9-EA1D1CD50E6A}" type="sibTrans" cxnId="{4653D152-A4E6-4B12-9E1B-9EEC6FBA088F}">
      <dgm:prSet/>
      <dgm:spPr/>
      <dgm:t>
        <a:bodyPr/>
        <a:lstStyle/>
        <a:p>
          <a:endParaRPr lang="en-US"/>
        </a:p>
      </dgm:t>
    </dgm:pt>
    <dgm:pt modelId="{E90D3185-757C-4181-983C-E41E5BD486A1}">
      <dgm:prSet custT="1"/>
      <dgm:spPr/>
      <dgm:t>
        <a:bodyPr/>
        <a:lstStyle/>
        <a:p>
          <a:pPr rtl="0"/>
          <a:r>
            <a:rPr lang="en-US" sz="1200" dirty="0" smtClean="0"/>
            <a:t>N report generations/month</a:t>
          </a:r>
          <a:endParaRPr lang="en-US" sz="1200" dirty="0"/>
        </a:p>
      </dgm:t>
    </dgm:pt>
    <dgm:pt modelId="{2715EADA-00FC-4B3C-8446-54A3FF9183BE}" type="parTrans" cxnId="{201511BC-5854-46AC-A201-C8C555C5E599}">
      <dgm:prSet/>
      <dgm:spPr/>
      <dgm:t>
        <a:bodyPr/>
        <a:lstStyle/>
        <a:p>
          <a:endParaRPr lang="en-US"/>
        </a:p>
      </dgm:t>
    </dgm:pt>
    <dgm:pt modelId="{A6337CC4-A75D-4371-9D2B-CAFF9750F41B}" type="sibTrans" cxnId="{201511BC-5854-46AC-A201-C8C555C5E599}">
      <dgm:prSet/>
      <dgm:spPr/>
      <dgm:t>
        <a:bodyPr/>
        <a:lstStyle/>
        <a:p>
          <a:endParaRPr lang="en-US"/>
        </a:p>
      </dgm:t>
    </dgm:pt>
    <dgm:pt modelId="{926FC035-EF09-4EFA-8138-8CEE12F1518D}">
      <dgm:prSet custT="1"/>
      <dgm:spPr/>
      <dgm:t>
        <a:bodyPr/>
        <a:lstStyle/>
        <a:p>
          <a:pPr rtl="0"/>
          <a:r>
            <a:rPr lang="en-US" sz="1200" dirty="0" smtClean="0"/>
            <a:t>Limits on industrial-grade features (like coordinated phosphate graphs, etc.)</a:t>
          </a:r>
          <a:endParaRPr lang="en-US" sz="1200" dirty="0"/>
        </a:p>
      </dgm:t>
    </dgm:pt>
    <dgm:pt modelId="{19624077-75D1-4223-A9C7-4754C847DF07}" type="parTrans" cxnId="{F1793F90-7151-4FB8-9637-A7F63B05AFFF}">
      <dgm:prSet/>
      <dgm:spPr/>
      <dgm:t>
        <a:bodyPr/>
        <a:lstStyle/>
        <a:p>
          <a:endParaRPr lang="en-US"/>
        </a:p>
      </dgm:t>
    </dgm:pt>
    <dgm:pt modelId="{D4A03C00-682C-4AA3-AB74-7B79D88E6C18}" type="sibTrans" cxnId="{F1793F90-7151-4FB8-9637-A7F63B05AFFF}">
      <dgm:prSet/>
      <dgm:spPr/>
      <dgm:t>
        <a:bodyPr/>
        <a:lstStyle/>
        <a:p>
          <a:endParaRPr lang="en-US"/>
        </a:p>
      </dgm:t>
    </dgm:pt>
    <dgm:pt modelId="{0F440985-8FDC-4F3E-9EB6-EF2BB1C94D37}">
      <dgm:prSet custT="1"/>
      <dgm:spPr/>
      <dgm:t>
        <a:bodyPr/>
        <a:lstStyle/>
        <a:p>
          <a:pPr rtl="0"/>
          <a:r>
            <a:rPr lang="en-US" sz="1200" dirty="0" smtClean="0"/>
            <a:t>Free/Bronze/Silver/Gold</a:t>
          </a:r>
          <a:endParaRPr lang="en-US" sz="1200" dirty="0"/>
        </a:p>
      </dgm:t>
    </dgm:pt>
    <dgm:pt modelId="{B90D182B-646A-4E30-8A94-B0F9EF14ED4A}" type="parTrans" cxnId="{119DB4FE-4046-4F0C-A33A-EFE83C0BEBDB}">
      <dgm:prSet/>
      <dgm:spPr/>
      <dgm:t>
        <a:bodyPr/>
        <a:lstStyle/>
        <a:p>
          <a:endParaRPr lang="en-US"/>
        </a:p>
      </dgm:t>
    </dgm:pt>
    <dgm:pt modelId="{527EE537-5368-402B-8F66-BA25F331DF35}" type="sibTrans" cxnId="{119DB4FE-4046-4F0C-A33A-EFE83C0BEBDB}">
      <dgm:prSet/>
      <dgm:spPr/>
      <dgm:t>
        <a:bodyPr/>
        <a:lstStyle/>
        <a:p>
          <a:endParaRPr lang="en-US"/>
        </a:p>
      </dgm:t>
    </dgm:pt>
    <dgm:pt modelId="{C1FE5D41-D363-457E-BE45-809F22445E95}">
      <dgm:prSet custT="1"/>
      <dgm:spPr/>
      <dgm:t>
        <a:bodyPr/>
        <a:lstStyle/>
        <a:p>
          <a:pPr rtl="0"/>
          <a:r>
            <a:rPr lang="en-US" sz="1200" dirty="0" smtClean="0"/>
            <a:t>Advanced features could be available for tryout but with watermark embedded in reports to encourage conversion to paid tier</a:t>
          </a:r>
          <a:endParaRPr lang="en-US" sz="1200" dirty="0"/>
        </a:p>
      </dgm:t>
    </dgm:pt>
    <dgm:pt modelId="{9670D8DC-D3EB-4A35-9F13-8FBA66C46DBB}" type="parTrans" cxnId="{15E6CB1D-85AC-496A-B58B-BF84FD9703A9}">
      <dgm:prSet/>
      <dgm:spPr/>
      <dgm:t>
        <a:bodyPr/>
        <a:lstStyle/>
        <a:p>
          <a:endParaRPr lang="en-US"/>
        </a:p>
      </dgm:t>
    </dgm:pt>
    <dgm:pt modelId="{9E8F7F7B-0012-4D48-9F72-2881CE9BBFE0}" type="sibTrans" cxnId="{15E6CB1D-85AC-496A-B58B-BF84FD9703A9}">
      <dgm:prSet/>
      <dgm:spPr/>
      <dgm:t>
        <a:bodyPr/>
        <a:lstStyle/>
        <a:p>
          <a:endParaRPr lang="en-US"/>
        </a:p>
      </dgm:t>
    </dgm:pt>
    <dgm:pt modelId="{2DD95C49-4D2B-4C11-B659-2A75298F7CDF}">
      <dgm:prSet custT="1"/>
      <dgm:spPr/>
      <dgm:t>
        <a:bodyPr/>
        <a:lstStyle/>
        <a:p>
          <a:pPr rtl="0"/>
          <a:r>
            <a:rPr lang="en-US" sz="1200" dirty="0" smtClean="0"/>
            <a:t>Report viewing</a:t>
          </a:r>
          <a:endParaRPr lang="en-US" sz="1200" dirty="0"/>
        </a:p>
      </dgm:t>
    </dgm:pt>
    <dgm:pt modelId="{1921C5F4-2555-489C-841D-BFFE39F57343}" type="parTrans" cxnId="{32BE090D-3935-43D2-8863-C6167FB4F605}">
      <dgm:prSet/>
      <dgm:spPr/>
      <dgm:t>
        <a:bodyPr/>
        <a:lstStyle/>
        <a:p>
          <a:endParaRPr lang="en-US"/>
        </a:p>
      </dgm:t>
    </dgm:pt>
    <dgm:pt modelId="{8CB4380D-DC7E-40F1-92E6-5152729E918F}" type="sibTrans" cxnId="{32BE090D-3935-43D2-8863-C6167FB4F605}">
      <dgm:prSet/>
      <dgm:spPr/>
      <dgm:t>
        <a:bodyPr/>
        <a:lstStyle/>
        <a:p>
          <a:endParaRPr lang="en-US"/>
        </a:p>
      </dgm:t>
    </dgm:pt>
    <dgm:pt modelId="{1FA00F8D-C65E-4B67-9B1D-50C94F80F7A3}" type="pres">
      <dgm:prSet presAssocID="{6494B1DD-2258-46A3-B786-22DC769656B4}" presName="linear" presStyleCnt="0">
        <dgm:presLayoutVars>
          <dgm:animLvl val="lvl"/>
          <dgm:resizeHandles val="exact"/>
        </dgm:presLayoutVars>
      </dgm:prSet>
      <dgm:spPr/>
    </dgm:pt>
    <dgm:pt modelId="{91C5839F-9823-47AB-8ECA-C1239899C1E6}" type="pres">
      <dgm:prSet presAssocID="{E1CB7156-AA3F-40F3-BCCD-F2F8224BCB3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F1F2BF2-7D33-41AC-8E6B-684798E41CD5}" type="pres">
      <dgm:prSet presAssocID="{E1CB7156-AA3F-40F3-BCCD-F2F8224BCB3C}" presName="childText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B003E2-FBF0-4312-B791-13855EAB3813}" type="pres">
      <dgm:prSet presAssocID="{F4309F78-8CC4-4487-92F4-97DA8F878CD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5739E35-410C-45CE-AC3D-604330E7D0F1}" type="pres">
      <dgm:prSet presAssocID="{F4309F78-8CC4-4487-92F4-97DA8F878CDD}" presName="childText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DABC23-50A1-4B27-8568-B2B38C8FFDA4}" type="pres">
      <dgm:prSet presAssocID="{07081290-4A45-4F0D-84D4-1C1F9F45E80C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03E464-A3D8-4832-B5C7-A879322556DA}" type="pres">
      <dgm:prSet presAssocID="{07081290-4A45-4F0D-84D4-1C1F9F45E80C}" presName="childText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15F284-066A-4C97-B906-087CA26D248F}" type="pres">
      <dgm:prSet presAssocID="{FB71C83A-78D3-47A2-A238-5E83358E69A5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6A82A22A-6870-484B-8DA3-E2BB97F1E49B}" type="pres">
      <dgm:prSet presAssocID="{FB71C83A-78D3-47A2-A238-5E83358E69A5}" presName="childText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1793F90-7151-4FB8-9637-A7F63B05AFFF}" srcId="{9E4B5393-B7AD-464A-8477-902957C572F7}" destId="{926FC035-EF09-4EFA-8138-8CEE12F1518D}" srcOrd="0" destOrd="0" parTransId="{19624077-75D1-4223-A9C7-4754C847DF07}" sibTransId="{D4A03C00-682C-4AA3-AB74-7B79D88E6C18}"/>
    <dgm:cxn modelId="{4653D152-A4E6-4B12-9E1B-9EEC6FBA088F}" srcId="{0F0D1885-424D-4EB5-B79F-7F461A5C8803}" destId="{4D1BB4C7-0CEA-4B5E-9DA3-4F2087FA95BD}" srcOrd="0" destOrd="0" parTransId="{0B8CACCC-18DA-46BB-9466-F4551A493405}" sibTransId="{12EFFA05-0C39-47E9-BDC9-EA1D1CD50E6A}"/>
    <dgm:cxn modelId="{A90D75C1-6433-4412-9D6D-B2A11080297A}" type="presOf" srcId="{6494B1DD-2258-46A3-B786-22DC769656B4}" destId="{1FA00F8D-C65E-4B67-9B1D-50C94F80F7A3}" srcOrd="0" destOrd="0" presId="urn:microsoft.com/office/officeart/2005/8/layout/vList2"/>
    <dgm:cxn modelId="{26426BA4-4663-4E7F-9660-371FE49E528D}" type="presOf" srcId="{268DB1F7-21D8-47A7-82B4-104CBB44108F}" destId="{D703E464-A3D8-4832-B5C7-A879322556DA}" srcOrd="0" destOrd="0" presId="urn:microsoft.com/office/officeart/2005/8/layout/vList2"/>
    <dgm:cxn modelId="{4CCDF031-BDB9-461F-B88E-0FD713AD2733}" srcId="{6494B1DD-2258-46A3-B786-22DC769656B4}" destId="{F4309F78-8CC4-4487-92F4-97DA8F878CDD}" srcOrd="1" destOrd="0" parTransId="{E29BFF1B-A263-4FC7-B223-89E939C4B6BE}" sibTransId="{E8C1F4A3-6559-4F23-BFD0-F6B5E96B7F2B}"/>
    <dgm:cxn modelId="{953EAFBC-4BD0-4910-BF9D-FEC2384C3CCD}" type="presOf" srcId="{E1CB7156-AA3F-40F3-BCCD-F2F8224BCB3C}" destId="{91C5839F-9823-47AB-8ECA-C1239899C1E6}" srcOrd="0" destOrd="0" presId="urn:microsoft.com/office/officeart/2005/8/layout/vList2"/>
    <dgm:cxn modelId="{63E63A75-BD35-4CF2-BD4B-098AA8CECDB0}" srcId="{E1CB7156-AA3F-40F3-BCCD-F2F8224BCB3C}" destId="{0654F0B0-A119-4F60-B1F8-4D7A4B97ED7E}" srcOrd="2" destOrd="0" parTransId="{7C0A59DC-144C-4BBA-9017-0B6EDA539EB6}" sibTransId="{6F44D9D1-D3BF-4989-A69E-BF171B1B6C6F}"/>
    <dgm:cxn modelId="{DDBBAE92-065A-4DD3-9E77-E756FADDF83A}" type="presOf" srcId="{FB71C83A-78D3-47A2-A238-5E83358E69A5}" destId="{5015F284-066A-4C97-B906-087CA26D248F}" srcOrd="0" destOrd="0" presId="urn:microsoft.com/office/officeart/2005/8/layout/vList2"/>
    <dgm:cxn modelId="{CD1B4127-0064-437A-A775-481EDDE0B464}" type="presOf" srcId="{0F440985-8FDC-4F3E-9EB6-EF2BB1C94D37}" destId="{6A82A22A-6870-484B-8DA3-E2BB97F1E49B}" srcOrd="0" destOrd="1" presId="urn:microsoft.com/office/officeart/2005/8/layout/vList2"/>
    <dgm:cxn modelId="{119DB4FE-4046-4F0C-A33A-EFE83C0BEBDB}" srcId="{9D783B3E-23D9-4919-BE90-A751E94974C8}" destId="{0F440985-8FDC-4F3E-9EB6-EF2BB1C94D37}" srcOrd="0" destOrd="0" parTransId="{B90D182B-646A-4E30-8A94-B0F9EF14ED4A}" sibTransId="{527EE537-5368-402B-8F66-BA25F331DF35}"/>
    <dgm:cxn modelId="{B058D740-F753-443D-98DF-736BB0C3FF9B}" srcId="{FB71C83A-78D3-47A2-A238-5E83358E69A5}" destId="{0F0D1885-424D-4EB5-B79F-7F461A5C8803}" srcOrd="2" destOrd="0" parTransId="{127C5984-042B-40F4-98C2-FDCCE3E85913}" sibTransId="{A35556D3-46B0-43B3-A415-EC760533E511}"/>
    <dgm:cxn modelId="{32BE090D-3935-43D2-8863-C6167FB4F605}" srcId="{E1CB7156-AA3F-40F3-BCCD-F2F8224BCB3C}" destId="{2DD95C49-4D2B-4C11-B659-2A75298F7CDF}" srcOrd="1" destOrd="0" parTransId="{1921C5F4-2555-489C-841D-BFFE39F57343}" sibTransId="{8CB4380D-DC7E-40F1-92E6-5152729E918F}"/>
    <dgm:cxn modelId="{32C0882A-487A-4716-B3E3-D77F78D13158}" type="presOf" srcId="{F4309F78-8CC4-4487-92F4-97DA8F878CDD}" destId="{0EB003E2-FBF0-4312-B791-13855EAB3813}" srcOrd="0" destOrd="0" presId="urn:microsoft.com/office/officeart/2005/8/layout/vList2"/>
    <dgm:cxn modelId="{C8E8C968-DF61-448A-9C65-21BEE0E4D0DF}" type="presOf" srcId="{0654F0B0-A119-4F60-B1F8-4D7A4B97ED7E}" destId="{AF1F2BF2-7D33-41AC-8E6B-684798E41CD5}" srcOrd="0" destOrd="3" presId="urn:microsoft.com/office/officeart/2005/8/layout/vList2"/>
    <dgm:cxn modelId="{37AB588B-13C6-45F4-803D-7E10FDD644E1}" srcId="{6494B1DD-2258-46A3-B786-22DC769656B4}" destId="{E1CB7156-AA3F-40F3-BCCD-F2F8224BCB3C}" srcOrd="0" destOrd="0" parTransId="{8856D6FA-82EB-41DE-94DF-A565C2EACF55}" sibTransId="{E86E4391-999C-4C0E-BF61-1921CB46EE4D}"/>
    <dgm:cxn modelId="{FA0B41EB-E36A-483E-A07D-61BC0E493F20}" type="presOf" srcId="{9E4B5393-B7AD-464A-8477-902957C572F7}" destId="{6A82A22A-6870-484B-8DA3-E2BB97F1E49B}" srcOrd="0" destOrd="2" presId="urn:microsoft.com/office/officeart/2005/8/layout/vList2"/>
    <dgm:cxn modelId="{1279A8C6-9CB0-4CFC-ACE4-5E88D4EEB154}" srcId="{FB71C83A-78D3-47A2-A238-5E83358E69A5}" destId="{9E4B5393-B7AD-464A-8477-902957C572F7}" srcOrd="1" destOrd="0" parTransId="{F374E295-519B-4339-A62A-41A387D92FE1}" sibTransId="{54416D4B-36FA-42AD-B0D4-269B27DBC63C}"/>
    <dgm:cxn modelId="{6BB26F06-DFEF-4F71-BCBB-DB8ED6A0558D}" type="presOf" srcId="{680D5671-0171-43EE-BD47-6A85071ECA09}" destId="{AF1F2BF2-7D33-41AC-8E6B-684798E41CD5}" srcOrd="0" destOrd="4" presId="urn:microsoft.com/office/officeart/2005/8/layout/vList2"/>
    <dgm:cxn modelId="{201511BC-5854-46AC-A201-C8C555C5E599}" srcId="{0F0D1885-424D-4EB5-B79F-7F461A5C8803}" destId="{E90D3185-757C-4181-983C-E41E5BD486A1}" srcOrd="1" destOrd="0" parTransId="{2715EADA-00FC-4B3C-8446-54A3FF9183BE}" sibTransId="{A6337CC4-A75D-4371-9D2B-CAFF9750F41B}"/>
    <dgm:cxn modelId="{0D062ED8-B1DC-4322-8252-734BDFB64503}" type="presOf" srcId="{4D1BB4C7-0CEA-4B5E-9DA3-4F2087FA95BD}" destId="{6A82A22A-6870-484B-8DA3-E2BB97F1E49B}" srcOrd="0" destOrd="5" presId="urn:microsoft.com/office/officeart/2005/8/layout/vList2"/>
    <dgm:cxn modelId="{2703775A-2AB1-44D8-ACC3-69119EE7703D}" type="presOf" srcId="{6383CE72-0835-4E08-ABB9-307B80736B6E}" destId="{AF1F2BF2-7D33-41AC-8E6B-684798E41CD5}" srcOrd="0" destOrd="0" presId="urn:microsoft.com/office/officeart/2005/8/layout/vList2"/>
    <dgm:cxn modelId="{17EAF146-2256-4FBA-A4B3-51CC359135FC}" type="presOf" srcId="{07081290-4A45-4F0D-84D4-1C1F9F45E80C}" destId="{0DDABC23-50A1-4B27-8568-B2B38C8FFDA4}" srcOrd="0" destOrd="0" presId="urn:microsoft.com/office/officeart/2005/8/layout/vList2"/>
    <dgm:cxn modelId="{501410A9-D5E5-40CD-BC66-E205658C7BF5}" srcId="{6494B1DD-2258-46A3-B786-22DC769656B4}" destId="{07081290-4A45-4F0D-84D4-1C1F9F45E80C}" srcOrd="2" destOrd="0" parTransId="{FECCDF49-F2B6-4BC6-AEB9-F49FBF79B82A}" sibTransId="{310DC2E9-77D9-402B-8809-903B32CA5A65}"/>
    <dgm:cxn modelId="{F51402B3-CF50-4BEB-914F-C5E60E6847B7}" srcId="{0654F0B0-A119-4F60-B1F8-4D7A4B97ED7E}" destId="{680D5671-0171-43EE-BD47-6A85071ECA09}" srcOrd="0" destOrd="0" parTransId="{490B4F40-0606-463D-ADE5-93EE8A0DBAB9}" sibTransId="{D259EA7B-56C9-4A6A-9D3D-8A77152A2E35}"/>
    <dgm:cxn modelId="{44D58CAE-74F0-4454-9775-728ACA579B89}" srcId="{6494B1DD-2258-46A3-B786-22DC769656B4}" destId="{FB71C83A-78D3-47A2-A238-5E83358E69A5}" srcOrd="3" destOrd="0" parTransId="{9FB200B8-C457-4CB0-8B65-0F837E054B98}" sibTransId="{F0B00566-D27D-4A81-8BB1-0F6B80555FE6}"/>
    <dgm:cxn modelId="{0A07C2BA-30ED-4FB9-BBF7-FB943746A670}" srcId="{F4309F78-8CC4-4487-92F4-97DA8F878CDD}" destId="{61BFE3AA-CEE2-42E7-A8F4-CA9E5CE84400}" srcOrd="0" destOrd="0" parTransId="{8E4120D3-55F4-472A-B3A1-9397355670BA}" sibTransId="{1E469BD1-1C9B-4FF3-B7F7-8C1B216C9D2F}"/>
    <dgm:cxn modelId="{15E6CB1D-85AC-496A-B58B-BF84FD9703A9}" srcId="{6383CE72-0835-4E08-ABB9-307B80736B6E}" destId="{C1FE5D41-D363-457E-BE45-809F22445E95}" srcOrd="0" destOrd="0" parTransId="{9670D8DC-D3EB-4A35-9F13-8FBA66C46DBB}" sibTransId="{9E8F7F7B-0012-4D48-9F72-2881CE9BBFE0}"/>
    <dgm:cxn modelId="{192265FF-0119-469C-83EA-6178D84CD516}" srcId="{FB71C83A-78D3-47A2-A238-5E83358E69A5}" destId="{9D783B3E-23D9-4919-BE90-A751E94974C8}" srcOrd="0" destOrd="0" parTransId="{FF9B30FB-77C2-456D-993F-FA272E150A90}" sibTransId="{DAEC42C4-97DD-4295-A86A-DEB95073077C}"/>
    <dgm:cxn modelId="{4B60AEAB-D0C6-4A34-9597-A07F9C4BF676}" type="presOf" srcId="{C1FE5D41-D363-457E-BE45-809F22445E95}" destId="{AF1F2BF2-7D33-41AC-8E6B-684798E41CD5}" srcOrd="0" destOrd="1" presId="urn:microsoft.com/office/officeart/2005/8/layout/vList2"/>
    <dgm:cxn modelId="{70948739-8776-458A-821E-9FA33F418610}" type="presOf" srcId="{E90D3185-757C-4181-983C-E41E5BD486A1}" destId="{6A82A22A-6870-484B-8DA3-E2BB97F1E49B}" srcOrd="0" destOrd="6" presId="urn:microsoft.com/office/officeart/2005/8/layout/vList2"/>
    <dgm:cxn modelId="{756CC763-2E2C-4996-BC52-E26ACCFCE28C}" srcId="{E1CB7156-AA3F-40F3-BCCD-F2F8224BCB3C}" destId="{6383CE72-0835-4E08-ABB9-307B80736B6E}" srcOrd="0" destOrd="0" parTransId="{92BD6886-72B6-4783-A044-95BC7516DA01}" sibTransId="{7422466C-0A27-4E68-A89C-8D5AC57CCFF2}"/>
    <dgm:cxn modelId="{8ED5A584-013A-455B-B299-4BAEBBDABC35}" type="presOf" srcId="{9D783B3E-23D9-4919-BE90-A751E94974C8}" destId="{6A82A22A-6870-484B-8DA3-E2BB97F1E49B}" srcOrd="0" destOrd="0" presId="urn:microsoft.com/office/officeart/2005/8/layout/vList2"/>
    <dgm:cxn modelId="{1C03C814-5E82-484A-A2D3-69F231FC92AC}" type="presOf" srcId="{0F0D1885-424D-4EB5-B79F-7F461A5C8803}" destId="{6A82A22A-6870-484B-8DA3-E2BB97F1E49B}" srcOrd="0" destOrd="4" presId="urn:microsoft.com/office/officeart/2005/8/layout/vList2"/>
    <dgm:cxn modelId="{05772253-67A6-45C3-A4A8-65DA94B2102F}" type="presOf" srcId="{926FC035-EF09-4EFA-8138-8CEE12F1518D}" destId="{6A82A22A-6870-484B-8DA3-E2BB97F1E49B}" srcOrd="0" destOrd="3" presId="urn:microsoft.com/office/officeart/2005/8/layout/vList2"/>
    <dgm:cxn modelId="{2B910589-6309-45B7-989B-26422CDB287F}" type="presOf" srcId="{2DD95C49-4D2B-4C11-B659-2A75298F7CDF}" destId="{AF1F2BF2-7D33-41AC-8E6B-684798E41CD5}" srcOrd="0" destOrd="2" presId="urn:microsoft.com/office/officeart/2005/8/layout/vList2"/>
    <dgm:cxn modelId="{10EFF898-6312-4BB5-AFFD-7A78ABC3EA04}" type="presOf" srcId="{61BFE3AA-CEE2-42E7-A8F4-CA9E5CE84400}" destId="{C5739E35-410C-45CE-AC3D-604330E7D0F1}" srcOrd="0" destOrd="0" presId="urn:microsoft.com/office/officeart/2005/8/layout/vList2"/>
    <dgm:cxn modelId="{6998967F-6435-4088-8ED8-44F834E75291}" srcId="{07081290-4A45-4F0D-84D4-1C1F9F45E80C}" destId="{268DB1F7-21D8-47A7-82B4-104CBB44108F}" srcOrd="0" destOrd="0" parTransId="{C2851343-C1C8-4052-A5A5-344A8C4E7FF3}" sibTransId="{22EFD4BA-BA26-443F-B5AE-CDEA6CA8F529}"/>
    <dgm:cxn modelId="{F41B3916-7292-43CC-8BC7-9BBF0DA357F4}" type="presParOf" srcId="{1FA00F8D-C65E-4B67-9B1D-50C94F80F7A3}" destId="{91C5839F-9823-47AB-8ECA-C1239899C1E6}" srcOrd="0" destOrd="0" presId="urn:microsoft.com/office/officeart/2005/8/layout/vList2"/>
    <dgm:cxn modelId="{36DC5F42-74F0-4CEA-8613-930C1DCFE67D}" type="presParOf" srcId="{1FA00F8D-C65E-4B67-9B1D-50C94F80F7A3}" destId="{AF1F2BF2-7D33-41AC-8E6B-684798E41CD5}" srcOrd="1" destOrd="0" presId="urn:microsoft.com/office/officeart/2005/8/layout/vList2"/>
    <dgm:cxn modelId="{70A65EEC-4AC2-4C71-82ED-0E57A7C8F44A}" type="presParOf" srcId="{1FA00F8D-C65E-4B67-9B1D-50C94F80F7A3}" destId="{0EB003E2-FBF0-4312-B791-13855EAB3813}" srcOrd="2" destOrd="0" presId="urn:microsoft.com/office/officeart/2005/8/layout/vList2"/>
    <dgm:cxn modelId="{1DB36CD4-0AA8-4090-9EC9-E3757363615D}" type="presParOf" srcId="{1FA00F8D-C65E-4B67-9B1D-50C94F80F7A3}" destId="{C5739E35-410C-45CE-AC3D-604330E7D0F1}" srcOrd="3" destOrd="0" presId="urn:microsoft.com/office/officeart/2005/8/layout/vList2"/>
    <dgm:cxn modelId="{3554D798-510C-4AE3-B8B4-54F6495A171D}" type="presParOf" srcId="{1FA00F8D-C65E-4B67-9B1D-50C94F80F7A3}" destId="{0DDABC23-50A1-4B27-8568-B2B38C8FFDA4}" srcOrd="4" destOrd="0" presId="urn:microsoft.com/office/officeart/2005/8/layout/vList2"/>
    <dgm:cxn modelId="{AE14CF2C-E6C3-48B7-BFBD-0529A0504308}" type="presParOf" srcId="{1FA00F8D-C65E-4B67-9B1D-50C94F80F7A3}" destId="{D703E464-A3D8-4832-B5C7-A879322556DA}" srcOrd="5" destOrd="0" presId="urn:microsoft.com/office/officeart/2005/8/layout/vList2"/>
    <dgm:cxn modelId="{9F29EB3D-997A-4580-92A7-46FB519FE24F}" type="presParOf" srcId="{1FA00F8D-C65E-4B67-9B1D-50C94F80F7A3}" destId="{5015F284-066A-4C97-B906-087CA26D248F}" srcOrd="6" destOrd="0" presId="urn:microsoft.com/office/officeart/2005/8/layout/vList2"/>
    <dgm:cxn modelId="{C2994A22-0489-4263-AE6D-ADEABA2723BA}" type="presParOf" srcId="{1FA00F8D-C65E-4B67-9B1D-50C94F80F7A3}" destId="{6A82A22A-6870-484B-8DA3-E2BB97F1E49B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FA97A61-F44C-402E-AFE3-83AF8CFB7805}" type="doc">
      <dgm:prSet loTypeId="urn:microsoft.com/office/officeart/2009/3/layout/SubSte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6631E2-674C-437F-8864-58F27C1D11E1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>
              <a:solidFill>
                <a:srgbClr val="006AA5"/>
              </a:solidFill>
            </a:rPr>
            <a:t>A</a:t>
          </a:r>
          <a:endParaRPr lang="en-US" dirty="0">
            <a:solidFill>
              <a:srgbClr val="006AA5"/>
            </a:solidFill>
          </a:endParaRPr>
        </a:p>
      </dgm:t>
    </dgm:pt>
    <dgm:pt modelId="{3E8B413F-48C1-43FF-A27C-B723C0434DD0}" type="parTrans" cxnId="{15DBB3C4-AAF3-4932-BD43-7D440FB364E2}">
      <dgm:prSet/>
      <dgm:spPr/>
      <dgm:t>
        <a:bodyPr/>
        <a:lstStyle/>
        <a:p>
          <a:endParaRPr lang="en-US"/>
        </a:p>
      </dgm:t>
    </dgm:pt>
    <dgm:pt modelId="{A1419371-8DC4-450B-B9DB-1F428BD234D9}" type="sibTrans" cxnId="{15DBB3C4-AAF3-4932-BD43-7D440FB364E2}">
      <dgm:prSet/>
      <dgm:spPr/>
      <dgm:t>
        <a:bodyPr/>
        <a:lstStyle/>
        <a:p>
          <a:endParaRPr lang="en-US"/>
        </a:p>
      </dgm:t>
    </dgm:pt>
    <dgm:pt modelId="{F5AB122B-B766-4243-A461-2FDF5FC494B4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>
              <a:solidFill>
                <a:srgbClr val="006AA5"/>
              </a:solidFill>
            </a:rPr>
            <a:t>A</a:t>
          </a:r>
          <a:endParaRPr lang="en-US" dirty="0">
            <a:solidFill>
              <a:srgbClr val="006AA5"/>
            </a:solidFill>
          </a:endParaRPr>
        </a:p>
      </dgm:t>
    </dgm:pt>
    <dgm:pt modelId="{E50F37DB-E904-4063-A07C-70E9E2A6C662}" type="parTrans" cxnId="{77891B3B-E5E8-4F4F-BDF9-0C0A6ACC5D83}">
      <dgm:prSet/>
      <dgm:spPr/>
      <dgm:t>
        <a:bodyPr/>
        <a:lstStyle/>
        <a:p>
          <a:endParaRPr lang="en-US"/>
        </a:p>
      </dgm:t>
    </dgm:pt>
    <dgm:pt modelId="{F5C7AF28-6B28-4FBF-AA99-BE746CC696E0}" type="sibTrans" cxnId="{77891B3B-E5E8-4F4F-BDF9-0C0A6ACC5D83}">
      <dgm:prSet/>
      <dgm:spPr/>
      <dgm:t>
        <a:bodyPr/>
        <a:lstStyle/>
        <a:p>
          <a:endParaRPr lang="en-US"/>
        </a:p>
      </dgm:t>
    </dgm:pt>
    <dgm:pt modelId="{5083F349-8D0C-4DB5-9B5D-5252384BB2CD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>
              <a:solidFill>
                <a:srgbClr val="006AA5"/>
              </a:solidFill>
            </a:rPr>
            <a:t>R</a:t>
          </a:r>
          <a:endParaRPr lang="en-US" dirty="0">
            <a:solidFill>
              <a:srgbClr val="006AA5"/>
            </a:solidFill>
          </a:endParaRPr>
        </a:p>
      </dgm:t>
    </dgm:pt>
    <dgm:pt modelId="{F4289DF3-DD0D-4093-8E6C-55563E815568}" type="parTrans" cxnId="{EB688A26-6E0E-4EC7-8289-98A330C059AF}">
      <dgm:prSet/>
      <dgm:spPr/>
      <dgm:t>
        <a:bodyPr/>
        <a:lstStyle/>
        <a:p>
          <a:endParaRPr lang="en-US"/>
        </a:p>
      </dgm:t>
    </dgm:pt>
    <dgm:pt modelId="{522FBA5E-A371-4F29-92F7-4F8D5962BD8D}" type="sibTrans" cxnId="{EB688A26-6E0E-4EC7-8289-98A330C059AF}">
      <dgm:prSet/>
      <dgm:spPr/>
      <dgm:t>
        <a:bodyPr/>
        <a:lstStyle/>
        <a:p>
          <a:endParaRPr lang="en-US"/>
        </a:p>
      </dgm:t>
    </dgm:pt>
    <dgm:pt modelId="{A50F97DA-11B8-481C-B534-20B02DA94F30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>
              <a:solidFill>
                <a:srgbClr val="006AA5"/>
              </a:solidFill>
            </a:rPr>
            <a:t>R</a:t>
          </a:r>
          <a:endParaRPr lang="en-US" dirty="0">
            <a:solidFill>
              <a:srgbClr val="006AA5"/>
            </a:solidFill>
          </a:endParaRPr>
        </a:p>
      </dgm:t>
    </dgm:pt>
    <dgm:pt modelId="{3245F017-4AAC-4E8F-A7F0-81A7B966A6BB}" type="parTrans" cxnId="{99248663-38C8-4B0D-9DF8-8663C2002E62}">
      <dgm:prSet/>
      <dgm:spPr/>
      <dgm:t>
        <a:bodyPr/>
        <a:lstStyle/>
        <a:p>
          <a:endParaRPr lang="en-US"/>
        </a:p>
      </dgm:t>
    </dgm:pt>
    <dgm:pt modelId="{C0D6D171-D040-4FFE-975D-C1583ED8640F}" type="sibTrans" cxnId="{99248663-38C8-4B0D-9DF8-8663C2002E62}">
      <dgm:prSet/>
      <dgm:spPr/>
      <dgm:t>
        <a:bodyPr/>
        <a:lstStyle/>
        <a:p>
          <a:endParaRPr lang="en-US"/>
        </a:p>
      </dgm:t>
    </dgm:pt>
    <dgm:pt modelId="{F5ADB086-48FD-49CB-90B7-F716A9EF1CD2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>
              <a:solidFill>
                <a:srgbClr val="006AA5"/>
              </a:solidFill>
            </a:rPr>
            <a:t>R</a:t>
          </a:r>
          <a:endParaRPr lang="en-US" dirty="0">
            <a:solidFill>
              <a:srgbClr val="006AA5"/>
            </a:solidFill>
          </a:endParaRPr>
        </a:p>
      </dgm:t>
    </dgm:pt>
    <dgm:pt modelId="{97AEC75D-DB73-4566-B517-C2CFEDB0657A}" type="parTrans" cxnId="{DE1CF07E-546C-4A96-928F-295ED4C7798F}">
      <dgm:prSet/>
      <dgm:spPr/>
      <dgm:t>
        <a:bodyPr/>
        <a:lstStyle/>
        <a:p>
          <a:endParaRPr lang="en-US"/>
        </a:p>
      </dgm:t>
    </dgm:pt>
    <dgm:pt modelId="{A450771D-5ED2-4AD0-829D-71AA42515389}" type="sibTrans" cxnId="{DE1CF07E-546C-4A96-928F-295ED4C7798F}">
      <dgm:prSet/>
      <dgm:spPr/>
      <dgm:t>
        <a:bodyPr/>
        <a:lstStyle/>
        <a:p>
          <a:endParaRPr lang="en-US"/>
        </a:p>
      </dgm:t>
    </dgm:pt>
    <dgm:pt modelId="{E0AD47C5-CFBC-41F2-B751-5DCC4BBB2806}" type="pres">
      <dgm:prSet presAssocID="{BFA97A61-F44C-402E-AFE3-83AF8CFB7805}" presName="Name0" presStyleCnt="0">
        <dgm:presLayoutVars>
          <dgm:chMax val="7"/>
          <dgm:dir/>
          <dgm:animOne val="branch"/>
        </dgm:presLayoutVars>
      </dgm:prSet>
      <dgm:spPr/>
      <dgm:t>
        <a:bodyPr/>
        <a:lstStyle/>
        <a:p>
          <a:endParaRPr lang="en-US"/>
        </a:p>
      </dgm:t>
    </dgm:pt>
    <dgm:pt modelId="{6904BB68-056A-4B00-831F-F9C03EF0B6F6}" type="pres">
      <dgm:prSet presAssocID="{5F6631E2-674C-437F-8864-58F27C1D11E1}" presName="parTx1" presStyleLbl="node1" presStyleIdx="0" presStyleCnt="5"/>
      <dgm:spPr/>
      <dgm:t>
        <a:bodyPr/>
        <a:lstStyle/>
        <a:p>
          <a:endParaRPr lang="en-US"/>
        </a:p>
      </dgm:t>
    </dgm:pt>
    <dgm:pt modelId="{C319DD68-D0AF-4F0F-9035-77D9A9891F56}" type="pres">
      <dgm:prSet presAssocID="{F5AB122B-B766-4243-A461-2FDF5FC494B4}" presName="parTx2" presStyleLbl="node1" presStyleIdx="1" presStyleCnt="5"/>
      <dgm:spPr/>
      <dgm:t>
        <a:bodyPr/>
        <a:lstStyle/>
        <a:p>
          <a:endParaRPr lang="en-US"/>
        </a:p>
      </dgm:t>
    </dgm:pt>
    <dgm:pt modelId="{DB57FEA3-3365-4151-AF6A-0583E9BCE700}" type="pres">
      <dgm:prSet presAssocID="{5083F349-8D0C-4DB5-9B5D-5252384BB2CD}" presName="parTx3" presStyleLbl="node1" presStyleIdx="2" presStyleCnt="5"/>
      <dgm:spPr/>
      <dgm:t>
        <a:bodyPr/>
        <a:lstStyle/>
        <a:p>
          <a:endParaRPr lang="en-US"/>
        </a:p>
      </dgm:t>
    </dgm:pt>
    <dgm:pt modelId="{C959D109-1E46-4A11-A98D-373886DC6F73}" type="pres">
      <dgm:prSet presAssocID="{A50F97DA-11B8-481C-B534-20B02DA94F30}" presName="parTx4" presStyleLbl="node1" presStyleIdx="3" presStyleCnt="5"/>
      <dgm:spPr/>
      <dgm:t>
        <a:bodyPr/>
        <a:lstStyle/>
        <a:p>
          <a:endParaRPr lang="en-US"/>
        </a:p>
      </dgm:t>
    </dgm:pt>
    <dgm:pt modelId="{F252E980-1E53-4810-AECC-72E7BEFB16CA}" type="pres">
      <dgm:prSet presAssocID="{F5ADB086-48FD-49CB-90B7-F716A9EF1CD2}" presName="parTx5" presStyleLbl="node1" presStyleIdx="4" presStyleCnt="5"/>
      <dgm:spPr/>
      <dgm:t>
        <a:bodyPr/>
        <a:lstStyle/>
        <a:p>
          <a:endParaRPr lang="en-US"/>
        </a:p>
      </dgm:t>
    </dgm:pt>
  </dgm:ptLst>
  <dgm:cxnLst>
    <dgm:cxn modelId="{99369E06-4019-43A4-B2D0-A0A69378AF3A}" type="presOf" srcId="{5083F349-8D0C-4DB5-9B5D-5252384BB2CD}" destId="{DB57FEA3-3365-4151-AF6A-0583E9BCE700}" srcOrd="0" destOrd="0" presId="urn:microsoft.com/office/officeart/2009/3/layout/SubStepProcess"/>
    <dgm:cxn modelId="{88DD698D-1452-4238-9B16-18FD3BFBE6B9}" type="presOf" srcId="{BFA97A61-F44C-402E-AFE3-83AF8CFB7805}" destId="{E0AD47C5-CFBC-41F2-B751-5DCC4BBB2806}" srcOrd="0" destOrd="0" presId="urn:microsoft.com/office/officeart/2009/3/layout/SubStepProcess"/>
    <dgm:cxn modelId="{13AF424B-1CD2-4E1C-987F-40C040A106DD}" type="presOf" srcId="{F5ADB086-48FD-49CB-90B7-F716A9EF1CD2}" destId="{F252E980-1E53-4810-AECC-72E7BEFB16CA}" srcOrd="0" destOrd="0" presId="urn:microsoft.com/office/officeart/2009/3/layout/SubStepProcess"/>
    <dgm:cxn modelId="{15DBB3C4-AAF3-4932-BD43-7D440FB364E2}" srcId="{BFA97A61-F44C-402E-AFE3-83AF8CFB7805}" destId="{5F6631E2-674C-437F-8864-58F27C1D11E1}" srcOrd="0" destOrd="0" parTransId="{3E8B413F-48C1-43FF-A27C-B723C0434DD0}" sibTransId="{A1419371-8DC4-450B-B9DB-1F428BD234D9}"/>
    <dgm:cxn modelId="{16AF4C08-83F7-488B-9B0E-3682AB487439}" type="presOf" srcId="{A50F97DA-11B8-481C-B534-20B02DA94F30}" destId="{C959D109-1E46-4A11-A98D-373886DC6F73}" srcOrd="0" destOrd="0" presId="urn:microsoft.com/office/officeart/2009/3/layout/SubStepProcess"/>
    <dgm:cxn modelId="{DE1CF07E-546C-4A96-928F-295ED4C7798F}" srcId="{BFA97A61-F44C-402E-AFE3-83AF8CFB7805}" destId="{F5ADB086-48FD-49CB-90B7-F716A9EF1CD2}" srcOrd="4" destOrd="0" parTransId="{97AEC75D-DB73-4566-B517-C2CFEDB0657A}" sibTransId="{A450771D-5ED2-4AD0-829D-71AA42515389}"/>
    <dgm:cxn modelId="{EB688A26-6E0E-4EC7-8289-98A330C059AF}" srcId="{BFA97A61-F44C-402E-AFE3-83AF8CFB7805}" destId="{5083F349-8D0C-4DB5-9B5D-5252384BB2CD}" srcOrd="2" destOrd="0" parTransId="{F4289DF3-DD0D-4093-8E6C-55563E815568}" sibTransId="{522FBA5E-A371-4F29-92F7-4F8D5962BD8D}"/>
    <dgm:cxn modelId="{77891B3B-E5E8-4F4F-BDF9-0C0A6ACC5D83}" srcId="{BFA97A61-F44C-402E-AFE3-83AF8CFB7805}" destId="{F5AB122B-B766-4243-A461-2FDF5FC494B4}" srcOrd="1" destOrd="0" parTransId="{E50F37DB-E904-4063-A07C-70E9E2A6C662}" sibTransId="{F5C7AF28-6B28-4FBF-AA99-BE746CC696E0}"/>
    <dgm:cxn modelId="{30FAD9D5-9BF4-40F9-A2BC-A399BEF6652F}" type="presOf" srcId="{5F6631E2-674C-437F-8864-58F27C1D11E1}" destId="{6904BB68-056A-4B00-831F-F9C03EF0B6F6}" srcOrd="0" destOrd="0" presId="urn:microsoft.com/office/officeart/2009/3/layout/SubStepProcess"/>
    <dgm:cxn modelId="{A7C9EB52-DC86-4B49-B2BB-A9EE520139CE}" type="presOf" srcId="{F5AB122B-B766-4243-A461-2FDF5FC494B4}" destId="{C319DD68-D0AF-4F0F-9035-77D9A9891F56}" srcOrd="0" destOrd="0" presId="urn:microsoft.com/office/officeart/2009/3/layout/SubStepProcess"/>
    <dgm:cxn modelId="{99248663-38C8-4B0D-9DF8-8663C2002E62}" srcId="{BFA97A61-F44C-402E-AFE3-83AF8CFB7805}" destId="{A50F97DA-11B8-481C-B534-20B02DA94F30}" srcOrd="3" destOrd="0" parTransId="{3245F017-4AAC-4E8F-A7F0-81A7B966A6BB}" sibTransId="{C0D6D171-D040-4FFE-975D-C1583ED8640F}"/>
    <dgm:cxn modelId="{F13DAEDE-3446-4ACE-89B9-A60F5CF7EB58}" type="presParOf" srcId="{E0AD47C5-CFBC-41F2-B751-5DCC4BBB2806}" destId="{6904BB68-056A-4B00-831F-F9C03EF0B6F6}" srcOrd="0" destOrd="0" presId="urn:microsoft.com/office/officeart/2009/3/layout/SubStepProcess"/>
    <dgm:cxn modelId="{D7524713-1DED-4623-B79F-8F0F621CDADF}" type="presParOf" srcId="{E0AD47C5-CFBC-41F2-B751-5DCC4BBB2806}" destId="{C319DD68-D0AF-4F0F-9035-77D9A9891F56}" srcOrd="1" destOrd="0" presId="urn:microsoft.com/office/officeart/2009/3/layout/SubStepProcess"/>
    <dgm:cxn modelId="{0AD578EB-8826-4929-BC93-EFBD95600A76}" type="presParOf" srcId="{E0AD47C5-CFBC-41F2-B751-5DCC4BBB2806}" destId="{DB57FEA3-3365-4151-AF6A-0583E9BCE700}" srcOrd="2" destOrd="0" presId="urn:microsoft.com/office/officeart/2009/3/layout/SubStepProcess"/>
    <dgm:cxn modelId="{FCA94B0A-0BD6-41F2-AC88-49FA357709A5}" type="presParOf" srcId="{E0AD47C5-CFBC-41F2-B751-5DCC4BBB2806}" destId="{C959D109-1E46-4A11-A98D-373886DC6F73}" srcOrd="3" destOrd="0" presId="urn:microsoft.com/office/officeart/2009/3/layout/SubStepProcess"/>
    <dgm:cxn modelId="{B3C5D211-A084-4F71-B1B6-A26A1BA6FAD6}" type="presParOf" srcId="{E0AD47C5-CFBC-41F2-B751-5DCC4BBB2806}" destId="{F252E980-1E53-4810-AECC-72E7BEFB16CA}" srcOrd="4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0912C-5F78-41B0-B102-88120E9A2547}">
      <dsp:nvSpPr>
        <dsp:cNvPr id="0" name=""/>
        <dsp:cNvSpPr/>
      </dsp:nvSpPr>
      <dsp:spPr>
        <a:xfrm>
          <a:off x="786384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/>
            <a:t>Strengths</a:t>
          </a:r>
          <a:endParaRPr lang="en-US" sz="1500" kern="1200"/>
        </a:p>
      </dsp:txBody>
      <dsp:txXfrm>
        <a:off x="796625" y="941974"/>
        <a:ext cx="1954622" cy="329155"/>
      </dsp:txXfrm>
    </dsp:sp>
    <dsp:sp modelId="{AEBD009E-F97F-438B-AF29-92E562A4F2E7}">
      <dsp:nvSpPr>
        <dsp:cNvPr id="0" name=""/>
        <dsp:cNvSpPr/>
      </dsp:nvSpPr>
      <dsp:spPr>
        <a:xfrm>
          <a:off x="3639312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Challenges</a:t>
          </a:r>
          <a:endParaRPr lang="en-US" sz="1500" kern="1200" dirty="0"/>
        </a:p>
      </dsp:txBody>
      <dsp:txXfrm>
        <a:off x="3649553" y="941974"/>
        <a:ext cx="1954622" cy="329155"/>
      </dsp:txXfrm>
    </dsp:sp>
    <dsp:sp modelId="{BA7BC7FD-0F9B-46AC-B16B-365866878132}">
      <dsp:nvSpPr>
        <dsp:cNvPr id="0" name=""/>
        <dsp:cNvSpPr/>
      </dsp:nvSpPr>
      <dsp:spPr>
        <a:xfrm>
          <a:off x="2788920" y="4663440"/>
          <a:ext cx="822960" cy="82296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2681A3-3EB0-49C8-9D34-B14A6712BF36}">
      <dsp:nvSpPr>
        <dsp:cNvPr id="0" name=""/>
        <dsp:cNvSpPr/>
      </dsp:nvSpPr>
      <dsp:spPr>
        <a:xfrm>
          <a:off x="731520" y="4318894"/>
          <a:ext cx="4937760" cy="33357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6A5B52-3EE6-4467-8657-D75B52E261D3}">
      <dsp:nvSpPr>
        <dsp:cNvPr id="0" name=""/>
        <dsp:cNvSpPr/>
      </dsp:nvSpPr>
      <dsp:spPr>
        <a:xfrm>
          <a:off x="3639312" y="3357676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Delayed revenue</a:t>
          </a:r>
          <a:endParaRPr lang="en-US" sz="1600" kern="1200" dirty="0"/>
        </a:p>
      </dsp:txBody>
      <dsp:txXfrm>
        <a:off x="3684306" y="3402670"/>
        <a:ext cx="1885116" cy="831727"/>
      </dsp:txXfrm>
    </dsp:sp>
    <dsp:sp modelId="{FF529A66-C46A-4154-9D81-8B53A0DAE8BB}">
      <dsp:nvSpPr>
        <dsp:cNvPr id="0" name=""/>
        <dsp:cNvSpPr/>
      </dsp:nvSpPr>
      <dsp:spPr>
        <a:xfrm>
          <a:off x="3639312" y="2370124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Converting free users to paid users</a:t>
          </a:r>
          <a:endParaRPr lang="en-US" sz="1600" kern="1200" dirty="0"/>
        </a:p>
      </dsp:txBody>
      <dsp:txXfrm>
        <a:off x="3684306" y="2415118"/>
        <a:ext cx="1885116" cy="831727"/>
      </dsp:txXfrm>
    </dsp:sp>
    <dsp:sp modelId="{772F2610-F396-40CA-84DF-0048E483BE36}">
      <dsp:nvSpPr>
        <dsp:cNvPr id="0" name=""/>
        <dsp:cNvSpPr/>
      </dsp:nvSpPr>
      <dsp:spPr>
        <a:xfrm>
          <a:off x="3639312" y="1382572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Paying for costs</a:t>
          </a:r>
          <a:endParaRPr lang="en-US" sz="1600" kern="1200" dirty="0"/>
        </a:p>
      </dsp:txBody>
      <dsp:txXfrm>
        <a:off x="3684306" y="1427566"/>
        <a:ext cx="1885116" cy="831727"/>
      </dsp:txXfrm>
    </dsp:sp>
    <dsp:sp modelId="{A3315EB7-174E-4C3C-A3E7-E5BE8221BD47}">
      <dsp:nvSpPr>
        <dsp:cNvPr id="0" name=""/>
        <dsp:cNvSpPr/>
      </dsp:nvSpPr>
      <dsp:spPr>
        <a:xfrm>
          <a:off x="786384" y="3357676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Everyone</a:t>
          </a:r>
          <a:r>
            <a:rPr lang="en-US" sz="1600" kern="1200" baseline="0" dirty="0" smtClean="0"/>
            <a:t> loves free</a:t>
          </a:r>
          <a:endParaRPr lang="en-US" sz="1600" kern="1200" dirty="0"/>
        </a:p>
      </dsp:txBody>
      <dsp:txXfrm>
        <a:off x="831378" y="3402670"/>
        <a:ext cx="1885116" cy="831727"/>
      </dsp:txXfrm>
    </dsp:sp>
    <dsp:sp modelId="{18D7FD41-2462-4D45-A4B7-F2B2901E325A}">
      <dsp:nvSpPr>
        <dsp:cNvPr id="0" name=""/>
        <dsp:cNvSpPr/>
      </dsp:nvSpPr>
      <dsp:spPr>
        <a:xfrm>
          <a:off x="786384" y="2370124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Manageable customer expectations</a:t>
          </a:r>
          <a:endParaRPr lang="en-US" sz="1600" kern="1200" dirty="0"/>
        </a:p>
      </dsp:txBody>
      <dsp:txXfrm>
        <a:off x="831378" y="2415118"/>
        <a:ext cx="1885116" cy="831727"/>
      </dsp:txXfrm>
    </dsp:sp>
    <dsp:sp modelId="{7315B6AB-3FD2-459E-9C50-EE29D7690FF3}">
      <dsp:nvSpPr>
        <dsp:cNvPr id="0" name=""/>
        <dsp:cNvSpPr/>
      </dsp:nvSpPr>
      <dsp:spPr>
        <a:xfrm>
          <a:off x="786384" y="1382572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Low friction adoption</a:t>
          </a:r>
          <a:endParaRPr lang="en-US" sz="1600" kern="1200" dirty="0"/>
        </a:p>
      </dsp:txBody>
      <dsp:txXfrm>
        <a:off x="831378" y="1427566"/>
        <a:ext cx="1885116" cy="8317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C5839F-9823-47AB-8ECA-C1239899C1E6}">
      <dsp:nvSpPr>
        <dsp:cNvPr id="0" name=""/>
        <dsp:cNvSpPr/>
      </dsp:nvSpPr>
      <dsp:spPr>
        <a:xfrm>
          <a:off x="0" y="26940"/>
          <a:ext cx="5449981" cy="318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What’s included in “free”?</a:t>
          </a:r>
          <a:endParaRPr lang="en-US" sz="1200" b="1" kern="1200" dirty="0"/>
        </a:p>
      </dsp:txBody>
      <dsp:txXfrm>
        <a:off x="15535" y="42475"/>
        <a:ext cx="5418911" cy="287170"/>
      </dsp:txXfrm>
    </dsp:sp>
    <dsp:sp modelId="{AF1F2BF2-7D33-41AC-8E6B-684798E41CD5}">
      <dsp:nvSpPr>
        <dsp:cNvPr id="0" name=""/>
        <dsp:cNvSpPr/>
      </dsp:nvSpPr>
      <dsp:spPr>
        <a:xfrm>
          <a:off x="0" y="345180"/>
          <a:ext cx="5449981" cy="6158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037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Basic capabilities?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Free to create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Free to view</a:t>
          </a:r>
          <a:endParaRPr lang="en-US" sz="1200" kern="1200" dirty="0"/>
        </a:p>
      </dsp:txBody>
      <dsp:txXfrm>
        <a:off x="0" y="345180"/>
        <a:ext cx="5449981" cy="615825"/>
      </dsp:txXfrm>
    </dsp:sp>
    <dsp:sp modelId="{0EB003E2-FBF0-4312-B791-13855EAB3813}">
      <dsp:nvSpPr>
        <dsp:cNvPr id="0" name=""/>
        <dsp:cNvSpPr/>
      </dsp:nvSpPr>
      <dsp:spPr>
        <a:xfrm>
          <a:off x="0" y="961005"/>
          <a:ext cx="5449981" cy="318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Who should get access to “free”?</a:t>
          </a:r>
          <a:endParaRPr lang="en-US" sz="1200" b="1" kern="1200" dirty="0"/>
        </a:p>
      </dsp:txBody>
      <dsp:txXfrm>
        <a:off x="15535" y="976540"/>
        <a:ext cx="5418911" cy="287170"/>
      </dsp:txXfrm>
    </dsp:sp>
    <dsp:sp modelId="{C5739E35-410C-45CE-AC3D-604330E7D0F1}">
      <dsp:nvSpPr>
        <dsp:cNvPr id="0" name=""/>
        <dsp:cNvSpPr/>
      </dsp:nvSpPr>
      <dsp:spPr>
        <a:xfrm>
          <a:off x="0" y="1279245"/>
          <a:ext cx="5449981" cy="1442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037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Developers?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Non-commercial users?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Government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Academia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Non-profits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Open-source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Everyone?</a:t>
          </a:r>
          <a:endParaRPr lang="en-US" sz="1200" kern="1200" dirty="0"/>
        </a:p>
      </dsp:txBody>
      <dsp:txXfrm>
        <a:off x="0" y="1279245"/>
        <a:ext cx="5449981" cy="1442790"/>
      </dsp:txXfrm>
    </dsp:sp>
    <dsp:sp modelId="{0DDABC23-50A1-4B27-8568-B2B38C8FFDA4}">
      <dsp:nvSpPr>
        <dsp:cNvPr id="0" name=""/>
        <dsp:cNvSpPr/>
      </dsp:nvSpPr>
      <dsp:spPr>
        <a:xfrm>
          <a:off x="0" y="2722035"/>
          <a:ext cx="5449981" cy="318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How long is it “free” for?</a:t>
          </a:r>
          <a:endParaRPr lang="en-US" sz="1200" b="1" kern="1200" dirty="0"/>
        </a:p>
      </dsp:txBody>
      <dsp:txXfrm>
        <a:off x="15535" y="2737570"/>
        <a:ext cx="5418911" cy="287170"/>
      </dsp:txXfrm>
    </dsp:sp>
    <dsp:sp modelId="{D703E464-A3D8-4832-B5C7-A879322556DA}">
      <dsp:nvSpPr>
        <dsp:cNvPr id="0" name=""/>
        <dsp:cNvSpPr/>
      </dsp:nvSpPr>
      <dsp:spPr>
        <a:xfrm>
          <a:off x="0" y="3040275"/>
          <a:ext cx="5449981" cy="6158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037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1 Month?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3 Months?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1 Year?</a:t>
          </a:r>
          <a:endParaRPr lang="en-US" sz="1200" kern="1200" dirty="0"/>
        </a:p>
      </dsp:txBody>
      <dsp:txXfrm>
        <a:off x="0" y="3040275"/>
        <a:ext cx="5449981" cy="615825"/>
      </dsp:txXfrm>
    </dsp:sp>
    <dsp:sp modelId="{5015F284-066A-4C97-B906-087CA26D248F}">
      <dsp:nvSpPr>
        <dsp:cNvPr id="0" name=""/>
        <dsp:cNvSpPr/>
      </dsp:nvSpPr>
      <dsp:spPr>
        <a:xfrm>
          <a:off x="0" y="3656100"/>
          <a:ext cx="5449981" cy="318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How do you convert “free” users to paid users?</a:t>
          </a:r>
          <a:endParaRPr lang="en-US" sz="1200" b="1" kern="1200" dirty="0"/>
        </a:p>
      </dsp:txBody>
      <dsp:txXfrm>
        <a:off x="15535" y="3671635"/>
        <a:ext cx="5418911" cy="287170"/>
      </dsp:txXfrm>
    </dsp:sp>
    <dsp:sp modelId="{6A82A22A-6870-484B-8DA3-E2BB97F1E49B}">
      <dsp:nvSpPr>
        <dsp:cNvPr id="0" name=""/>
        <dsp:cNvSpPr/>
      </dsp:nvSpPr>
      <dsp:spPr>
        <a:xfrm>
          <a:off x="0" y="3974340"/>
          <a:ext cx="5449981" cy="10205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037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Tiered subscription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Feature limits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Volume limits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Time limits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Watermarking</a:t>
          </a:r>
          <a:endParaRPr lang="en-US" sz="1200" kern="1200" dirty="0"/>
        </a:p>
      </dsp:txBody>
      <dsp:txXfrm>
        <a:off x="0" y="3974340"/>
        <a:ext cx="5449981" cy="1020510"/>
      </dsp:txXfrm>
    </dsp:sp>
    <dsp:sp modelId="{E35A8997-27B9-45C4-9A74-E9C85DF6E3D3}">
      <dsp:nvSpPr>
        <dsp:cNvPr id="0" name=""/>
        <dsp:cNvSpPr/>
      </dsp:nvSpPr>
      <dsp:spPr>
        <a:xfrm>
          <a:off x="0" y="4994850"/>
          <a:ext cx="5449981" cy="318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Why free?</a:t>
          </a:r>
          <a:endParaRPr lang="en-US" sz="1200" b="1" kern="1200" dirty="0"/>
        </a:p>
      </dsp:txBody>
      <dsp:txXfrm>
        <a:off x="15535" y="5010385"/>
        <a:ext cx="5418911" cy="287170"/>
      </dsp:txXfrm>
    </dsp:sp>
    <dsp:sp modelId="{D63A1B2A-7E67-4372-89C0-2B5C613B705C}">
      <dsp:nvSpPr>
        <dsp:cNvPr id="0" name=""/>
        <dsp:cNvSpPr/>
      </dsp:nvSpPr>
      <dsp:spPr>
        <a:xfrm>
          <a:off x="0" y="5313090"/>
          <a:ext cx="5449981" cy="6158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037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Drive traffic</a:t>
          </a:r>
          <a:r>
            <a:rPr lang="en-US" sz="1200" kern="1200" dirty="0" smtClean="0"/>
            <a:t>/acquire new users (low-friction adoption)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Increase stickiness &amp; generate referrals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Improve product rapidly</a:t>
          </a:r>
        </a:p>
      </dsp:txBody>
      <dsp:txXfrm>
        <a:off x="0" y="5313090"/>
        <a:ext cx="5449981" cy="6158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0912C-5F78-41B0-B102-88120E9A2547}">
      <dsp:nvSpPr>
        <dsp:cNvPr id="0" name=""/>
        <dsp:cNvSpPr/>
      </dsp:nvSpPr>
      <dsp:spPr>
        <a:xfrm>
          <a:off x="786384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Strengths</a:t>
          </a:r>
          <a:endParaRPr lang="en-US" sz="1500" kern="1200" dirty="0"/>
        </a:p>
      </dsp:txBody>
      <dsp:txXfrm>
        <a:off x="796625" y="941974"/>
        <a:ext cx="1954622" cy="329155"/>
      </dsp:txXfrm>
    </dsp:sp>
    <dsp:sp modelId="{AEBD009E-F97F-438B-AF29-92E562A4F2E7}">
      <dsp:nvSpPr>
        <dsp:cNvPr id="0" name=""/>
        <dsp:cNvSpPr/>
      </dsp:nvSpPr>
      <dsp:spPr>
        <a:xfrm>
          <a:off x="3639312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Challenges</a:t>
          </a:r>
          <a:endParaRPr lang="en-US" sz="1500" kern="1200" dirty="0"/>
        </a:p>
      </dsp:txBody>
      <dsp:txXfrm>
        <a:off x="3649553" y="941974"/>
        <a:ext cx="1954622" cy="329155"/>
      </dsp:txXfrm>
    </dsp:sp>
    <dsp:sp modelId="{BA7BC7FD-0F9B-46AC-B16B-365866878132}">
      <dsp:nvSpPr>
        <dsp:cNvPr id="0" name=""/>
        <dsp:cNvSpPr/>
      </dsp:nvSpPr>
      <dsp:spPr>
        <a:xfrm>
          <a:off x="2788920" y="4663440"/>
          <a:ext cx="822960" cy="82296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F7D31-C51F-4A9E-8543-2DB2BC254FEB}">
      <dsp:nvSpPr>
        <dsp:cNvPr id="0" name=""/>
        <dsp:cNvSpPr/>
      </dsp:nvSpPr>
      <dsp:spPr>
        <a:xfrm rot="240000">
          <a:off x="730765" y="4310792"/>
          <a:ext cx="4939268" cy="345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9D3F1A-3F85-4BD7-9363-ADC5D805DD09}">
      <dsp:nvSpPr>
        <dsp:cNvPr id="0" name=""/>
        <dsp:cNvSpPr/>
      </dsp:nvSpPr>
      <dsp:spPr>
        <a:xfrm rot="240000">
          <a:off x="3701681" y="3688564"/>
          <a:ext cx="1960092" cy="6769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Difficult for consumers to predict costs &amp; budget</a:t>
          </a:r>
          <a:endParaRPr lang="en-US" sz="1200" kern="1200" dirty="0"/>
        </a:p>
      </dsp:txBody>
      <dsp:txXfrm>
        <a:off x="3734725" y="3721608"/>
        <a:ext cx="1894004" cy="610819"/>
      </dsp:txXfrm>
    </dsp:sp>
    <dsp:sp modelId="{4152DEE1-7D1E-4B5C-AB19-5B29FFDDB314}">
      <dsp:nvSpPr>
        <dsp:cNvPr id="0" name=""/>
        <dsp:cNvSpPr/>
      </dsp:nvSpPr>
      <dsp:spPr>
        <a:xfrm rot="240000">
          <a:off x="3756545" y="2964359"/>
          <a:ext cx="1960092" cy="6769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Can lead to high level of customer churn</a:t>
          </a:r>
          <a:endParaRPr lang="en-US" sz="1200" kern="1200" dirty="0"/>
        </a:p>
      </dsp:txBody>
      <dsp:txXfrm>
        <a:off x="3789589" y="2997403"/>
        <a:ext cx="1894004" cy="610819"/>
      </dsp:txXfrm>
    </dsp:sp>
    <dsp:sp modelId="{B7EC1C84-7918-4932-944A-1C29B0580F08}">
      <dsp:nvSpPr>
        <dsp:cNvPr id="0" name=""/>
        <dsp:cNvSpPr/>
      </dsp:nvSpPr>
      <dsp:spPr>
        <a:xfrm rot="240000">
          <a:off x="3811409" y="2240154"/>
          <a:ext cx="1960092" cy="6769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Can lead to complex pricing</a:t>
          </a:r>
          <a:endParaRPr lang="en-US" sz="1200" kern="1200" dirty="0"/>
        </a:p>
      </dsp:txBody>
      <dsp:txXfrm>
        <a:off x="3844453" y="2273198"/>
        <a:ext cx="1894004" cy="610819"/>
      </dsp:txXfrm>
    </dsp:sp>
    <dsp:sp modelId="{FDF7A175-B3EE-48CC-B198-44AACEBF3096}">
      <dsp:nvSpPr>
        <dsp:cNvPr id="0" name=""/>
        <dsp:cNvSpPr/>
      </dsp:nvSpPr>
      <dsp:spPr>
        <a:xfrm rot="240000">
          <a:off x="3866273" y="1515949"/>
          <a:ext cx="1960092" cy="6769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Commoditizes your offering</a:t>
          </a:r>
          <a:endParaRPr lang="en-US" sz="1200" kern="1200" dirty="0"/>
        </a:p>
      </dsp:txBody>
      <dsp:txXfrm>
        <a:off x="3899317" y="1548993"/>
        <a:ext cx="1894004" cy="610819"/>
      </dsp:txXfrm>
    </dsp:sp>
    <dsp:sp modelId="{675A2737-ED15-4AA3-8C1B-189F3EC84B17}">
      <dsp:nvSpPr>
        <dsp:cNvPr id="0" name=""/>
        <dsp:cNvSpPr/>
      </dsp:nvSpPr>
      <dsp:spPr>
        <a:xfrm rot="240000">
          <a:off x="848753" y="3491053"/>
          <a:ext cx="1960092" cy="6769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Can charge customers a premium in exchange for low commitment</a:t>
          </a:r>
          <a:endParaRPr lang="en-US" sz="1200" kern="1200" dirty="0"/>
        </a:p>
      </dsp:txBody>
      <dsp:txXfrm>
        <a:off x="881797" y="3524097"/>
        <a:ext cx="1894004" cy="610819"/>
      </dsp:txXfrm>
    </dsp:sp>
    <dsp:sp modelId="{2628DA46-0FF1-47E9-AAFB-C5FD35228B38}">
      <dsp:nvSpPr>
        <dsp:cNvPr id="0" name=""/>
        <dsp:cNvSpPr/>
      </dsp:nvSpPr>
      <dsp:spPr>
        <a:xfrm rot="240000">
          <a:off x="903617" y="2766848"/>
          <a:ext cx="1960092" cy="6769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No lock-in to a subscription</a:t>
          </a:r>
          <a:endParaRPr lang="en-US" sz="1200" kern="1200" dirty="0"/>
        </a:p>
      </dsp:txBody>
      <dsp:txXfrm>
        <a:off x="936661" y="2799892"/>
        <a:ext cx="1894004" cy="610819"/>
      </dsp:txXfrm>
    </dsp:sp>
    <dsp:sp modelId="{BF012641-0470-4D0E-8775-B939C2948DC2}">
      <dsp:nvSpPr>
        <dsp:cNvPr id="0" name=""/>
        <dsp:cNvSpPr/>
      </dsp:nvSpPr>
      <dsp:spPr>
        <a:xfrm rot="240000">
          <a:off x="958481" y="2042644"/>
          <a:ext cx="1960092" cy="6769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Low customer commitment required</a:t>
          </a:r>
          <a:endParaRPr lang="en-US" sz="1200" kern="1200" dirty="0"/>
        </a:p>
      </dsp:txBody>
      <dsp:txXfrm>
        <a:off x="991525" y="2075688"/>
        <a:ext cx="1894004" cy="61081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C5839F-9823-47AB-8ECA-C1239899C1E6}">
      <dsp:nvSpPr>
        <dsp:cNvPr id="0" name=""/>
        <dsp:cNvSpPr/>
      </dsp:nvSpPr>
      <dsp:spPr>
        <a:xfrm>
          <a:off x="0" y="39783"/>
          <a:ext cx="3119475" cy="748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What do you charge for?</a:t>
          </a:r>
          <a:endParaRPr lang="en-US" sz="1200" b="1" kern="1200" dirty="0"/>
        </a:p>
      </dsp:txBody>
      <dsp:txXfrm>
        <a:off x="36553" y="76336"/>
        <a:ext cx="3046369" cy="675694"/>
      </dsp:txXfrm>
    </dsp:sp>
    <dsp:sp modelId="{AF1F2BF2-7D33-41AC-8E6B-684798E41CD5}">
      <dsp:nvSpPr>
        <dsp:cNvPr id="0" name=""/>
        <dsp:cNvSpPr/>
      </dsp:nvSpPr>
      <dsp:spPr>
        <a:xfrm>
          <a:off x="0" y="788583"/>
          <a:ext cx="3119475" cy="1221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43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Authoring reports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Per month per user (report author)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Access to advanced reporting features 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Report generation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# of PDF pages generated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# online reports generated</a:t>
          </a:r>
          <a:endParaRPr lang="en-US" sz="1200" kern="1200" dirty="0"/>
        </a:p>
      </dsp:txBody>
      <dsp:txXfrm>
        <a:off x="0" y="788583"/>
        <a:ext cx="3119475" cy="1221300"/>
      </dsp:txXfrm>
    </dsp:sp>
    <dsp:sp modelId="{3CBDD25F-8061-45FD-AD61-8D5B35A25179}">
      <dsp:nvSpPr>
        <dsp:cNvPr id="0" name=""/>
        <dsp:cNvSpPr/>
      </dsp:nvSpPr>
      <dsp:spPr>
        <a:xfrm>
          <a:off x="0" y="2009883"/>
          <a:ext cx="3119475" cy="748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Variations</a:t>
          </a:r>
          <a:endParaRPr lang="en-US" sz="1200" b="1" kern="1200" dirty="0"/>
        </a:p>
      </dsp:txBody>
      <dsp:txXfrm>
        <a:off x="36553" y="2046436"/>
        <a:ext cx="3046369" cy="675694"/>
      </dsp:txXfrm>
    </dsp:sp>
    <dsp:sp modelId="{4C840895-A0BD-4EFC-B6A9-F74221BF0E0E}">
      <dsp:nvSpPr>
        <dsp:cNvPr id="0" name=""/>
        <dsp:cNvSpPr/>
      </dsp:nvSpPr>
      <dsp:spPr>
        <a:xfrm>
          <a:off x="0" y="2758683"/>
          <a:ext cx="3119475" cy="1221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43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Tiered Pricing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Freemium (first tier is Free tier)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Flat fee per month for N units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Next N units additional cost above that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Next N units additional cost above that…</a:t>
          </a:r>
          <a:endParaRPr lang="en-US" sz="1200" b="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Prepaid discounts</a:t>
          </a:r>
          <a:endParaRPr lang="en-US" sz="1200" b="0" kern="1200" dirty="0"/>
        </a:p>
      </dsp:txBody>
      <dsp:txXfrm>
        <a:off x="0" y="2758683"/>
        <a:ext cx="3119475" cy="1221300"/>
      </dsp:txXfrm>
    </dsp:sp>
    <dsp:sp modelId="{E35A8997-27B9-45C4-9A74-E9C85DF6E3D3}">
      <dsp:nvSpPr>
        <dsp:cNvPr id="0" name=""/>
        <dsp:cNvSpPr/>
      </dsp:nvSpPr>
      <dsp:spPr>
        <a:xfrm>
          <a:off x="0" y="3979983"/>
          <a:ext cx="3119475" cy="748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Why pay-as-you-go?</a:t>
          </a:r>
          <a:endParaRPr lang="en-US" sz="1200" b="1" kern="1200" dirty="0"/>
        </a:p>
      </dsp:txBody>
      <dsp:txXfrm>
        <a:off x="36553" y="4016536"/>
        <a:ext cx="3046369" cy="675694"/>
      </dsp:txXfrm>
    </dsp:sp>
    <dsp:sp modelId="{D63A1B2A-7E67-4372-89C0-2B5C613B705C}">
      <dsp:nvSpPr>
        <dsp:cNvPr id="0" name=""/>
        <dsp:cNvSpPr/>
      </dsp:nvSpPr>
      <dsp:spPr>
        <a:xfrm>
          <a:off x="0" y="4728783"/>
          <a:ext cx="3119475" cy="66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43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Pay for only what you use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Discounts for features you use most</a:t>
          </a:r>
          <a:endParaRPr lang="en-US" sz="1200" kern="1200" dirty="0"/>
        </a:p>
      </dsp:txBody>
      <dsp:txXfrm>
        <a:off x="0" y="4728783"/>
        <a:ext cx="3119475" cy="6624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0912C-5F78-41B0-B102-88120E9A2547}">
      <dsp:nvSpPr>
        <dsp:cNvPr id="0" name=""/>
        <dsp:cNvSpPr/>
      </dsp:nvSpPr>
      <dsp:spPr>
        <a:xfrm>
          <a:off x="786384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Strengths</a:t>
          </a:r>
          <a:endParaRPr lang="en-US" sz="1500" kern="1200" dirty="0"/>
        </a:p>
      </dsp:txBody>
      <dsp:txXfrm>
        <a:off x="796625" y="941974"/>
        <a:ext cx="1954622" cy="329155"/>
      </dsp:txXfrm>
    </dsp:sp>
    <dsp:sp modelId="{AEBD009E-F97F-438B-AF29-92E562A4F2E7}">
      <dsp:nvSpPr>
        <dsp:cNvPr id="0" name=""/>
        <dsp:cNvSpPr/>
      </dsp:nvSpPr>
      <dsp:spPr>
        <a:xfrm>
          <a:off x="3639312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Challenges</a:t>
          </a:r>
          <a:endParaRPr lang="en-US" sz="1500" kern="1200" dirty="0"/>
        </a:p>
      </dsp:txBody>
      <dsp:txXfrm>
        <a:off x="3649553" y="941974"/>
        <a:ext cx="1954622" cy="329155"/>
      </dsp:txXfrm>
    </dsp:sp>
    <dsp:sp modelId="{BA7BC7FD-0F9B-46AC-B16B-365866878132}">
      <dsp:nvSpPr>
        <dsp:cNvPr id="0" name=""/>
        <dsp:cNvSpPr/>
      </dsp:nvSpPr>
      <dsp:spPr>
        <a:xfrm>
          <a:off x="2788920" y="4663440"/>
          <a:ext cx="822960" cy="82296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B3FB05-0F95-4479-BFD9-A69A0EA654C9}">
      <dsp:nvSpPr>
        <dsp:cNvPr id="0" name=""/>
        <dsp:cNvSpPr/>
      </dsp:nvSpPr>
      <dsp:spPr>
        <a:xfrm>
          <a:off x="731520" y="4318894"/>
          <a:ext cx="4937760" cy="33357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6A849F-3024-43C8-9EF1-DC92E568906F}">
      <dsp:nvSpPr>
        <dsp:cNvPr id="0" name=""/>
        <dsp:cNvSpPr/>
      </dsp:nvSpPr>
      <dsp:spPr>
        <a:xfrm>
          <a:off x="3639312" y="3603467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Determining right price</a:t>
          </a:r>
          <a:endParaRPr lang="en-US" sz="1300" kern="1200" dirty="0"/>
        </a:p>
      </dsp:txBody>
      <dsp:txXfrm>
        <a:off x="3672308" y="3636463"/>
        <a:ext cx="1909112" cy="609932"/>
      </dsp:txXfrm>
    </dsp:sp>
    <dsp:sp modelId="{036D6819-E558-4D90-9DC2-C4952D35F472}">
      <dsp:nvSpPr>
        <dsp:cNvPr id="0" name=""/>
        <dsp:cNvSpPr/>
      </dsp:nvSpPr>
      <dsp:spPr>
        <a:xfrm>
          <a:off x="3639312" y="2874873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Difficult to change pricing during subscription</a:t>
          </a:r>
          <a:endParaRPr lang="en-US" sz="1300" kern="1200" dirty="0"/>
        </a:p>
      </dsp:txBody>
      <dsp:txXfrm>
        <a:off x="3672308" y="2907869"/>
        <a:ext cx="1909112" cy="609932"/>
      </dsp:txXfrm>
    </dsp:sp>
    <dsp:sp modelId="{8BBA6F6C-97A5-43D0-8A27-404FB564C239}">
      <dsp:nvSpPr>
        <dsp:cNvPr id="0" name=""/>
        <dsp:cNvSpPr/>
      </dsp:nvSpPr>
      <dsp:spPr>
        <a:xfrm>
          <a:off x="3639312" y="2146279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Consumer is locked-in for period of time</a:t>
          </a:r>
          <a:endParaRPr lang="en-US" sz="1300" kern="1200" dirty="0"/>
        </a:p>
      </dsp:txBody>
      <dsp:txXfrm>
        <a:off x="3672308" y="2179275"/>
        <a:ext cx="1909112" cy="609932"/>
      </dsp:txXfrm>
    </dsp:sp>
    <dsp:sp modelId="{EEA4B065-D309-4BE9-9D1B-F6BBDA108CB6}">
      <dsp:nvSpPr>
        <dsp:cNvPr id="0" name=""/>
        <dsp:cNvSpPr/>
      </dsp:nvSpPr>
      <dsp:spPr>
        <a:xfrm>
          <a:off x="3639312" y="1404518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Higher commitment level required of consumer</a:t>
          </a:r>
          <a:endParaRPr lang="en-US" sz="1300" kern="1200" dirty="0"/>
        </a:p>
      </dsp:txBody>
      <dsp:txXfrm>
        <a:off x="3672308" y="1437514"/>
        <a:ext cx="1909112" cy="609932"/>
      </dsp:txXfrm>
    </dsp:sp>
    <dsp:sp modelId="{ECE03A84-E381-4577-8AEA-F328360AFE85}">
      <dsp:nvSpPr>
        <dsp:cNvPr id="0" name=""/>
        <dsp:cNvSpPr/>
      </dsp:nvSpPr>
      <dsp:spPr>
        <a:xfrm>
          <a:off x="786384" y="3603467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Upsell opportunities</a:t>
          </a:r>
          <a:endParaRPr lang="en-US" sz="1300" kern="1200" dirty="0"/>
        </a:p>
      </dsp:txBody>
      <dsp:txXfrm>
        <a:off x="819380" y="3636463"/>
        <a:ext cx="1909112" cy="609932"/>
      </dsp:txXfrm>
    </dsp:sp>
    <dsp:sp modelId="{94468172-BCC7-4EA4-B00C-BD4039A3EB39}">
      <dsp:nvSpPr>
        <dsp:cNvPr id="0" name=""/>
        <dsp:cNvSpPr/>
      </dsp:nvSpPr>
      <dsp:spPr>
        <a:xfrm>
          <a:off x="786384" y="2874873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Predictable revenue for the business</a:t>
          </a:r>
          <a:endParaRPr lang="en-US" sz="1300" kern="1200" dirty="0"/>
        </a:p>
      </dsp:txBody>
      <dsp:txXfrm>
        <a:off x="819380" y="2907869"/>
        <a:ext cx="1909112" cy="609932"/>
      </dsp:txXfrm>
    </dsp:sp>
    <dsp:sp modelId="{23CCB1B2-8914-4843-8F7E-9AA1B6E047F0}">
      <dsp:nvSpPr>
        <dsp:cNvPr id="0" name=""/>
        <dsp:cNvSpPr/>
      </dsp:nvSpPr>
      <dsp:spPr>
        <a:xfrm>
          <a:off x="786384" y="2146279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Predictable monthly costs for consumers</a:t>
          </a:r>
          <a:endParaRPr lang="en-US" sz="1300" kern="1200" dirty="0"/>
        </a:p>
      </dsp:txBody>
      <dsp:txXfrm>
        <a:off x="819380" y="2179275"/>
        <a:ext cx="1909112" cy="609932"/>
      </dsp:txXfrm>
    </dsp:sp>
    <dsp:sp modelId="{E4E8E745-0E39-4F79-A816-8F6A5CF58468}">
      <dsp:nvSpPr>
        <dsp:cNvPr id="0" name=""/>
        <dsp:cNvSpPr/>
      </dsp:nvSpPr>
      <dsp:spPr>
        <a:xfrm>
          <a:off x="786384" y="1404518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Flexible to accommodate different types of users</a:t>
          </a:r>
          <a:endParaRPr lang="en-US" sz="1300" kern="1200" dirty="0"/>
        </a:p>
      </dsp:txBody>
      <dsp:txXfrm>
        <a:off x="819380" y="1437514"/>
        <a:ext cx="1909112" cy="60993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C5839F-9823-47AB-8ECA-C1239899C1E6}">
      <dsp:nvSpPr>
        <dsp:cNvPr id="0" name=""/>
        <dsp:cNvSpPr/>
      </dsp:nvSpPr>
      <dsp:spPr>
        <a:xfrm>
          <a:off x="0" y="4062"/>
          <a:ext cx="3119475" cy="2584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What do you charge for?</a:t>
          </a:r>
          <a:endParaRPr lang="en-US" sz="1200" b="1" kern="1200" dirty="0"/>
        </a:p>
      </dsp:txBody>
      <dsp:txXfrm>
        <a:off x="12619" y="16681"/>
        <a:ext cx="3094237" cy="233260"/>
      </dsp:txXfrm>
    </dsp:sp>
    <dsp:sp modelId="{AF1F2BF2-7D33-41AC-8E6B-684798E41CD5}">
      <dsp:nvSpPr>
        <dsp:cNvPr id="0" name=""/>
        <dsp:cNvSpPr/>
      </dsp:nvSpPr>
      <dsp:spPr>
        <a:xfrm>
          <a:off x="0" y="262560"/>
          <a:ext cx="3119475" cy="1847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43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Authoring reports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Per month per user (report author)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Access to advanced reporting features 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Report generation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# of PDF pages generated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# online reports generated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Viewing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# reports accessed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# pages viewed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# API calls</a:t>
          </a:r>
          <a:endParaRPr lang="en-US" sz="1200" kern="1200" dirty="0"/>
        </a:p>
      </dsp:txBody>
      <dsp:txXfrm>
        <a:off x="0" y="262560"/>
        <a:ext cx="3119475" cy="1847851"/>
      </dsp:txXfrm>
    </dsp:sp>
    <dsp:sp modelId="{A274ECB8-7342-4520-B892-86648A35C62F}">
      <dsp:nvSpPr>
        <dsp:cNvPr id="0" name=""/>
        <dsp:cNvSpPr/>
      </dsp:nvSpPr>
      <dsp:spPr>
        <a:xfrm>
          <a:off x="0" y="2110412"/>
          <a:ext cx="3119475" cy="2584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Variations</a:t>
          </a:r>
          <a:endParaRPr lang="en-US" sz="1200" b="1" kern="1200" dirty="0"/>
        </a:p>
      </dsp:txBody>
      <dsp:txXfrm>
        <a:off x="12619" y="2123031"/>
        <a:ext cx="3094237" cy="233260"/>
      </dsp:txXfrm>
    </dsp:sp>
    <dsp:sp modelId="{8BF69A48-D506-4429-AF72-80905718F405}">
      <dsp:nvSpPr>
        <dsp:cNvPr id="0" name=""/>
        <dsp:cNvSpPr/>
      </dsp:nvSpPr>
      <dsp:spPr>
        <a:xfrm>
          <a:off x="0" y="2368910"/>
          <a:ext cx="3119475" cy="2439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43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Basic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Basic Features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Volume Limits</a:t>
          </a:r>
          <a:endParaRPr lang="en-US" sz="1200" b="0" kern="1200" dirty="0"/>
        </a:p>
        <a:p>
          <a:pPr marL="342900" lvl="3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# report definitions</a:t>
          </a:r>
          <a:endParaRPr lang="en-US" sz="1200" b="0" kern="1200" dirty="0"/>
        </a:p>
        <a:p>
          <a:pPr marL="342900" lvl="3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# report views</a:t>
          </a:r>
          <a:endParaRPr lang="en-US" sz="1200" b="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Premium/Advanced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More features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Higher volumes</a:t>
          </a:r>
          <a:endParaRPr lang="en-US" sz="1200" b="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Enterprise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Advanced features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High included volumes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Enterprise support</a:t>
          </a:r>
          <a:endParaRPr lang="en-US" sz="1200" b="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b="0" kern="1200" dirty="0" smtClean="0"/>
            <a:t>Training/consulting?</a:t>
          </a:r>
          <a:endParaRPr lang="en-US" sz="1200" b="0" kern="1200" dirty="0"/>
        </a:p>
      </dsp:txBody>
      <dsp:txXfrm>
        <a:off x="0" y="2368910"/>
        <a:ext cx="3119475" cy="2439164"/>
      </dsp:txXfrm>
    </dsp:sp>
    <dsp:sp modelId="{E35A8997-27B9-45C4-9A74-E9C85DF6E3D3}">
      <dsp:nvSpPr>
        <dsp:cNvPr id="0" name=""/>
        <dsp:cNvSpPr/>
      </dsp:nvSpPr>
      <dsp:spPr>
        <a:xfrm>
          <a:off x="0" y="4808075"/>
          <a:ext cx="3119475" cy="2584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Why pay-as-you-go?</a:t>
          </a:r>
          <a:endParaRPr lang="en-US" sz="1200" b="1" kern="1200" dirty="0"/>
        </a:p>
      </dsp:txBody>
      <dsp:txXfrm>
        <a:off x="12619" y="4820694"/>
        <a:ext cx="3094237" cy="233260"/>
      </dsp:txXfrm>
    </dsp:sp>
    <dsp:sp modelId="{D63A1B2A-7E67-4372-89C0-2B5C613B705C}">
      <dsp:nvSpPr>
        <dsp:cNvPr id="0" name=""/>
        <dsp:cNvSpPr/>
      </dsp:nvSpPr>
      <dsp:spPr>
        <a:xfrm>
          <a:off x="0" y="5066573"/>
          <a:ext cx="3119475" cy="3603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43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Pay for only what you use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Discounts for features you use most</a:t>
          </a:r>
          <a:endParaRPr lang="en-US" sz="1200" kern="1200" dirty="0"/>
        </a:p>
      </dsp:txBody>
      <dsp:txXfrm>
        <a:off x="0" y="5066573"/>
        <a:ext cx="3119475" cy="36033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C5839F-9823-47AB-8ECA-C1239899C1E6}">
      <dsp:nvSpPr>
        <dsp:cNvPr id="0" name=""/>
        <dsp:cNvSpPr/>
      </dsp:nvSpPr>
      <dsp:spPr>
        <a:xfrm>
          <a:off x="0" y="16563"/>
          <a:ext cx="3119475" cy="3931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What’s included in “free”?</a:t>
          </a:r>
          <a:endParaRPr lang="en-US" sz="1200" b="1" kern="1200" dirty="0"/>
        </a:p>
      </dsp:txBody>
      <dsp:txXfrm>
        <a:off x="19191" y="35754"/>
        <a:ext cx="3081093" cy="354738"/>
      </dsp:txXfrm>
    </dsp:sp>
    <dsp:sp modelId="{AF1F2BF2-7D33-41AC-8E6B-684798E41CD5}">
      <dsp:nvSpPr>
        <dsp:cNvPr id="0" name=""/>
        <dsp:cNvSpPr/>
      </dsp:nvSpPr>
      <dsp:spPr>
        <a:xfrm>
          <a:off x="0" y="409683"/>
          <a:ext cx="3119475" cy="152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43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R</a:t>
          </a:r>
          <a:r>
            <a:rPr lang="en-US" sz="1200" kern="1200" dirty="0" smtClean="0"/>
            <a:t>eport authoring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Advanced features could be available for tryout but with watermark embedded in reports to encourage conversion to paid tier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Report viewing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US" sz="1200" kern="1200" dirty="0"/>
        </a:p>
      </dsp:txBody>
      <dsp:txXfrm>
        <a:off x="0" y="409683"/>
        <a:ext cx="3119475" cy="1521450"/>
      </dsp:txXfrm>
    </dsp:sp>
    <dsp:sp modelId="{0EB003E2-FBF0-4312-B791-13855EAB3813}">
      <dsp:nvSpPr>
        <dsp:cNvPr id="0" name=""/>
        <dsp:cNvSpPr/>
      </dsp:nvSpPr>
      <dsp:spPr>
        <a:xfrm>
          <a:off x="0" y="1931133"/>
          <a:ext cx="3119475" cy="3931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Who should get access to “free”?</a:t>
          </a:r>
          <a:endParaRPr lang="en-US" sz="1200" b="1" kern="1200" dirty="0"/>
        </a:p>
      </dsp:txBody>
      <dsp:txXfrm>
        <a:off x="19191" y="1950324"/>
        <a:ext cx="3081093" cy="354738"/>
      </dsp:txXfrm>
    </dsp:sp>
    <dsp:sp modelId="{C5739E35-410C-45CE-AC3D-604330E7D0F1}">
      <dsp:nvSpPr>
        <dsp:cNvPr id="0" name=""/>
        <dsp:cNvSpPr/>
      </dsp:nvSpPr>
      <dsp:spPr>
        <a:xfrm>
          <a:off x="0" y="2324253"/>
          <a:ext cx="3119475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43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Free tier available to all</a:t>
          </a:r>
          <a:endParaRPr lang="en-US" sz="1200" kern="1200" dirty="0"/>
        </a:p>
      </dsp:txBody>
      <dsp:txXfrm>
        <a:off x="0" y="2324253"/>
        <a:ext cx="3119475" cy="347760"/>
      </dsp:txXfrm>
    </dsp:sp>
    <dsp:sp modelId="{0DDABC23-50A1-4B27-8568-B2B38C8FFDA4}">
      <dsp:nvSpPr>
        <dsp:cNvPr id="0" name=""/>
        <dsp:cNvSpPr/>
      </dsp:nvSpPr>
      <dsp:spPr>
        <a:xfrm>
          <a:off x="0" y="2672013"/>
          <a:ext cx="3119475" cy="3931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How long is it “free” for?</a:t>
          </a:r>
          <a:endParaRPr lang="en-US" sz="1200" b="1" kern="1200" dirty="0"/>
        </a:p>
      </dsp:txBody>
      <dsp:txXfrm>
        <a:off x="19191" y="2691204"/>
        <a:ext cx="3081093" cy="354738"/>
      </dsp:txXfrm>
    </dsp:sp>
    <dsp:sp modelId="{D703E464-A3D8-4832-B5C7-A879322556DA}">
      <dsp:nvSpPr>
        <dsp:cNvPr id="0" name=""/>
        <dsp:cNvSpPr/>
      </dsp:nvSpPr>
      <dsp:spPr>
        <a:xfrm>
          <a:off x="0" y="3065133"/>
          <a:ext cx="3119475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43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Free tier is always free</a:t>
          </a:r>
          <a:endParaRPr lang="en-US" sz="1200" kern="1200" dirty="0"/>
        </a:p>
      </dsp:txBody>
      <dsp:txXfrm>
        <a:off x="0" y="3065133"/>
        <a:ext cx="3119475" cy="347760"/>
      </dsp:txXfrm>
    </dsp:sp>
    <dsp:sp modelId="{5015F284-066A-4C97-B906-087CA26D248F}">
      <dsp:nvSpPr>
        <dsp:cNvPr id="0" name=""/>
        <dsp:cNvSpPr/>
      </dsp:nvSpPr>
      <dsp:spPr>
        <a:xfrm>
          <a:off x="0" y="3412893"/>
          <a:ext cx="3119475" cy="3931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How do you convert “free” users to paid users?</a:t>
          </a:r>
          <a:endParaRPr lang="en-US" sz="1200" b="1" kern="1200" dirty="0"/>
        </a:p>
      </dsp:txBody>
      <dsp:txXfrm>
        <a:off x="19191" y="3432084"/>
        <a:ext cx="3081093" cy="354738"/>
      </dsp:txXfrm>
    </dsp:sp>
    <dsp:sp modelId="{6A82A22A-6870-484B-8DA3-E2BB97F1E49B}">
      <dsp:nvSpPr>
        <dsp:cNvPr id="0" name=""/>
        <dsp:cNvSpPr/>
      </dsp:nvSpPr>
      <dsp:spPr>
        <a:xfrm>
          <a:off x="0" y="3806013"/>
          <a:ext cx="3119475" cy="16083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43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Tiered subscription model 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Free/Bronze/Silver/Gold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Feature limits 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Limits on industrial-grade features (like coordinated phosphate graphs, etc.)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Volume limits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First N report definitions</a:t>
          </a:r>
          <a:endParaRPr lang="en-US" sz="1200" kern="1200" dirty="0"/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200" kern="1200" dirty="0" smtClean="0"/>
            <a:t>N report generations/month</a:t>
          </a:r>
          <a:endParaRPr lang="en-US" sz="1200" kern="1200" dirty="0"/>
        </a:p>
      </dsp:txBody>
      <dsp:txXfrm>
        <a:off x="0" y="3806013"/>
        <a:ext cx="3119475" cy="160838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04BB68-056A-4B00-831F-F9C03EF0B6F6}">
      <dsp:nvSpPr>
        <dsp:cNvPr id="0" name=""/>
        <dsp:cNvSpPr/>
      </dsp:nvSpPr>
      <dsp:spPr>
        <a:xfrm>
          <a:off x="1427" y="1539949"/>
          <a:ext cx="2338768" cy="2338768"/>
        </a:xfrm>
        <a:prstGeom prst="ellipse">
          <a:avLst/>
        </a:prstGeom>
        <a:noFill/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>
              <a:solidFill>
                <a:srgbClr val="006AA5"/>
              </a:solidFill>
            </a:rPr>
            <a:t>A</a:t>
          </a:r>
          <a:endParaRPr lang="en-US" sz="6500" kern="1200" dirty="0">
            <a:solidFill>
              <a:srgbClr val="006AA5"/>
            </a:solidFill>
          </a:endParaRPr>
        </a:p>
      </dsp:txBody>
      <dsp:txXfrm>
        <a:off x="343932" y="1882454"/>
        <a:ext cx="1653758" cy="1653758"/>
      </dsp:txXfrm>
    </dsp:sp>
    <dsp:sp modelId="{C319DD68-D0AF-4F0F-9035-77D9A9891F56}">
      <dsp:nvSpPr>
        <dsp:cNvPr id="0" name=""/>
        <dsp:cNvSpPr/>
      </dsp:nvSpPr>
      <dsp:spPr>
        <a:xfrm>
          <a:off x="2340196" y="1539949"/>
          <a:ext cx="2338768" cy="2338768"/>
        </a:xfrm>
        <a:prstGeom prst="ellipse">
          <a:avLst/>
        </a:prstGeom>
        <a:noFill/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>
              <a:solidFill>
                <a:srgbClr val="006AA5"/>
              </a:solidFill>
            </a:rPr>
            <a:t>A</a:t>
          </a:r>
          <a:endParaRPr lang="en-US" sz="6500" kern="1200" dirty="0">
            <a:solidFill>
              <a:srgbClr val="006AA5"/>
            </a:solidFill>
          </a:endParaRPr>
        </a:p>
      </dsp:txBody>
      <dsp:txXfrm>
        <a:off x="2682701" y="1882454"/>
        <a:ext cx="1653758" cy="1653758"/>
      </dsp:txXfrm>
    </dsp:sp>
    <dsp:sp modelId="{DB57FEA3-3365-4151-AF6A-0583E9BCE700}">
      <dsp:nvSpPr>
        <dsp:cNvPr id="0" name=""/>
        <dsp:cNvSpPr/>
      </dsp:nvSpPr>
      <dsp:spPr>
        <a:xfrm>
          <a:off x="4678965" y="1539949"/>
          <a:ext cx="2338768" cy="2338768"/>
        </a:xfrm>
        <a:prstGeom prst="ellipse">
          <a:avLst/>
        </a:prstGeom>
        <a:noFill/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>
              <a:solidFill>
                <a:srgbClr val="006AA5"/>
              </a:solidFill>
            </a:rPr>
            <a:t>R</a:t>
          </a:r>
          <a:endParaRPr lang="en-US" sz="6500" kern="1200" dirty="0">
            <a:solidFill>
              <a:srgbClr val="006AA5"/>
            </a:solidFill>
          </a:endParaRPr>
        </a:p>
      </dsp:txBody>
      <dsp:txXfrm>
        <a:off x="5021470" y="1882454"/>
        <a:ext cx="1653758" cy="1653758"/>
      </dsp:txXfrm>
    </dsp:sp>
    <dsp:sp modelId="{C959D109-1E46-4A11-A98D-373886DC6F73}">
      <dsp:nvSpPr>
        <dsp:cNvPr id="0" name=""/>
        <dsp:cNvSpPr/>
      </dsp:nvSpPr>
      <dsp:spPr>
        <a:xfrm>
          <a:off x="7017734" y="1539949"/>
          <a:ext cx="2338768" cy="2338768"/>
        </a:xfrm>
        <a:prstGeom prst="ellipse">
          <a:avLst/>
        </a:prstGeom>
        <a:noFill/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>
              <a:solidFill>
                <a:srgbClr val="006AA5"/>
              </a:solidFill>
            </a:rPr>
            <a:t>R</a:t>
          </a:r>
          <a:endParaRPr lang="en-US" sz="6500" kern="1200" dirty="0">
            <a:solidFill>
              <a:srgbClr val="006AA5"/>
            </a:solidFill>
          </a:endParaRPr>
        </a:p>
      </dsp:txBody>
      <dsp:txXfrm>
        <a:off x="7360239" y="1882454"/>
        <a:ext cx="1653758" cy="1653758"/>
      </dsp:txXfrm>
    </dsp:sp>
    <dsp:sp modelId="{F252E980-1E53-4810-AECC-72E7BEFB16CA}">
      <dsp:nvSpPr>
        <dsp:cNvPr id="0" name=""/>
        <dsp:cNvSpPr/>
      </dsp:nvSpPr>
      <dsp:spPr>
        <a:xfrm>
          <a:off x="9356503" y="1539949"/>
          <a:ext cx="2338768" cy="2338768"/>
        </a:xfrm>
        <a:prstGeom prst="ellipse">
          <a:avLst/>
        </a:prstGeom>
        <a:noFill/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>
              <a:solidFill>
                <a:srgbClr val="006AA5"/>
              </a:solidFill>
            </a:rPr>
            <a:t>R</a:t>
          </a:r>
          <a:endParaRPr lang="en-US" sz="6500" kern="1200" dirty="0">
            <a:solidFill>
              <a:srgbClr val="006AA5"/>
            </a:solidFill>
          </a:endParaRPr>
        </a:p>
      </dsp:txBody>
      <dsp:txXfrm>
        <a:off x="9699008" y="1882454"/>
        <a:ext cx="1653758" cy="1653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217B25-1520-4DE3-82DD-3FB4E1E9380D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F3E32D-BA98-472D-8582-BAF430EE5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7565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00.png>
</file>

<file path=ppt/media/image10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44.png>
</file>

<file path=ppt/media/image45.png>
</file>

<file path=ppt/media/image46.png>
</file>

<file path=ppt/media/image47.jpg>
</file>

<file path=ppt/media/image48.jpg>
</file>

<file path=ppt/media/image49.jpg>
</file>

<file path=ppt/media/image5.png>
</file>

<file path=ppt/media/image50.jpg>
</file>

<file path=ppt/media/image51.png>
</file>

<file path=ppt/media/image52.jpg>
</file>

<file path=ppt/media/image53.jpg>
</file>

<file path=ppt/media/image54.jpg>
</file>

<file path=ppt/media/image55.jpg>
</file>

<file path=ppt/media/image56.jpg>
</file>

<file path=ppt/media/image57.jpg>
</file>

<file path=ppt/media/image58.jpg>
</file>

<file path=ppt/media/image59.jpg>
</file>

<file path=ppt/media/image6.png>
</file>

<file path=ppt/media/image60.jpg>
</file>

<file path=ppt/media/image61.jpg>
</file>

<file path=ppt/media/image62.jp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g>
</file>

<file path=ppt/media/image7.png>
</file>

<file path=ppt/media/image70.png>
</file>

<file path=ppt/media/image71.jpg>
</file>

<file path=ppt/media/image72.jpg>
</file>

<file path=ppt/media/image73.jpg>
</file>

<file path=ppt/media/image74.png>
</file>

<file path=ppt/media/image75.png>
</file>

<file path=ppt/media/image76.png>
</file>

<file path=ppt/media/image77.jpg>
</file>

<file path=ppt/media/image78.jpg>
</file>

<file path=ppt/media/image79.jpg>
</file>

<file path=ppt/media/image8.jpg>
</file>

<file path=ppt/media/image80.jpg>
</file>

<file path=ppt/media/image81.jpg>
</file>

<file path=ppt/media/image82.jpg>
</file>

<file path=ppt/media/image83.jpg>
</file>

<file path=ppt/media/image84.jpg>
</file>

<file path=ppt/media/image85.jpg>
</file>

<file path=ppt/media/image86.jpg>
</file>

<file path=ppt/media/image87.jpg>
</file>

<file path=ppt/media/image88.jp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9E3E6267-ED53-4CE4-87AE-58DA31EE8E8B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744CB9EA-FC67-4259-8677-BD1C9E612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7082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7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2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164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2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12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3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51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319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615" name="Rectangle 7"/>
          <p:cNvSpPr>
            <a:spLocks noGrp="1" noChangeArrowheads="1"/>
          </p:cNvSpPr>
          <p:nvPr>
            <p:ph type="ctrTitle" sz="quarter"/>
          </p:nvPr>
        </p:nvSpPr>
        <p:spPr>
          <a:xfrm>
            <a:off x="459317" y="263526"/>
            <a:ext cx="11201400" cy="1395413"/>
          </a:xfrm>
        </p:spPr>
        <p:txBody>
          <a:bodyPr/>
          <a:lstStyle>
            <a:lvl1pPr>
              <a:spcBef>
                <a:spcPct val="25000"/>
              </a:spcBef>
              <a:defRPr sz="5000"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80616" name="Rectangle 8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459318" y="1677988"/>
            <a:ext cx="11195049" cy="1752600"/>
          </a:xfrm>
        </p:spPr>
        <p:txBody>
          <a:bodyPr/>
          <a:lstStyle>
            <a:lvl1pPr>
              <a:spcBef>
                <a:spcPct val="0"/>
              </a:spcBef>
              <a:defRPr sz="5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221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43661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Text Heav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0989"/>
            <a:ext cx="11279717" cy="60824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15737"/>
            <a:ext cx="11279717" cy="4848503"/>
          </a:xfrm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30995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27200"/>
            <a:ext cx="5537200" cy="423703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27200"/>
            <a:ext cx="5539317" cy="423703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06566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727200"/>
            <a:ext cx="3658999" cy="4237038"/>
          </a:xfrm>
        </p:spPr>
        <p:txBody>
          <a:bodyPr/>
          <a:lstStyle>
            <a:lvl1pPr>
              <a:defRPr sz="1800"/>
            </a:lvl1pPr>
            <a:lvl2pPr marL="180975" indent="-179388">
              <a:defRPr sz="1800"/>
            </a:lvl2pPr>
            <a:lvl3pPr marL="361950" indent="-180975">
              <a:defRPr sz="1800"/>
            </a:lvl3pPr>
            <a:lvl4pPr marL="542925" indent="-180975">
              <a:defRPr sz="1800"/>
            </a:lvl4pPr>
            <a:lvl5pPr marL="715963" indent="-173038"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0"/>
          </p:nvPr>
        </p:nvSpPr>
        <p:spPr>
          <a:xfrm>
            <a:off x="4275827" y="1727200"/>
            <a:ext cx="3658999" cy="4237038"/>
          </a:xfrm>
        </p:spPr>
        <p:txBody>
          <a:bodyPr/>
          <a:lstStyle>
            <a:lvl1pPr>
              <a:defRPr sz="1800"/>
            </a:lvl1pPr>
            <a:lvl2pPr marL="180975" indent="-179388">
              <a:defRPr sz="1800"/>
            </a:lvl2pPr>
            <a:lvl3pPr marL="361950" indent="-180975">
              <a:defRPr sz="1800"/>
            </a:lvl3pPr>
            <a:lvl4pPr marL="542925" indent="-180975">
              <a:defRPr sz="1800"/>
            </a:lvl4pPr>
            <a:lvl5pPr marL="715963" indent="-173038"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1"/>
          </p:nvPr>
        </p:nvSpPr>
        <p:spPr>
          <a:xfrm>
            <a:off x="8084269" y="1727200"/>
            <a:ext cx="3658999" cy="4237038"/>
          </a:xfrm>
        </p:spPr>
        <p:txBody>
          <a:bodyPr/>
          <a:lstStyle>
            <a:lvl1pPr>
              <a:defRPr sz="1800"/>
            </a:lvl1pPr>
            <a:lvl2pPr marL="180975" indent="-179388">
              <a:defRPr sz="1800"/>
            </a:lvl2pPr>
            <a:lvl3pPr marL="361950" indent="-180975">
              <a:defRPr sz="1800"/>
            </a:lvl3pPr>
            <a:lvl4pPr marL="542925" indent="-180975">
              <a:defRPr sz="1800"/>
            </a:lvl4pPr>
            <a:lvl5pPr marL="715963" indent="-173038"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60483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190" y="1736450"/>
            <a:ext cx="5536540" cy="394355"/>
          </a:xfrm>
        </p:spPr>
        <p:txBody>
          <a:bodyPr anchor="t" anchorCtr="0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90" y="2189528"/>
            <a:ext cx="5536540" cy="376665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4552" y="1736450"/>
            <a:ext cx="5538715" cy="394355"/>
          </a:xfrm>
        </p:spPr>
        <p:txBody>
          <a:bodyPr anchor="t" anchorCtr="0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4552" y="2189528"/>
            <a:ext cx="5538715" cy="376665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80989"/>
            <a:ext cx="11279717" cy="9985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86565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9208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2428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9091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Gre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99547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Oran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71695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61907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ya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34133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Viole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53263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Light Gree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14693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 descr="D:\Documents and Settings\200015691\Desktop\Ivan Files\Downloads\IAW Tagline\IAW Tagline PPT use\One Line-Horizontal\GE_lockup_PMS7455_IaW_pp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301" y="2733676"/>
            <a:ext cx="4917017" cy="135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28774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631902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8000" y="457200"/>
            <a:ext cx="11249152" cy="53035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08000" y="1371600"/>
            <a:ext cx="11176000" cy="5029200"/>
          </a:xfrm>
        </p:spPr>
        <p:txBody>
          <a:bodyPr/>
          <a:lstStyle>
            <a:lvl3pPr>
              <a:defRPr/>
            </a:lvl3pPr>
            <a:lvl4pPr>
              <a:buFont typeface="Calibri" pitchFamily="34" charset="0"/>
              <a:buChar char="»"/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06400" y="1"/>
            <a:ext cx="3556000" cy="381000"/>
          </a:xfrm>
        </p:spPr>
        <p:txBody>
          <a:bodyPr anchor="ctr" anchorCtr="1">
            <a:normAutofit/>
          </a:bodyPr>
          <a:lstStyle>
            <a:lvl1pPr algn="ctr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 Heading</a:t>
            </a:r>
          </a:p>
        </p:txBody>
      </p:sp>
      <p:sp>
        <p:nvSpPr>
          <p:cNvPr id="8" name="Rectangle 96"/>
          <p:cNvSpPr>
            <a:spLocks noGrp="1" noChangeArrowheads="1"/>
          </p:cNvSpPr>
          <p:nvPr>
            <p:ph type="sldNum" sz="quarter" idx="14"/>
          </p:nvPr>
        </p:nvSpPr>
        <p:spPr bwMode="auto">
          <a:xfrm>
            <a:off x="105983" y="6590620"/>
            <a:ext cx="460376" cy="185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defRPr sz="1100" b="0" smtClean="0">
                <a:solidFill>
                  <a:schemeClr val="bg1">
                    <a:lumMod val="5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85E9118-4525-4620-91B5-75B9750E007A}" type="slidenum">
              <a:rPr lang="en-US">
                <a:solidFill>
                  <a:srgbClr val="FFFFFF">
                    <a:lumMod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96552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8000" y="457200"/>
            <a:ext cx="11249152" cy="53035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08000" y="1371600"/>
            <a:ext cx="11176000" cy="5029200"/>
          </a:xfrm>
        </p:spPr>
        <p:txBody>
          <a:bodyPr/>
          <a:lstStyle>
            <a:lvl3pPr>
              <a:defRPr/>
            </a:lvl3pPr>
            <a:lvl4pPr>
              <a:buFont typeface="Calibri" pitchFamily="34" charset="0"/>
              <a:buChar char="»"/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06400" y="1"/>
            <a:ext cx="3556000" cy="381000"/>
          </a:xfrm>
        </p:spPr>
        <p:txBody>
          <a:bodyPr anchor="ctr" anchorCtr="1">
            <a:normAutofit/>
          </a:bodyPr>
          <a:lstStyle>
            <a:lvl1pPr algn="ctr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 Heading</a:t>
            </a:r>
          </a:p>
        </p:txBody>
      </p:sp>
      <p:sp>
        <p:nvSpPr>
          <p:cNvPr id="8" name="Rectangle 96"/>
          <p:cNvSpPr>
            <a:spLocks noGrp="1" noChangeArrowheads="1"/>
          </p:cNvSpPr>
          <p:nvPr>
            <p:ph type="sldNum" sz="quarter" idx="14"/>
          </p:nvPr>
        </p:nvSpPr>
        <p:spPr bwMode="auto">
          <a:xfrm>
            <a:off x="105983" y="6590620"/>
            <a:ext cx="460376" cy="185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defRPr sz="1100" b="0" smtClean="0">
                <a:solidFill>
                  <a:schemeClr val="bg1">
                    <a:lumMod val="5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85E9118-4525-4620-91B5-75B9750E007A}" type="slidenum">
              <a:rPr lang="en-US">
                <a:solidFill>
                  <a:srgbClr val="FFFFFF">
                    <a:lumMod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9526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1311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5394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276999"/>
          </a:xfrm>
          <a:prstGeom prst="rect">
            <a:avLst/>
          </a:prstGeo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337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8738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2562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38478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6"/>
          <p:cNvSpPr>
            <a:spLocks noGrp="1" noChangeArrowheads="1"/>
          </p:cNvSpPr>
          <p:nvPr>
            <p:ph type="sldNum" sz="quarter" idx="14"/>
          </p:nvPr>
        </p:nvSpPr>
        <p:spPr bwMode="auto">
          <a:xfrm>
            <a:off x="105983" y="6590620"/>
            <a:ext cx="460376" cy="185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defRPr sz="1100" b="0" smtClean="0">
                <a:solidFill>
                  <a:schemeClr val="bg1">
                    <a:lumMod val="5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85E9118-4525-4620-91B5-75B9750E007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06400" y="1"/>
            <a:ext cx="3556000" cy="381000"/>
          </a:xfrm>
          <a:prstGeom prst="rect">
            <a:avLst/>
          </a:prstGeom>
        </p:spPr>
        <p:txBody>
          <a:bodyPr anchor="ctr" anchorCtr="1">
            <a:normAutofit/>
          </a:bodyPr>
          <a:lstStyle>
            <a:lvl1pPr algn="ctr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 Heading</a:t>
            </a:r>
          </a:p>
        </p:txBody>
      </p:sp>
    </p:spTree>
    <p:extLst>
      <p:ext uri="{BB962C8B-B14F-4D97-AF65-F5344CB8AC3E}">
        <p14:creationId xmlns:p14="http://schemas.microsoft.com/office/powerpoint/2010/main" val="28420782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34644" y="400729"/>
            <a:ext cx="10122713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1" i="0">
                <a:solidFill>
                  <a:schemeClr val="tx1"/>
                </a:solidFill>
                <a:latin typeface="Yanone Kaffeesatz Bold"/>
                <a:cs typeface="Yanone Kaffeesatz 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844133" y="5131197"/>
            <a:ext cx="4503735" cy="11379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466" b="1" i="0">
                <a:solidFill>
                  <a:schemeClr val="tx1"/>
                </a:solidFill>
                <a:latin typeface="Yanone Kaffeesatz Bold"/>
                <a:cs typeface="Yanone Kaffeesatz Bold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32476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87392" y="-237353"/>
            <a:ext cx="9217217" cy="1107996"/>
          </a:xfrm>
        </p:spPr>
        <p:txBody>
          <a:bodyPr lIns="0" tIns="0" rIns="0" bIns="0"/>
          <a:lstStyle>
            <a:lvl1pPr>
              <a:defRPr sz="7200" b="1" i="0">
                <a:solidFill>
                  <a:schemeClr val="tx1"/>
                </a:solidFill>
                <a:latin typeface="Yanone Kaffeesatz Bold"/>
                <a:cs typeface="Yanone Kaffeesatz 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30296" y="2378120"/>
            <a:ext cx="10744200" cy="656655"/>
          </a:xfrm>
        </p:spPr>
        <p:txBody>
          <a:bodyPr lIns="0" tIns="0" rIns="0" bIns="0"/>
          <a:lstStyle>
            <a:lvl1pPr>
              <a:defRPr sz="42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56094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87392" y="-237353"/>
            <a:ext cx="9217217" cy="1107996"/>
          </a:xfrm>
        </p:spPr>
        <p:txBody>
          <a:bodyPr lIns="0" tIns="0" rIns="0" bIns="0"/>
          <a:lstStyle>
            <a:lvl1pPr>
              <a:defRPr sz="7200" b="1" i="0">
                <a:solidFill>
                  <a:schemeClr val="tx1"/>
                </a:solidFill>
                <a:latin typeface="Yanone Kaffeesatz Bold"/>
                <a:cs typeface="Yanone Kaffeesatz 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09461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87392" y="-237353"/>
            <a:ext cx="9217217" cy="1107996"/>
          </a:xfrm>
        </p:spPr>
        <p:txBody>
          <a:bodyPr lIns="0" tIns="0" rIns="0" bIns="0"/>
          <a:lstStyle>
            <a:lvl1pPr>
              <a:defRPr sz="7200" b="1" i="0">
                <a:solidFill>
                  <a:schemeClr val="tx1"/>
                </a:solidFill>
                <a:latin typeface="Yanone Kaffeesatz Bold"/>
                <a:cs typeface="Yanone Kaffeesatz 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85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7719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3955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51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561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27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854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97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A3F2F7-DC5A-4CCD-AA37-1409C7808454}" type="datetimeFigureOut">
              <a:rPr lang="en-US" smtClean="0"/>
              <a:t>7/17/2016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094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58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80989"/>
            <a:ext cx="11279717" cy="998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795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27200"/>
            <a:ext cx="11279717" cy="423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29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</p:sldLayoutIdLst>
  <p:hf sldNum="0"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9pPr>
    </p:titleStyle>
    <p:bodyStyle>
      <a:lvl1pPr algn="l" rtl="0" eaLnBrk="1" fontAlgn="base" hangingPunct="1">
        <a:lnSpc>
          <a:spcPct val="90000"/>
        </a:lnSpc>
        <a:spcBef>
          <a:spcPct val="50000"/>
        </a:spcBef>
        <a:spcAft>
          <a:spcPct val="0"/>
        </a:spcAft>
        <a:buClr>
          <a:srgbClr val="004880"/>
        </a:buClr>
        <a:defRPr sz="3200">
          <a:solidFill>
            <a:srgbClr val="1E4191"/>
          </a:solidFill>
          <a:latin typeface="+mn-lt"/>
          <a:ea typeface="+mn-ea"/>
          <a:cs typeface="+mn-cs"/>
        </a:defRPr>
      </a:lvl1pPr>
      <a:lvl2pPr marL="341313" indent="-339725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rgbClr val="004880"/>
        </a:buClr>
        <a:buFont typeface="GE Inspira Pitch" pitchFamily="34" charset="0"/>
        <a:buChar char="•"/>
        <a:defRPr sz="3200">
          <a:solidFill>
            <a:srgbClr val="1E4191"/>
          </a:solidFill>
          <a:latin typeface="+mn-lt"/>
        </a:defRPr>
      </a:lvl2pPr>
      <a:lvl3pPr marL="744538" indent="-288925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3pPr>
      <a:lvl4pPr marL="1146175" indent="-287338" algn="l" rtl="0" eaLnBrk="1" fontAlgn="base" hangingPunct="1">
        <a:lnSpc>
          <a:spcPct val="90000"/>
        </a:lnSpc>
        <a:spcBef>
          <a:spcPct val="1000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4pPr>
      <a:lvl5pPr marL="1546225" indent="-285750" algn="l" rtl="0" eaLnBrk="1" fontAlgn="base" hangingPunct="1">
        <a:lnSpc>
          <a:spcPct val="90000"/>
        </a:lnSpc>
        <a:spcBef>
          <a:spcPts val="24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5pPr>
      <a:lvl6pPr marL="20034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6pPr>
      <a:lvl7pPr marL="24606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7pPr>
      <a:lvl8pPr marL="29178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8pPr>
      <a:lvl9pPr marL="33750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038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293202">
        <a:defRPr>
          <a:latin typeface="+mn-lt"/>
          <a:ea typeface="+mn-ea"/>
          <a:cs typeface="+mn-cs"/>
        </a:defRPr>
      </a:lvl2pPr>
      <a:lvl3pPr marL="586405">
        <a:defRPr>
          <a:latin typeface="+mn-lt"/>
          <a:ea typeface="+mn-ea"/>
          <a:cs typeface="+mn-cs"/>
        </a:defRPr>
      </a:lvl3pPr>
      <a:lvl4pPr marL="879607">
        <a:defRPr>
          <a:latin typeface="+mn-lt"/>
          <a:ea typeface="+mn-ea"/>
          <a:cs typeface="+mn-cs"/>
        </a:defRPr>
      </a:lvl4pPr>
      <a:lvl5pPr marL="1172809">
        <a:defRPr>
          <a:latin typeface="+mn-lt"/>
          <a:ea typeface="+mn-ea"/>
          <a:cs typeface="+mn-cs"/>
        </a:defRPr>
      </a:lvl5pPr>
      <a:lvl6pPr marL="1466012">
        <a:defRPr>
          <a:latin typeface="+mn-lt"/>
          <a:ea typeface="+mn-ea"/>
          <a:cs typeface="+mn-cs"/>
        </a:defRPr>
      </a:lvl6pPr>
      <a:lvl7pPr marL="1759214">
        <a:defRPr>
          <a:latin typeface="+mn-lt"/>
          <a:ea typeface="+mn-ea"/>
          <a:cs typeface="+mn-cs"/>
        </a:defRPr>
      </a:lvl7pPr>
      <a:lvl8pPr marL="2052417">
        <a:defRPr>
          <a:latin typeface="+mn-lt"/>
          <a:ea typeface="+mn-ea"/>
          <a:cs typeface="+mn-cs"/>
        </a:defRPr>
      </a:lvl8pPr>
      <a:lvl9pPr marL="2345619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293202">
        <a:defRPr>
          <a:latin typeface="+mn-lt"/>
          <a:ea typeface="+mn-ea"/>
          <a:cs typeface="+mn-cs"/>
        </a:defRPr>
      </a:lvl2pPr>
      <a:lvl3pPr marL="586405">
        <a:defRPr>
          <a:latin typeface="+mn-lt"/>
          <a:ea typeface="+mn-ea"/>
          <a:cs typeface="+mn-cs"/>
        </a:defRPr>
      </a:lvl3pPr>
      <a:lvl4pPr marL="879607">
        <a:defRPr>
          <a:latin typeface="+mn-lt"/>
          <a:ea typeface="+mn-ea"/>
          <a:cs typeface="+mn-cs"/>
        </a:defRPr>
      </a:lvl4pPr>
      <a:lvl5pPr marL="1172809">
        <a:defRPr>
          <a:latin typeface="+mn-lt"/>
          <a:ea typeface="+mn-ea"/>
          <a:cs typeface="+mn-cs"/>
        </a:defRPr>
      </a:lvl5pPr>
      <a:lvl6pPr marL="1466012">
        <a:defRPr>
          <a:latin typeface="+mn-lt"/>
          <a:ea typeface="+mn-ea"/>
          <a:cs typeface="+mn-cs"/>
        </a:defRPr>
      </a:lvl6pPr>
      <a:lvl7pPr marL="1759214">
        <a:defRPr>
          <a:latin typeface="+mn-lt"/>
          <a:ea typeface="+mn-ea"/>
          <a:cs typeface="+mn-cs"/>
        </a:defRPr>
      </a:lvl7pPr>
      <a:lvl8pPr marL="2052417">
        <a:defRPr>
          <a:latin typeface="+mn-lt"/>
          <a:ea typeface="+mn-ea"/>
          <a:cs typeface="+mn-cs"/>
        </a:defRPr>
      </a:lvl8pPr>
      <a:lvl9pPr marL="2345619">
        <a:defRPr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87392" y="-237353"/>
            <a:ext cx="9217217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1" i="0">
                <a:solidFill>
                  <a:schemeClr val="tx1"/>
                </a:solidFill>
                <a:latin typeface="Yanone Kaffeesatz Bold"/>
                <a:cs typeface="Yanone Kaffeesatz 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30296" y="2378120"/>
            <a:ext cx="1074420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1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1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7/17/2016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1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616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609585">
        <a:defRPr>
          <a:latin typeface="+mn-lt"/>
          <a:ea typeface="+mn-ea"/>
          <a:cs typeface="+mn-cs"/>
        </a:defRPr>
      </a:lvl2pPr>
      <a:lvl3pPr marL="1219170">
        <a:defRPr>
          <a:latin typeface="+mn-lt"/>
          <a:ea typeface="+mn-ea"/>
          <a:cs typeface="+mn-cs"/>
        </a:defRPr>
      </a:lvl3pPr>
      <a:lvl4pPr marL="1828754">
        <a:defRPr>
          <a:latin typeface="+mn-lt"/>
          <a:ea typeface="+mn-ea"/>
          <a:cs typeface="+mn-cs"/>
        </a:defRPr>
      </a:lvl4pPr>
      <a:lvl5pPr marL="2438339">
        <a:defRPr>
          <a:latin typeface="+mn-lt"/>
          <a:ea typeface="+mn-ea"/>
          <a:cs typeface="+mn-cs"/>
        </a:defRPr>
      </a:lvl5pPr>
      <a:lvl6pPr marL="3047924">
        <a:defRPr>
          <a:latin typeface="+mn-lt"/>
          <a:ea typeface="+mn-ea"/>
          <a:cs typeface="+mn-cs"/>
        </a:defRPr>
      </a:lvl6pPr>
      <a:lvl7pPr marL="3657509">
        <a:defRPr>
          <a:latin typeface="+mn-lt"/>
          <a:ea typeface="+mn-ea"/>
          <a:cs typeface="+mn-cs"/>
        </a:defRPr>
      </a:lvl7pPr>
      <a:lvl8pPr marL="4267093">
        <a:defRPr>
          <a:latin typeface="+mn-lt"/>
          <a:ea typeface="+mn-ea"/>
          <a:cs typeface="+mn-cs"/>
        </a:defRPr>
      </a:lvl8pPr>
      <a:lvl9pPr marL="4876678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609585">
        <a:defRPr>
          <a:latin typeface="+mn-lt"/>
          <a:ea typeface="+mn-ea"/>
          <a:cs typeface="+mn-cs"/>
        </a:defRPr>
      </a:lvl2pPr>
      <a:lvl3pPr marL="1219170">
        <a:defRPr>
          <a:latin typeface="+mn-lt"/>
          <a:ea typeface="+mn-ea"/>
          <a:cs typeface="+mn-cs"/>
        </a:defRPr>
      </a:lvl3pPr>
      <a:lvl4pPr marL="1828754">
        <a:defRPr>
          <a:latin typeface="+mn-lt"/>
          <a:ea typeface="+mn-ea"/>
          <a:cs typeface="+mn-cs"/>
        </a:defRPr>
      </a:lvl4pPr>
      <a:lvl5pPr marL="2438339">
        <a:defRPr>
          <a:latin typeface="+mn-lt"/>
          <a:ea typeface="+mn-ea"/>
          <a:cs typeface="+mn-cs"/>
        </a:defRPr>
      </a:lvl5pPr>
      <a:lvl6pPr marL="3047924">
        <a:defRPr>
          <a:latin typeface="+mn-lt"/>
          <a:ea typeface="+mn-ea"/>
          <a:cs typeface="+mn-cs"/>
        </a:defRPr>
      </a:lvl6pPr>
      <a:lvl7pPr marL="3657509">
        <a:defRPr>
          <a:latin typeface="+mn-lt"/>
          <a:ea typeface="+mn-ea"/>
          <a:cs typeface="+mn-cs"/>
        </a:defRPr>
      </a:lvl7pPr>
      <a:lvl8pPr marL="4267093">
        <a:defRPr>
          <a:latin typeface="+mn-lt"/>
          <a:ea typeface="+mn-ea"/>
          <a:cs typeface="+mn-cs"/>
        </a:defRPr>
      </a:lvl8pPr>
      <a:lvl9pPr marL="4876678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42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12" Type="http://schemas.openxmlformats.org/officeDocument/2006/relationships/image" Target="../media/image4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0" Type="http://schemas.openxmlformats.org/officeDocument/2006/relationships/image" Target="../media/image39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jpg"/><Relationship Id="rId3" Type="http://schemas.openxmlformats.org/officeDocument/2006/relationships/image" Target="../media/image44.png"/><Relationship Id="rId7" Type="http://schemas.openxmlformats.org/officeDocument/2006/relationships/image" Target="../media/image48.jp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jpg"/><Relationship Id="rId5" Type="http://schemas.openxmlformats.org/officeDocument/2006/relationships/image" Target="../media/image46.png"/><Relationship Id="rId4" Type="http://schemas.openxmlformats.org/officeDocument/2006/relationships/image" Target="../media/image45.png"/><Relationship Id="rId9" Type="http://schemas.openxmlformats.org/officeDocument/2006/relationships/image" Target="../media/image50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12" Type="http://schemas.openxmlformats.org/officeDocument/2006/relationships/image" Target="../media/image72.jpg"/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png"/><Relationship Id="rId11" Type="http://schemas.openxmlformats.org/officeDocument/2006/relationships/image" Target="../media/image71.jpg"/><Relationship Id="rId5" Type="http://schemas.openxmlformats.org/officeDocument/2006/relationships/image" Target="../media/image65.png"/><Relationship Id="rId10" Type="http://schemas.openxmlformats.org/officeDocument/2006/relationships/image" Target="../media/image70.png"/><Relationship Id="rId4" Type="http://schemas.openxmlformats.org/officeDocument/2006/relationships/image" Target="../media/image64.png"/><Relationship Id="rId9" Type="http://schemas.openxmlformats.org/officeDocument/2006/relationships/image" Target="../media/image69.jp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jpg"/><Relationship Id="rId3" Type="http://schemas.openxmlformats.org/officeDocument/2006/relationships/image" Target="../media/image74.png"/><Relationship Id="rId7" Type="http://schemas.openxmlformats.org/officeDocument/2006/relationships/image" Target="../media/image78.jpg"/><Relationship Id="rId12" Type="http://schemas.openxmlformats.org/officeDocument/2006/relationships/image" Target="../media/image83.jpg"/><Relationship Id="rId2" Type="http://schemas.openxmlformats.org/officeDocument/2006/relationships/image" Target="../media/image7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.jpg"/><Relationship Id="rId11" Type="http://schemas.openxmlformats.org/officeDocument/2006/relationships/image" Target="../media/image82.jpg"/><Relationship Id="rId5" Type="http://schemas.openxmlformats.org/officeDocument/2006/relationships/image" Target="../media/image76.png"/><Relationship Id="rId10" Type="http://schemas.openxmlformats.org/officeDocument/2006/relationships/image" Target="../media/image81.jpg"/><Relationship Id="rId4" Type="http://schemas.openxmlformats.org/officeDocument/2006/relationships/image" Target="../media/image75.png"/><Relationship Id="rId9" Type="http://schemas.openxmlformats.org/officeDocument/2006/relationships/image" Target="../media/image80.jp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jpg"/><Relationship Id="rId3" Type="http://schemas.openxmlformats.org/officeDocument/2006/relationships/diagramLayout" Target="../diagrams/layout8.xml"/><Relationship Id="rId7" Type="http://schemas.openxmlformats.org/officeDocument/2006/relationships/image" Target="../media/image84.jp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35.xml"/><Relationship Id="rId6" Type="http://schemas.microsoft.com/office/2007/relationships/diagramDrawing" Target="../diagrams/drawing8.xml"/><Relationship Id="rId11" Type="http://schemas.openxmlformats.org/officeDocument/2006/relationships/image" Target="../media/image88.jpg"/><Relationship Id="rId5" Type="http://schemas.openxmlformats.org/officeDocument/2006/relationships/diagramColors" Target="../diagrams/colors8.xml"/><Relationship Id="rId10" Type="http://schemas.openxmlformats.org/officeDocument/2006/relationships/image" Target="../media/image87.jpg"/><Relationship Id="rId4" Type="http://schemas.openxmlformats.org/officeDocument/2006/relationships/diagramQuickStyle" Target="../diagrams/quickStyle8.xml"/><Relationship Id="rId9" Type="http://schemas.openxmlformats.org/officeDocument/2006/relationships/image" Target="../media/image8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13" Type="http://schemas.openxmlformats.org/officeDocument/2006/relationships/image" Target="../media/image99.png"/><Relationship Id="rId3" Type="http://schemas.openxmlformats.org/officeDocument/2006/relationships/image" Target="../media/image4.png"/><Relationship Id="rId7" Type="http://schemas.openxmlformats.org/officeDocument/2006/relationships/image" Target="../media/image93.png"/><Relationship Id="rId12" Type="http://schemas.openxmlformats.org/officeDocument/2006/relationships/image" Target="../media/image98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92.png"/><Relationship Id="rId11" Type="http://schemas.openxmlformats.org/officeDocument/2006/relationships/image" Target="../media/image97.png"/><Relationship Id="rId5" Type="http://schemas.openxmlformats.org/officeDocument/2006/relationships/image" Target="../media/image91.png"/><Relationship Id="rId10" Type="http://schemas.openxmlformats.org/officeDocument/2006/relationships/image" Target="../media/image96.png"/><Relationship Id="rId4" Type="http://schemas.openxmlformats.org/officeDocument/2006/relationships/image" Target="../media/image90.png"/><Relationship Id="rId9" Type="http://schemas.openxmlformats.org/officeDocument/2006/relationships/image" Target="../media/image95.png"/><Relationship Id="rId14" Type="http://schemas.openxmlformats.org/officeDocument/2006/relationships/image" Target="../media/image100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3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ject 8"/>
          <p:cNvSpPr/>
          <p:nvPr/>
        </p:nvSpPr>
        <p:spPr>
          <a:xfrm>
            <a:off x="8816241" y="3533886"/>
            <a:ext cx="1513165" cy="1513165"/>
          </a:xfrm>
          <a:custGeom>
            <a:avLst/>
            <a:gdLst/>
            <a:ahLst/>
            <a:cxnLst/>
            <a:rect l="l" t="t" r="r" b="b"/>
            <a:pathLst>
              <a:path w="2701925" h="2701925">
                <a:moveTo>
                  <a:pt x="1350810" y="0"/>
                </a:moveTo>
                <a:lnTo>
                  <a:pt x="1302360" y="852"/>
                </a:lnTo>
                <a:lnTo>
                  <a:pt x="1254340" y="3391"/>
                </a:lnTo>
                <a:lnTo>
                  <a:pt x="1206777" y="7588"/>
                </a:lnTo>
                <a:lnTo>
                  <a:pt x="1159701" y="13414"/>
                </a:lnTo>
                <a:lnTo>
                  <a:pt x="1113139" y="20841"/>
                </a:lnTo>
                <a:lnTo>
                  <a:pt x="1067121" y="29840"/>
                </a:lnTo>
                <a:lnTo>
                  <a:pt x="1021675" y="40382"/>
                </a:lnTo>
                <a:lnTo>
                  <a:pt x="976829" y="52439"/>
                </a:lnTo>
                <a:lnTo>
                  <a:pt x="932613" y="65982"/>
                </a:lnTo>
                <a:lnTo>
                  <a:pt x="889054" y="80984"/>
                </a:lnTo>
                <a:lnTo>
                  <a:pt x="846182" y="97414"/>
                </a:lnTo>
                <a:lnTo>
                  <a:pt x="804024" y="115245"/>
                </a:lnTo>
                <a:lnTo>
                  <a:pt x="762610" y="134448"/>
                </a:lnTo>
                <a:lnTo>
                  <a:pt x="721967" y="154995"/>
                </a:lnTo>
                <a:lnTo>
                  <a:pt x="682126" y="176856"/>
                </a:lnTo>
                <a:lnTo>
                  <a:pt x="643113" y="200004"/>
                </a:lnTo>
                <a:lnTo>
                  <a:pt x="604958" y="224409"/>
                </a:lnTo>
                <a:lnTo>
                  <a:pt x="567690" y="250044"/>
                </a:lnTo>
                <a:lnTo>
                  <a:pt x="531336" y="276879"/>
                </a:lnTo>
                <a:lnTo>
                  <a:pt x="495926" y="304886"/>
                </a:lnTo>
                <a:lnTo>
                  <a:pt x="461487" y="334037"/>
                </a:lnTo>
                <a:lnTo>
                  <a:pt x="428050" y="364302"/>
                </a:lnTo>
                <a:lnTo>
                  <a:pt x="395641" y="395654"/>
                </a:lnTo>
                <a:lnTo>
                  <a:pt x="364290" y="428063"/>
                </a:lnTo>
                <a:lnTo>
                  <a:pt x="334025" y="461502"/>
                </a:lnTo>
                <a:lnTo>
                  <a:pt x="304876" y="495941"/>
                </a:lnTo>
                <a:lnTo>
                  <a:pt x="276869" y="531352"/>
                </a:lnTo>
                <a:lnTo>
                  <a:pt x="250035" y="567706"/>
                </a:lnTo>
                <a:lnTo>
                  <a:pt x="224401" y="604976"/>
                </a:lnTo>
                <a:lnTo>
                  <a:pt x="199997" y="643131"/>
                </a:lnTo>
                <a:lnTo>
                  <a:pt x="176850" y="682145"/>
                </a:lnTo>
                <a:lnTo>
                  <a:pt x="154989" y="721987"/>
                </a:lnTo>
                <a:lnTo>
                  <a:pt x="134443" y="762630"/>
                </a:lnTo>
                <a:lnTo>
                  <a:pt x="115241" y="804045"/>
                </a:lnTo>
                <a:lnTo>
                  <a:pt x="97410" y="846203"/>
                </a:lnTo>
                <a:lnTo>
                  <a:pt x="80981" y="889076"/>
                </a:lnTo>
                <a:lnTo>
                  <a:pt x="65980" y="932636"/>
                </a:lnTo>
                <a:lnTo>
                  <a:pt x="52437" y="976853"/>
                </a:lnTo>
                <a:lnTo>
                  <a:pt x="40380" y="1021699"/>
                </a:lnTo>
                <a:lnTo>
                  <a:pt x="29838" y="1067145"/>
                </a:lnTo>
                <a:lnTo>
                  <a:pt x="20840" y="1113164"/>
                </a:lnTo>
                <a:lnTo>
                  <a:pt x="13414" y="1159726"/>
                </a:lnTo>
                <a:lnTo>
                  <a:pt x="7588" y="1206802"/>
                </a:lnTo>
                <a:lnTo>
                  <a:pt x="3391" y="1254365"/>
                </a:lnTo>
                <a:lnTo>
                  <a:pt x="852" y="1302385"/>
                </a:lnTo>
                <a:lnTo>
                  <a:pt x="0" y="1350835"/>
                </a:lnTo>
                <a:lnTo>
                  <a:pt x="852" y="1399285"/>
                </a:lnTo>
                <a:lnTo>
                  <a:pt x="3391" y="1447305"/>
                </a:lnTo>
                <a:lnTo>
                  <a:pt x="7588" y="1494868"/>
                </a:lnTo>
                <a:lnTo>
                  <a:pt x="13414" y="1541944"/>
                </a:lnTo>
                <a:lnTo>
                  <a:pt x="20840" y="1588506"/>
                </a:lnTo>
                <a:lnTo>
                  <a:pt x="29838" y="1634525"/>
                </a:lnTo>
                <a:lnTo>
                  <a:pt x="40380" y="1679971"/>
                </a:lnTo>
                <a:lnTo>
                  <a:pt x="52437" y="1724817"/>
                </a:lnTo>
                <a:lnTo>
                  <a:pt x="65980" y="1769034"/>
                </a:lnTo>
                <a:lnTo>
                  <a:pt x="80981" y="1812594"/>
                </a:lnTo>
                <a:lnTo>
                  <a:pt x="97410" y="1855467"/>
                </a:lnTo>
                <a:lnTo>
                  <a:pt x="115241" y="1897625"/>
                </a:lnTo>
                <a:lnTo>
                  <a:pt x="134443" y="1939040"/>
                </a:lnTo>
                <a:lnTo>
                  <a:pt x="154989" y="1979683"/>
                </a:lnTo>
                <a:lnTo>
                  <a:pt x="176850" y="2019525"/>
                </a:lnTo>
                <a:lnTo>
                  <a:pt x="199997" y="2058539"/>
                </a:lnTo>
                <a:lnTo>
                  <a:pt x="224401" y="2096694"/>
                </a:lnTo>
                <a:lnTo>
                  <a:pt x="250035" y="2133964"/>
                </a:lnTo>
                <a:lnTo>
                  <a:pt x="276869" y="2170318"/>
                </a:lnTo>
                <a:lnTo>
                  <a:pt x="304876" y="2205729"/>
                </a:lnTo>
                <a:lnTo>
                  <a:pt x="334025" y="2240168"/>
                </a:lnTo>
                <a:lnTo>
                  <a:pt x="364290" y="2273607"/>
                </a:lnTo>
                <a:lnTo>
                  <a:pt x="395641" y="2306016"/>
                </a:lnTo>
                <a:lnTo>
                  <a:pt x="428050" y="2337368"/>
                </a:lnTo>
                <a:lnTo>
                  <a:pt x="461487" y="2367633"/>
                </a:lnTo>
                <a:lnTo>
                  <a:pt x="495926" y="2396784"/>
                </a:lnTo>
                <a:lnTo>
                  <a:pt x="531336" y="2424791"/>
                </a:lnTo>
                <a:lnTo>
                  <a:pt x="567690" y="2451626"/>
                </a:lnTo>
                <a:lnTo>
                  <a:pt x="604958" y="2477261"/>
                </a:lnTo>
                <a:lnTo>
                  <a:pt x="643113" y="2501666"/>
                </a:lnTo>
                <a:lnTo>
                  <a:pt x="682126" y="2524814"/>
                </a:lnTo>
                <a:lnTo>
                  <a:pt x="721967" y="2546675"/>
                </a:lnTo>
                <a:lnTo>
                  <a:pt x="762610" y="2567222"/>
                </a:lnTo>
                <a:lnTo>
                  <a:pt x="804024" y="2586425"/>
                </a:lnTo>
                <a:lnTo>
                  <a:pt x="846182" y="2604256"/>
                </a:lnTo>
                <a:lnTo>
                  <a:pt x="889054" y="2620686"/>
                </a:lnTo>
                <a:lnTo>
                  <a:pt x="932613" y="2635688"/>
                </a:lnTo>
                <a:lnTo>
                  <a:pt x="976829" y="2649231"/>
                </a:lnTo>
                <a:lnTo>
                  <a:pt x="1021675" y="2661288"/>
                </a:lnTo>
                <a:lnTo>
                  <a:pt x="1067121" y="2671830"/>
                </a:lnTo>
                <a:lnTo>
                  <a:pt x="1113139" y="2680829"/>
                </a:lnTo>
                <a:lnTo>
                  <a:pt x="1159701" y="2688256"/>
                </a:lnTo>
                <a:lnTo>
                  <a:pt x="1206777" y="2694082"/>
                </a:lnTo>
                <a:lnTo>
                  <a:pt x="1254340" y="2698279"/>
                </a:lnTo>
                <a:lnTo>
                  <a:pt x="1302360" y="2700818"/>
                </a:lnTo>
                <a:lnTo>
                  <a:pt x="1350810" y="2701671"/>
                </a:lnTo>
                <a:lnTo>
                  <a:pt x="1399260" y="2700818"/>
                </a:lnTo>
                <a:lnTo>
                  <a:pt x="1447281" y="2698279"/>
                </a:lnTo>
                <a:lnTo>
                  <a:pt x="1494845" y="2694082"/>
                </a:lnTo>
                <a:lnTo>
                  <a:pt x="1541922" y="2688256"/>
                </a:lnTo>
                <a:lnTo>
                  <a:pt x="1588484" y="2680829"/>
                </a:lnTo>
                <a:lnTo>
                  <a:pt x="1634503" y="2671830"/>
                </a:lnTo>
                <a:lnTo>
                  <a:pt x="1679950" y="2661288"/>
                </a:lnTo>
                <a:lnTo>
                  <a:pt x="1724797" y="2649231"/>
                </a:lnTo>
                <a:lnTo>
                  <a:pt x="1769014" y="2635688"/>
                </a:lnTo>
                <a:lnTo>
                  <a:pt x="1812573" y="2620686"/>
                </a:lnTo>
                <a:lnTo>
                  <a:pt x="1855447" y="2604256"/>
                </a:lnTo>
                <a:lnTo>
                  <a:pt x="1897605" y="2586425"/>
                </a:lnTo>
                <a:lnTo>
                  <a:pt x="1939020" y="2567222"/>
                </a:lnTo>
                <a:lnTo>
                  <a:pt x="1979663" y="2546675"/>
                </a:lnTo>
                <a:lnTo>
                  <a:pt x="2019505" y="2524814"/>
                </a:lnTo>
                <a:lnTo>
                  <a:pt x="2058519" y="2501666"/>
                </a:lnTo>
                <a:lnTo>
                  <a:pt x="2096674" y="2477261"/>
                </a:lnTo>
                <a:lnTo>
                  <a:pt x="2133944" y="2451626"/>
                </a:lnTo>
                <a:lnTo>
                  <a:pt x="2170298" y="2424791"/>
                </a:lnTo>
                <a:lnTo>
                  <a:pt x="2205709" y="2396784"/>
                </a:lnTo>
                <a:lnTo>
                  <a:pt x="2240148" y="2367633"/>
                </a:lnTo>
                <a:lnTo>
                  <a:pt x="2273586" y="2337368"/>
                </a:lnTo>
                <a:lnTo>
                  <a:pt x="2305996" y="2306016"/>
                </a:lnTo>
                <a:lnTo>
                  <a:pt x="2337347" y="2273607"/>
                </a:lnTo>
                <a:lnTo>
                  <a:pt x="2367612" y="2240168"/>
                </a:lnTo>
                <a:lnTo>
                  <a:pt x="2396763" y="2205729"/>
                </a:lnTo>
                <a:lnTo>
                  <a:pt x="2424770" y="2170318"/>
                </a:lnTo>
                <a:lnTo>
                  <a:pt x="2451605" y="2133964"/>
                </a:lnTo>
                <a:lnTo>
                  <a:pt x="2477239" y="2096694"/>
                </a:lnTo>
                <a:lnTo>
                  <a:pt x="2501644" y="2058539"/>
                </a:lnTo>
                <a:lnTo>
                  <a:pt x="2524791" y="2019525"/>
                </a:lnTo>
                <a:lnTo>
                  <a:pt x="2546653" y="1979683"/>
                </a:lnTo>
                <a:lnTo>
                  <a:pt x="2567199" y="1939040"/>
                </a:lnTo>
                <a:lnTo>
                  <a:pt x="2586402" y="1897625"/>
                </a:lnTo>
                <a:lnTo>
                  <a:pt x="2604232" y="1855467"/>
                </a:lnTo>
                <a:lnTo>
                  <a:pt x="2620662" y="1812594"/>
                </a:lnTo>
                <a:lnTo>
                  <a:pt x="2635663" y="1769034"/>
                </a:lnTo>
                <a:lnTo>
                  <a:pt x="2649207" y="1724817"/>
                </a:lnTo>
                <a:lnTo>
                  <a:pt x="2661264" y="1679971"/>
                </a:lnTo>
                <a:lnTo>
                  <a:pt x="2671806" y="1634525"/>
                </a:lnTo>
                <a:lnTo>
                  <a:pt x="2680804" y="1588506"/>
                </a:lnTo>
                <a:lnTo>
                  <a:pt x="2688231" y="1541944"/>
                </a:lnTo>
                <a:lnTo>
                  <a:pt x="2694057" y="1494868"/>
                </a:lnTo>
                <a:lnTo>
                  <a:pt x="2698253" y="1447305"/>
                </a:lnTo>
                <a:lnTo>
                  <a:pt x="2700792" y="1399285"/>
                </a:lnTo>
                <a:lnTo>
                  <a:pt x="2701645" y="1350835"/>
                </a:lnTo>
                <a:lnTo>
                  <a:pt x="2700792" y="1302385"/>
                </a:lnTo>
                <a:lnTo>
                  <a:pt x="2698253" y="1254365"/>
                </a:lnTo>
                <a:lnTo>
                  <a:pt x="2694057" y="1206802"/>
                </a:lnTo>
                <a:lnTo>
                  <a:pt x="2688231" y="1159726"/>
                </a:lnTo>
                <a:lnTo>
                  <a:pt x="2680804" y="1113164"/>
                </a:lnTo>
                <a:lnTo>
                  <a:pt x="2671806" y="1067145"/>
                </a:lnTo>
                <a:lnTo>
                  <a:pt x="2661264" y="1021699"/>
                </a:lnTo>
                <a:lnTo>
                  <a:pt x="2649207" y="976853"/>
                </a:lnTo>
                <a:lnTo>
                  <a:pt x="2635663" y="932636"/>
                </a:lnTo>
                <a:lnTo>
                  <a:pt x="2620662" y="889076"/>
                </a:lnTo>
                <a:lnTo>
                  <a:pt x="2604232" y="846203"/>
                </a:lnTo>
                <a:lnTo>
                  <a:pt x="2586402" y="804045"/>
                </a:lnTo>
                <a:lnTo>
                  <a:pt x="2567199" y="762630"/>
                </a:lnTo>
                <a:lnTo>
                  <a:pt x="2546653" y="721987"/>
                </a:lnTo>
                <a:lnTo>
                  <a:pt x="2524791" y="682145"/>
                </a:lnTo>
                <a:lnTo>
                  <a:pt x="2501644" y="643131"/>
                </a:lnTo>
                <a:lnTo>
                  <a:pt x="2477239" y="604976"/>
                </a:lnTo>
                <a:lnTo>
                  <a:pt x="2451605" y="567706"/>
                </a:lnTo>
                <a:lnTo>
                  <a:pt x="2424770" y="531352"/>
                </a:lnTo>
                <a:lnTo>
                  <a:pt x="2396763" y="495941"/>
                </a:lnTo>
                <a:lnTo>
                  <a:pt x="2367612" y="461502"/>
                </a:lnTo>
                <a:lnTo>
                  <a:pt x="2337347" y="428063"/>
                </a:lnTo>
                <a:lnTo>
                  <a:pt x="2305996" y="395654"/>
                </a:lnTo>
                <a:lnTo>
                  <a:pt x="2273586" y="364302"/>
                </a:lnTo>
                <a:lnTo>
                  <a:pt x="2240148" y="334037"/>
                </a:lnTo>
                <a:lnTo>
                  <a:pt x="2205709" y="304886"/>
                </a:lnTo>
                <a:lnTo>
                  <a:pt x="2170298" y="276879"/>
                </a:lnTo>
                <a:lnTo>
                  <a:pt x="2133944" y="250044"/>
                </a:lnTo>
                <a:lnTo>
                  <a:pt x="2096674" y="224409"/>
                </a:lnTo>
                <a:lnTo>
                  <a:pt x="2058519" y="200004"/>
                </a:lnTo>
                <a:lnTo>
                  <a:pt x="2019505" y="176856"/>
                </a:lnTo>
                <a:lnTo>
                  <a:pt x="1979663" y="154995"/>
                </a:lnTo>
                <a:lnTo>
                  <a:pt x="1939020" y="134448"/>
                </a:lnTo>
                <a:lnTo>
                  <a:pt x="1897605" y="115245"/>
                </a:lnTo>
                <a:lnTo>
                  <a:pt x="1855447" y="97414"/>
                </a:lnTo>
                <a:lnTo>
                  <a:pt x="1812573" y="80984"/>
                </a:lnTo>
                <a:lnTo>
                  <a:pt x="1769014" y="65982"/>
                </a:lnTo>
                <a:lnTo>
                  <a:pt x="1724797" y="52439"/>
                </a:lnTo>
                <a:lnTo>
                  <a:pt x="1679950" y="40382"/>
                </a:lnTo>
                <a:lnTo>
                  <a:pt x="1634503" y="29840"/>
                </a:lnTo>
                <a:lnTo>
                  <a:pt x="1588484" y="20841"/>
                </a:lnTo>
                <a:lnTo>
                  <a:pt x="1541922" y="13414"/>
                </a:lnTo>
                <a:lnTo>
                  <a:pt x="1494845" y="7588"/>
                </a:lnTo>
                <a:lnTo>
                  <a:pt x="1447281" y="3391"/>
                </a:lnTo>
                <a:lnTo>
                  <a:pt x="1399260" y="852"/>
                </a:lnTo>
                <a:lnTo>
                  <a:pt x="1350810" y="0"/>
                </a:lnTo>
                <a:close/>
              </a:path>
            </a:pathLst>
          </a:custGeom>
          <a:solidFill>
            <a:srgbClr val="006CB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3"/>
          <p:cNvSpPr/>
          <p:nvPr/>
        </p:nvSpPr>
        <p:spPr>
          <a:xfrm>
            <a:off x="7885506" y="1006404"/>
            <a:ext cx="1381125" cy="1381125"/>
          </a:xfrm>
          <a:custGeom>
            <a:avLst/>
            <a:gdLst/>
            <a:ahLst/>
            <a:cxnLst/>
            <a:rect l="l" t="t" r="r" b="b"/>
            <a:pathLst>
              <a:path w="1381125" h="1381125">
                <a:moveTo>
                  <a:pt x="1380655" y="690321"/>
                </a:moveTo>
                <a:lnTo>
                  <a:pt x="1379062" y="737584"/>
                </a:lnTo>
                <a:lnTo>
                  <a:pt x="1374353" y="783993"/>
                </a:lnTo>
                <a:lnTo>
                  <a:pt x="1366629" y="829445"/>
                </a:lnTo>
                <a:lnTo>
                  <a:pt x="1355995" y="873835"/>
                </a:lnTo>
                <a:lnTo>
                  <a:pt x="1342552" y="917063"/>
                </a:lnTo>
                <a:lnTo>
                  <a:pt x="1326404" y="959025"/>
                </a:lnTo>
                <a:lnTo>
                  <a:pt x="1307653" y="999618"/>
                </a:lnTo>
                <a:lnTo>
                  <a:pt x="1286403" y="1038739"/>
                </a:lnTo>
                <a:lnTo>
                  <a:pt x="1262755" y="1076286"/>
                </a:lnTo>
                <a:lnTo>
                  <a:pt x="1236814" y="1112155"/>
                </a:lnTo>
                <a:lnTo>
                  <a:pt x="1208681" y="1146245"/>
                </a:lnTo>
                <a:lnTo>
                  <a:pt x="1178459" y="1178452"/>
                </a:lnTo>
                <a:lnTo>
                  <a:pt x="1146253" y="1208672"/>
                </a:lnTo>
                <a:lnTo>
                  <a:pt x="1112163" y="1236805"/>
                </a:lnTo>
                <a:lnTo>
                  <a:pt x="1076293" y="1262746"/>
                </a:lnTo>
                <a:lnTo>
                  <a:pt x="1038746" y="1286393"/>
                </a:lnTo>
                <a:lnTo>
                  <a:pt x="999625" y="1307643"/>
                </a:lnTo>
                <a:lnTo>
                  <a:pt x="959032" y="1326393"/>
                </a:lnTo>
                <a:lnTo>
                  <a:pt x="917071" y="1342541"/>
                </a:lnTo>
                <a:lnTo>
                  <a:pt x="873844" y="1355983"/>
                </a:lnTo>
                <a:lnTo>
                  <a:pt x="829454" y="1366617"/>
                </a:lnTo>
                <a:lnTo>
                  <a:pt x="784003" y="1374340"/>
                </a:lnTo>
                <a:lnTo>
                  <a:pt x="737596" y="1379049"/>
                </a:lnTo>
                <a:lnTo>
                  <a:pt x="690333" y="1380642"/>
                </a:lnTo>
                <a:lnTo>
                  <a:pt x="643070" y="1379049"/>
                </a:lnTo>
                <a:lnTo>
                  <a:pt x="596661" y="1374340"/>
                </a:lnTo>
                <a:lnTo>
                  <a:pt x="551209" y="1366617"/>
                </a:lnTo>
                <a:lnTo>
                  <a:pt x="506818" y="1355983"/>
                </a:lnTo>
                <a:lnTo>
                  <a:pt x="463589" y="1342541"/>
                </a:lnTo>
                <a:lnTo>
                  <a:pt x="421627" y="1326393"/>
                </a:lnTo>
                <a:lnTo>
                  <a:pt x="381034" y="1307643"/>
                </a:lnTo>
                <a:lnTo>
                  <a:pt x="341912" y="1286393"/>
                </a:lnTo>
                <a:lnTo>
                  <a:pt x="304364" y="1262746"/>
                </a:lnTo>
                <a:lnTo>
                  <a:pt x="268494" y="1236805"/>
                </a:lnTo>
                <a:lnTo>
                  <a:pt x="234404" y="1208672"/>
                </a:lnTo>
                <a:lnTo>
                  <a:pt x="202196" y="1178452"/>
                </a:lnTo>
                <a:lnTo>
                  <a:pt x="171975" y="1146245"/>
                </a:lnTo>
                <a:lnTo>
                  <a:pt x="143841" y="1112155"/>
                </a:lnTo>
                <a:lnTo>
                  <a:pt x="117900" y="1076286"/>
                </a:lnTo>
                <a:lnTo>
                  <a:pt x="94252" y="1038739"/>
                </a:lnTo>
                <a:lnTo>
                  <a:pt x="73001" y="999618"/>
                </a:lnTo>
                <a:lnTo>
                  <a:pt x="54250" y="959025"/>
                </a:lnTo>
                <a:lnTo>
                  <a:pt x="38102" y="917063"/>
                </a:lnTo>
                <a:lnTo>
                  <a:pt x="24659" y="873835"/>
                </a:lnTo>
                <a:lnTo>
                  <a:pt x="14025" y="829445"/>
                </a:lnTo>
                <a:lnTo>
                  <a:pt x="6302" y="783993"/>
                </a:lnTo>
                <a:lnTo>
                  <a:pt x="1592" y="737584"/>
                </a:lnTo>
                <a:lnTo>
                  <a:pt x="0" y="690321"/>
                </a:lnTo>
                <a:lnTo>
                  <a:pt x="1592" y="643057"/>
                </a:lnTo>
                <a:lnTo>
                  <a:pt x="6302" y="596648"/>
                </a:lnTo>
                <a:lnTo>
                  <a:pt x="14025" y="551197"/>
                </a:lnTo>
                <a:lnTo>
                  <a:pt x="24659" y="506806"/>
                </a:lnTo>
                <a:lnTo>
                  <a:pt x="38102" y="463578"/>
                </a:lnTo>
                <a:lnTo>
                  <a:pt x="54250" y="421616"/>
                </a:lnTo>
                <a:lnTo>
                  <a:pt x="73001" y="381024"/>
                </a:lnTo>
                <a:lnTo>
                  <a:pt x="94252" y="341902"/>
                </a:lnTo>
                <a:lnTo>
                  <a:pt x="117900" y="304355"/>
                </a:lnTo>
                <a:lnTo>
                  <a:pt x="143841" y="268486"/>
                </a:lnTo>
                <a:lnTo>
                  <a:pt x="171975" y="234396"/>
                </a:lnTo>
                <a:lnTo>
                  <a:pt x="202196" y="202190"/>
                </a:lnTo>
                <a:lnTo>
                  <a:pt x="234404" y="171969"/>
                </a:lnTo>
                <a:lnTo>
                  <a:pt x="268494" y="143837"/>
                </a:lnTo>
                <a:lnTo>
                  <a:pt x="304364" y="117895"/>
                </a:lnTo>
                <a:lnTo>
                  <a:pt x="341912" y="94249"/>
                </a:lnTo>
                <a:lnTo>
                  <a:pt x="381034" y="72999"/>
                </a:lnTo>
                <a:lnTo>
                  <a:pt x="421627" y="54248"/>
                </a:lnTo>
                <a:lnTo>
                  <a:pt x="463589" y="38101"/>
                </a:lnTo>
                <a:lnTo>
                  <a:pt x="506818" y="24658"/>
                </a:lnTo>
                <a:lnTo>
                  <a:pt x="551209" y="14024"/>
                </a:lnTo>
                <a:lnTo>
                  <a:pt x="596661" y="6301"/>
                </a:lnTo>
                <a:lnTo>
                  <a:pt x="643070" y="1592"/>
                </a:lnTo>
                <a:lnTo>
                  <a:pt x="690333" y="0"/>
                </a:lnTo>
                <a:lnTo>
                  <a:pt x="737596" y="1592"/>
                </a:lnTo>
                <a:lnTo>
                  <a:pt x="784003" y="6301"/>
                </a:lnTo>
                <a:lnTo>
                  <a:pt x="829454" y="14024"/>
                </a:lnTo>
                <a:lnTo>
                  <a:pt x="873844" y="24658"/>
                </a:lnTo>
                <a:lnTo>
                  <a:pt x="917071" y="38101"/>
                </a:lnTo>
                <a:lnTo>
                  <a:pt x="959032" y="54248"/>
                </a:lnTo>
                <a:lnTo>
                  <a:pt x="999625" y="72999"/>
                </a:lnTo>
                <a:lnTo>
                  <a:pt x="1038746" y="94249"/>
                </a:lnTo>
                <a:lnTo>
                  <a:pt x="1076293" y="117895"/>
                </a:lnTo>
                <a:lnTo>
                  <a:pt x="1112163" y="143837"/>
                </a:lnTo>
                <a:lnTo>
                  <a:pt x="1146253" y="171969"/>
                </a:lnTo>
                <a:lnTo>
                  <a:pt x="1178459" y="202190"/>
                </a:lnTo>
                <a:lnTo>
                  <a:pt x="1208681" y="234396"/>
                </a:lnTo>
                <a:lnTo>
                  <a:pt x="1236814" y="268486"/>
                </a:lnTo>
                <a:lnTo>
                  <a:pt x="1262755" y="304355"/>
                </a:lnTo>
                <a:lnTo>
                  <a:pt x="1286403" y="341902"/>
                </a:lnTo>
                <a:lnTo>
                  <a:pt x="1307653" y="381024"/>
                </a:lnTo>
                <a:lnTo>
                  <a:pt x="1326404" y="421616"/>
                </a:lnTo>
                <a:lnTo>
                  <a:pt x="1342552" y="463578"/>
                </a:lnTo>
                <a:lnTo>
                  <a:pt x="1355995" y="506806"/>
                </a:lnTo>
                <a:lnTo>
                  <a:pt x="1366629" y="551197"/>
                </a:lnTo>
                <a:lnTo>
                  <a:pt x="1374353" y="596648"/>
                </a:lnTo>
                <a:lnTo>
                  <a:pt x="1379062" y="643057"/>
                </a:lnTo>
                <a:lnTo>
                  <a:pt x="1380655" y="690321"/>
                </a:lnTo>
                <a:close/>
              </a:path>
            </a:pathLst>
          </a:custGeom>
          <a:ln w="2556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4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0058400" h="7772400">
                <a:moveTo>
                  <a:pt x="10058400" y="7772400"/>
                </a:moveTo>
                <a:lnTo>
                  <a:pt x="0" y="7772400"/>
                </a:lnTo>
                <a:lnTo>
                  <a:pt x="0" y="0"/>
                </a:lnTo>
                <a:lnTo>
                  <a:pt x="10058400" y="0"/>
                </a:lnTo>
                <a:lnTo>
                  <a:pt x="10058400" y="7772400"/>
                </a:lnTo>
                <a:close/>
              </a:path>
            </a:pathLst>
          </a:custGeom>
          <a:solidFill>
            <a:srgbClr val="006A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5"/>
          <p:cNvSpPr/>
          <p:nvPr/>
        </p:nvSpPr>
        <p:spPr>
          <a:xfrm>
            <a:off x="0" y="3453197"/>
            <a:ext cx="7298055" cy="3369945"/>
          </a:xfrm>
          <a:custGeom>
            <a:avLst/>
            <a:gdLst/>
            <a:ahLst/>
            <a:cxnLst/>
            <a:rect l="l" t="t" r="r" b="b"/>
            <a:pathLst>
              <a:path w="7298055" h="3369945">
                <a:moveTo>
                  <a:pt x="0" y="0"/>
                </a:moveTo>
                <a:lnTo>
                  <a:pt x="0" y="3369868"/>
                </a:lnTo>
                <a:lnTo>
                  <a:pt x="7297737" y="3369868"/>
                </a:lnTo>
                <a:lnTo>
                  <a:pt x="5823851" y="5359"/>
                </a:lnTo>
                <a:lnTo>
                  <a:pt x="0" y="0"/>
                </a:lnTo>
                <a:close/>
              </a:path>
            </a:pathLst>
          </a:custGeom>
          <a:solidFill>
            <a:srgbClr val="006CB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6"/>
          <p:cNvSpPr/>
          <p:nvPr/>
        </p:nvSpPr>
        <p:spPr>
          <a:xfrm>
            <a:off x="633614" y="811994"/>
            <a:ext cx="2237740" cy="2237740"/>
          </a:xfrm>
          <a:custGeom>
            <a:avLst/>
            <a:gdLst/>
            <a:ahLst/>
            <a:cxnLst/>
            <a:rect l="l" t="t" r="r" b="b"/>
            <a:pathLst>
              <a:path w="2237740" h="2237740">
                <a:moveTo>
                  <a:pt x="2237168" y="1118590"/>
                </a:moveTo>
                <a:lnTo>
                  <a:pt x="2236135" y="1167112"/>
                </a:lnTo>
                <a:lnTo>
                  <a:pt x="2233062" y="1215106"/>
                </a:lnTo>
                <a:lnTo>
                  <a:pt x="2227993" y="1262530"/>
                </a:lnTo>
                <a:lnTo>
                  <a:pt x="2220968" y="1309342"/>
                </a:lnTo>
                <a:lnTo>
                  <a:pt x="2212031" y="1355501"/>
                </a:lnTo>
                <a:lnTo>
                  <a:pt x="2201222" y="1400963"/>
                </a:lnTo>
                <a:lnTo>
                  <a:pt x="2188584" y="1445687"/>
                </a:lnTo>
                <a:lnTo>
                  <a:pt x="2174160" y="1489632"/>
                </a:lnTo>
                <a:lnTo>
                  <a:pt x="2157990" y="1532755"/>
                </a:lnTo>
                <a:lnTo>
                  <a:pt x="2140117" y="1575014"/>
                </a:lnTo>
                <a:lnTo>
                  <a:pt x="2120582" y="1616368"/>
                </a:lnTo>
                <a:lnTo>
                  <a:pt x="2099428" y="1656773"/>
                </a:lnTo>
                <a:lnTo>
                  <a:pt x="2076698" y="1696190"/>
                </a:lnTo>
                <a:lnTo>
                  <a:pt x="2052431" y="1734574"/>
                </a:lnTo>
                <a:lnTo>
                  <a:pt x="2026672" y="1771885"/>
                </a:lnTo>
                <a:lnTo>
                  <a:pt x="1999461" y="1808080"/>
                </a:lnTo>
                <a:lnTo>
                  <a:pt x="1970841" y="1843118"/>
                </a:lnTo>
                <a:lnTo>
                  <a:pt x="1940853" y="1876956"/>
                </a:lnTo>
                <a:lnTo>
                  <a:pt x="1909540" y="1909552"/>
                </a:lnTo>
                <a:lnTo>
                  <a:pt x="1876943" y="1940866"/>
                </a:lnTo>
                <a:lnTo>
                  <a:pt x="1843105" y="1970853"/>
                </a:lnTo>
                <a:lnTo>
                  <a:pt x="1808067" y="1999474"/>
                </a:lnTo>
                <a:lnTo>
                  <a:pt x="1771872" y="2026685"/>
                </a:lnTo>
                <a:lnTo>
                  <a:pt x="1734561" y="2052444"/>
                </a:lnTo>
                <a:lnTo>
                  <a:pt x="1696177" y="2076710"/>
                </a:lnTo>
                <a:lnTo>
                  <a:pt x="1656761" y="2099441"/>
                </a:lnTo>
                <a:lnTo>
                  <a:pt x="1616355" y="2120595"/>
                </a:lnTo>
                <a:lnTo>
                  <a:pt x="1575002" y="2140129"/>
                </a:lnTo>
                <a:lnTo>
                  <a:pt x="1532742" y="2158002"/>
                </a:lnTo>
                <a:lnTo>
                  <a:pt x="1489620" y="2174172"/>
                </a:lnTo>
                <a:lnTo>
                  <a:pt x="1445675" y="2188597"/>
                </a:lnTo>
                <a:lnTo>
                  <a:pt x="1400950" y="2201235"/>
                </a:lnTo>
                <a:lnTo>
                  <a:pt x="1355488" y="2212043"/>
                </a:lnTo>
                <a:lnTo>
                  <a:pt x="1309330" y="2220981"/>
                </a:lnTo>
                <a:lnTo>
                  <a:pt x="1262518" y="2228005"/>
                </a:lnTo>
                <a:lnTo>
                  <a:pt x="1215093" y="2233075"/>
                </a:lnTo>
                <a:lnTo>
                  <a:pt x="1167099" y="2236147"/>
                </a:lnTo>
                <a:lnTo>
                  <a:pt x="1118577" y="2237181"/>
                </a:lnTo>
                <a:lnTo>
                  <a:pt x="1070055" y="2236147"/>
                </a:lnTo>
                <a:lnTo>
                  <a:pt x="1022061" y="2233075"/>
                </a:lnTo>
                <a:lnTo>
                  <a:pt x="974638" y="2228005"/>
                </a:lnTo>
                <a:lnTo>
                  <a:pt x="927826" y="2220981"/>
                </a:lnTo>
                <a:lnTo>
                  <a:pt x="881668" y="2212043"/>
                </a:lnTo>
                <a:lnTo>
                  <a:pt x="836205" y="2201235"/>
                </a:lnTo>
                <a:lnTo>
                  <a:pt x="791481" y="2188597"/>
                </a:lnTo>
                <a:lnTo>
                  <a:pt x="747537" y="2174172"/>
                </a:lnTo>
                <a:lnTo>
                  <a:pt x="704414" y="2158002"/>
                </a:lnTo>
                <a:lnTo>
                  <a:pt x="662155" y="2140129"/>
                </a:lnTo>
                <a:lnTo>
                  <a:pt x="620802" y="2120595"/>
                </a:lnTo>
                <a:lnTo>
                  <a:pt x="580397" y="2099441"/>
                </a:lnTo>
                <a:lnTo>
                  <a:pt x="540981" y="2076710"/>
                </a:lnTo>
                <a:lnTo>
                  <a:pt x="502597" y="2052444"/>
                </a:lnTo>
                <a:lnTo>
                  <a:pt x="465287" y="2026685"/>
                </a:lnTo>
                <a:lnTo>
                  <a:pt x="429092" y="1999474"/>
                </a:lnTo>
                <a:lnTo>
                  <a:pt x="394055" y="1970853"/>
                </a:lnTo>
                <a:lnTo>
                  <a:pt x="360218" y="1940866"/>
                </a:lnTo>
                <a:lnTo>
                  <a:pt x="327621" y="1909552"/>
                </a:lnTo>
                <a:lnTo>
                  <a:pt x="296309" y="1876956"/>
                </a:lnTo>
                <a:lnTo>
                  <a:pt x="266322" y="1843118"/>
                </a:lnTo>
                <a:lnTo>
                  <a:pt x="237702" y="1808080"/>
                </a:lnTo>
                <a:lnTo>
                  <a:pt x="210491" y="1771885"/>
                </a:lnTo>
                <a:lnTo>
                  <a:pt x="184732" y="1734574"/>
                </a:lnTo>
                <a:lnTo>
                  <a:pt x="160466" y="1696190"/>
                </a:lnTo>
                <a:lnTo>
                  <a:pt x="137736" y="1656773"/>
                </a:lnTo>
                <a:lnTo>
                  <a:pt x="116583" y="1616368"/>
                </a:lnTo>
                <a:lnTo>
                  <a:pt x="97049" y="1575014"/>
                </a:lnTo>
                <a:lnTo>
                  <a:pt x="79176" y="1532755"/>
                </a:lnTo>
                <a:lnTo>
                  <a:pt x="63006" y="1489632"/>
                </a:lnTo>
                <a:lnTo>
                  <a:pt x="48582" y="1445687"/>
                </a:lnTo>
                <a:lnTo>
                  <a:pt x="35945" y="1400963"/>
                </a:lnTo>
                <a:lnTo>
                  <a:pt x="25136" y="1355501"/>
                </a:lnTo>
                <a:lnTo>
                  <a:pt x="16199" y="1309342"/>
                </a:lnTo>
                <a:lnTo>
                  <a:pt x="9175" y="1262530"/>
                </a:lnTo>
                <a:lnTo>
                  <a:pt x="4105" y="1215106"/>
                </a:lnTo>
                <a:lnTo>
                  <a:pt x="1033" y="1167112"/>
                </a:lnTo>
                <a:lnTo>
                  <a:pt x="0" y="1118590"/>
                </a:lnTo>
                <a:lnTo>
                  <a:pt x="1033" y="1070068"/>
                </a:lnTo>
                <a:lnTo>
                  <a:pt x="4105" y="1022074"/>
                </a:lnTo>
                <a:lnTo>
                  <a:pt x="9175" y="974650"/>
                </a:lnTo>
                <a:lnTo>
                  <a:pt x="16199" y="927838"/>
                </a:lnTo>
                <a:lnTo>
                  <a:pt x="25136" y="881680"/>
                </a:lnTo>
                <a:lnTo>
                  <a:pt x="35945" y="836217"/>
                </a:lnTo>
                <a:lnTo>
                  <a:pt x="48582" y="791493"/>
                </a:lnTo>
                <a:lnTo>
                  <a:pt x="63006" y="747548"/>
                </a:lnTo>
                <a:lnTo>
                  <a:pt x="79176" y="704425"/>
                </a:lnTo>
                <a:lnTo>
                  <a:pt x="97049" y="662166"/>
                </a:lnTo>
                <a:lnTo>
                  <a:pt x="116583" y="620812"/>
                </a:lnTo>
                <a:lnTo>
                  <a:pt x="137736" y="580407"/>
                </a:lnTo>
                <a:lnTo>
                  <a:pt x="160466" y="540991"/>
                </a:lnTo>
                <a:lnTo>
                  <a:pt x="184732" y="502606"/>
                </a:lnTo>
                <a:lnTo>
                  <a:pt x="210491" y="465295"/>
                </a:lnTo>
                <a:lnTo>
                  <a:pt x="237702" y="429100"/>
                </a:lnTo>
                <a:lnTo>
                  <a:pt x="266322" y="394063"/>
                </a:lnTo>
                <a:lnTo>
                  <a:pt x="296309" y="360224"/>
                </a:lnTo>
                <a:lnTo>
                  <a:pt x="327621" y="327628"/>
                </a:lnTo>
                <a:lnTo>
                  <a:pt x="360218" y="296315"/>
                </a:lnTo>
                <a:lnTo>
                  <a:pt x="394055" y="266327"/>
                </a:lnTo>
                <a:lnTo>
                  <a:pt x="429092" y="237707"/>
                </a:lnTo>
                <a:lnTo>
                  <a:pt x="465287" y="210496"/>
                </a:lnTo>
                <a:lnTo>
                  <a:pt x="502597" y="184736"/>
                </a:lnTo>
                <a:lnTo>
                  <a:pt x="540981" y="160470"/>
                </a:lnTo>
                <a:lnTo>
                  <a:pt x="580397" y="137739"/>
                </a:lnTo>
                <a:lnTo>
                  <a:pt x="620802" y="116585"/>
                </a:lnTo>
                <a:lnTo>
                  <a:pt x="662155" y="97051"/>
                </a:lnTo>
                <a:lnTo>
                  <a:pt x="704414" y="79178"/>
                </a:lnTo>
                <a:lnTo>
                  <a:pt x="747537" y="63008"/>
                </a:lnTo>
                <a:lnTo>
                  <a:pt x="791481" y="48583"/>
                </a:lnTo>
                <a:lnTo>
                  <a:pt x="836205" y="35945"/>
                </a:lnTo>
                <a:lnTo>
                  <a:pt x="881668" y="25137"/>
                </a:lnTo>
                <a:lnTo>
                  <a:pt x="927826" y="16199"/>
                </a:lnTo>
                <a:lnTo>
                  <a:pt x="974638" y="9175"/>
                </a:lnTo>
                <a:lnTo>
                  <a:pt x="1022061" y="4105"/>
                </a:lnTo>
                <a:lnTo>
                  <a:pt x="1070055" y="1033"/>
                </a:lnTo>
                <a:lnTo>
                  <a:pt x="1118577" y="0"/>
                </a:lnTo>
                <a:lnTo>
                  <a:pt x="1167099" y="1033"/>
                </a:lnTo>
                <a:lnTo>
                  <a:pt x="1215093" y="4105"/>
                </a:lnTo>
                <a:lnTo>
                  <a:pt x="1262518" y="9175"/>
                </a:lnTo>
                <a:lnTo>
                  <a:pt x="1309330" y="16199"/>
                </a:lnTo>
                <a:lnTo>
                  <a:pt x="1355488" y="25137"/>
                </a:lnTo>
                <a:lnTo>
                  <a:pt x="1400950" y="35945"/>
                </a:lnTo>
                <a:lnTo>
                  <a:pt x="1445675" y="48583"/>
                </a:lnTo>
                <a:lnTo>
                  <a:pt x="1489620" y="63008"/>
                </a:lnTo>
                <a:lnTo>
                  <a:pt x="1532742" y="79178"/>
                </a:lnTo>
                <a:lnTo>
                  <a:pt x="1575002" y="97051"/>
                </a:lnTo>
                <a:lnTo>
                  <a:pt x="1616355" y="116585"/>
                </a:lnTo>
                <a:lnTo>
                  <a:pt x="1656761" y="137739"/>
                </a:lnTo>
                <a:lnTo>
                  <a:pt x="1696177" y="160470"/>
                </a:lnTo>
                <a:lnTo>
                  <a:pt x="1734561" y="184736"/>
                </a:lnTo>
                <a:lnTo>
                  <a:pt x="1771872" y="210496"/>
                </a:lnTo>
                <a:lnTo>
                  <a:pt x="1808067" y="237707"/>
                </a:lnTo>
                <a:lnTo>
                  <a:pt x="1843105" y="266327"/>
                </a:lnTo>
                <a:lnTo>
                  <a:pt x="1876943" y="296315"/>
                </a:lnTo>
                <a:lnTo>
                  <a:pt x="1909540" y="327628"/>
                </a:lnTo>
                <a:lnTo>
                  <a:pt x="1940853" y="360224"/>
                </a:lnTo>
                <a:lnTo>
                  <a:pt x="1970841" y="394063"/>
                </a:lnTo>
                <a:lnTo>
                  <a:pt x="1999461" y="429100"/>
                </a:lnTo>
                <a:lnTo>
                  <a:pt x="2026672" y="465295"/>
                </a:lnTo>
                <a:lnTo>
                  <a:pt x="2052431" y="502606"/>
                </a:lnTo>
                <a:lnTo>
                  <a:pt x="2076698" y="540991"/>
                </a:lnTo>
                <a:lnTo>
                  <a:pt x="2099428" y="580407"/>
                </a:lnTo>
                <a:lnTo>
                  <a:pt x="2120582" y="620812"/>
                </a:lnTo>
                <a:lnTo>
                  <a:pt x="2140117" y="662166"/>
                </a:lnTo>
                <a:lnTo>
                  <a:pt x="2157990" y="704425"/>
                </a:lnTo>
                <a:lnTo>
                  <a:pt x="2174160" y="747548"/>
                </a:lnTo>
                <a:lnTo>
                  <a:pt x="2188584" y="791493"/>
                </a:lnTo>
                <a:lnTo>
                  <a:pt x="2201222" y="836217"/>
                </a:lnTo>
                <a:lnTo>
                  <a:pt x="2212031" y="881680"/>
                </a:lnTo>
                <a:lnTo>
                  <a:pt x="2220968" y="927838"/>
                </a:lnTo>
                <a:lnTo>
                  <a:pt x="2227993" y="974650"/>
                </a:lnTo>
                <a:lnTo>
                  <a:pt x="2233062" y="1022074"/>
                </a:lnTo>
                <a:lnTo>
                  <a:pt x="2236135" y="1070068"/>
                </a:lnTo>
                <a:lnTo>
                  <a:pt x="2237168" y="1118590"/>
                </a:lnTo>
                <a:close/>
              </a:path>
            </a:pathLst>
          </a:custGeom>
          <a:ln w="2556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8"/>
          <p:cNvSpPr/>
          <p:nvPr/>
        </p:nvSpPr>
        <p:spPr>
          <a:xfrm>
            <a:off x="4182016" y="1134628"/>
            <a:ext cx="2701925" cy="2701925"/>
          </a:xfrm>
          <a:custGeom>
            <a:avLst/>
            <a:gdLst/>
            <a:ahLst/>
            <a:cxnLst/>
            <a:rect l="l" t="t" r="r" b="b"/>
            <a:pathLst>
              <a:path w="2701925" h="2701925">
                <a:moveTo>
                  <a:pt x="1350810" y="0"/>
                </a:moveTo>
                <a:lnTo>
                  <a:pt x="1302360" y="852"/>
                </a:lnTo>
                <a:lnTo>
                  <a:pt x="1254340" y="3391"/>
                </a:lnTo>
                <a:lnTo>
                  <a:pt x="1206777" y="7588"/>
                </a:lnTo>
                <a:lnTo>
                  <a:pt x="1159701" y="13414"/>
                </a:lnTo>
                <a:lnTo>
                  <a:pt x="1113139" y="20841"/>
                </a:lnTo>
                <a:lnTo>
                  <a:pt x="1067121" y="29840"/>
                </a:lnTo>
                <a:lnTo>
                  <a:pt x="1021675" y="40382"/>
                </a:lnTo>
                <a:lnTo>
                  <a:pt x="976829" y="52439"/>
                </a:lnTo>
                <a:lnTo>
                  <a:pt x="932613" y="65982"/>
                </a:lnTo>
                <a:lnTo>
                  <a:pt x="889054" y="80984"/>
                </a:lnTo>
                <a:lnTo>
                  <a:pt x="846182" y="97414"/>
                </a:lnTo>
                <a:lnTo>
                  <a:pt x="804024" y="115245"/>
                </a:lnTo>
                <a:lnTo>
                  <a:pt x="762610" y="134448"/>
                </a:lnTo>
                <a:lnTo>
                  <a:pt x="721967" y="154995"/>
                </a:lnTo>
                <a:lnTo>
                  <a:pt x="682126" y="176856"/>
                </a:lnTo>
                <a:lnTo>
                  <a:pt x="643113" y="200004"/>
                </a:lnTo>
                <a:lnTo>
                  <a:pt x="604958" y="224409"/>
                </a:lnTo>
                <a:lnTo>
                  <a:pt x="567690" y="250044"/>
                </a:lnTo>
                <a:lnTo>
                  <a:pt x="531336" y="276879"/>
                </a:lnTo>
                <a:lnTo>
                  <a:pt x="495926" y="304886"/>
                </a:lnTo>
                <a:lnTo>
                  <a:pt x="461487" y="334037"/>
                </a:lnTo>
                <a:lnTo>
                  <a:pt x="428050" y="364302"/>
                </a:lnTo>
                <a:lnTo>
                  <a:pt x="395641" y="395654"/>
                </a:lnTo>
                <a:lnTo>
                  <a:pt x="364290" y="428063"/>
                </a:lnTo>
                <a:lnTo>
                  <a:pt x="334025" y="461502"/>
                </a:lnTo>
                <a:lnTo>
                  <a:pt x="304876" y="495941"/>
                </a:lnTo>
                <a:lnTo>
                  <a:pt x="276869" y="531352"/>
                </a:lnTo>
                <a:lnTo>
                  <a:pt x="250035" y="567706"/>
                </a:lnTo>
                <a:lnTo>
                  <a:pt x="224401" y="604976"/>
                </a:lnTo>
                <a:lnTo>
                  <a:pt x="199997" y="643131"/>
                </a:lnTo>
                <a:lnTo>
                  <a:pt x="176850" y="682145"/>
                </a:lnTo>
                <a:lnTo>
                  <a:pt x="154989" y="721987"/>
                </a:lnTo>
                <a:lnTo>
                  <a:pt x="134443" y="762630"/>
                </a:lnTo>
                <a:lnTo>
                  <a:pt x="115241" y="804045"/>
                </a:lnTo>
                <a:lnTo>
                  <a:pt x="97410" y="846203"/>
                </a:lnTo>
                <a:lnTo>
                  <a:pt x="80981" y="889076"/>
                </a:lnTo>
                <a:lnTo>
                  <a:pt x="65980" y="932636"/>
                </a:lnTo>
                <a:lnTo>
                  <a:pt x="52437" y="976853"/>
                </a:lnTo>
                <a:lnTo>
                  <a:pt x="40380" y="1021699"/>
                </a:lnTo>
                <a:lnTo>
                  <a:pt x="29838" y="1067145"/>
                </a:lnTo>
                <a:lnTo>
                  <a:pt x="20840" y="1113164"/>
                </a:lnTo>
                <a:lnTo>
                  <a:pt x="13414" y="1159726"/>
                </a:lnTo>
                <a:lnTo>
                  <a:pt x="7588" y="1206802"/>
                </a:lnTo>
                <a:lnTo>
                  <a:pt x="3391" y="1254365"/>
                </a:lnTo>
                <a:lnTo>
                  <a:pt x="852" y="1302385"/>
                </a:lnTo>
                <a:lnTo>
                  <a:pt x="0" y="1350835"/>
                </a:lnTo>
                <a:lnTo>
                  <a:pt x="852" y="1399285"/>
                </a:lnTo>
                <a:lnTo>
                  <a:pt x="3391" y="1447305"/>
                </a:lnTo>
                <a:lnTo>
                  <a:pt x="7588" y="1494868"/>
                </a:lnTo>
                <a:lnTo>
                  <a:pt x="13414" y="1541944"/>
                </a:lnTo>
                <a:lnTo>
                  <a:pt x="20840" y="1588506"/>
                </a:lnTo>
                <a:lnTo>
                  <a:pt x="29838" y="1634525"/>
                </a:lnTo>
                <a:lnTo>
                  <a:pt x="40380" y="1679971"/>
                </a:lnTo>
                <a:lnTo>
                  <a:pt x="52437" y="1724817"/>
                </a:lnTo>
                <a:lnTo>
                  <a:pt x="65980" y="1769034"/>
                </a:lnTo>
                <a:lnTo>
                  <a:pt x="80981" y="1812594"/>
                </a:lnTo>
                <a:lnTo>
                  <a:pt x="97410" y="1855467"/>
                </a:lnTo>
                <a:lnTo>
                  <a:pt x="115241" y="1897625"/>
                </a:lnTo>
                <a:lnTo>
                  <a:pt x="134443" y="1939040"/>
                </a:lnTo>
                <a:lnTo>
                  <a:pt x="154989" y="1979683"/>
                </a:lnTo>
                <a:lnTo>
                  <a:pt x="176850" y="2019525"/>
                </a:lnTo>
                <a:lnTo>
                  <a:pt x="199997" y="2058539"/>
                </a:lnTo>
                <a:lnTo>
                  <a:pt x="224401" y="2096694"/>
                </a:lnTo>
                <a:lnTo>
                  <a:pt x="250035" y="2133964"/>
                </a:lnTo>
                <a:lnTo>
                  <a:pt x="276869" y="2170318"/>
                </a:lnTo>
                <a:lnTo>
                  <a:pt x="304876" y="2205729"/>
                </a:lnTo>
                <a:lnTo>
                  <a:pt x="334025" y="2240168"/>
                </a:lnTo>
                <a:lnTo>
                  <a:pt x="364290" y="2273607"/>
                </a:lnTo>
                <a:lnTo>
                  <a:pt x="395641" y="2306016"/>
                </a:lnTo>
                <a:lnTo>
                  <a:pt x="428050" y="2337368"/>
                </a:lnTo>
                <a:lnTo>
                  <a:pt x="461487" y="2367633"/>
                </a:lnTo>
                <a:lnTo>
                  <a:pt x="495926" y="2396784"/>
                </a:lnTo>
                <a:lnTo>
                  <a:pt x="531336" y="2424791"/>
                </a:lnTo>
                <a:lnTo>
                  <a:pt x="567690" y="2451626"/>
                </a:lnTo>
                <a:lnTo>
                  <a:pt x="604958" y="2477261"/>
                </a:lnTo>
                <a:lnTo>
                  <a:pt x="643113" y="2501666"/>
                </a:lnTo>
                <a:lnTo>
                  <a:pt x="682126" y="2524814"/>
                </a:lnTo>
                <a:lnTo>
                  <a:pt x="721967" y="2546675"/>
                </a:lnTo>
                <a:lnTo>
                  <a:pt x="762610" y="2567222"/>
                </a:lnTo>
                <a:lnTo>
                  <a:pt x="804024" y="2586425"/>
                </a:lnTo>
                <a:lnTo>
                  <a:pt x="846182" y="2604256"/>
                </a:lnTo>
                <a:lnTo>
                  <a:pt x="889054" y="2620686"/>
                </a:lnTo>
                <a:lnTo>
                  <a:pt x="932613" y="2635688"/>
                </a:lnTo>
                <a:lnTo>
                  <a:pt x="976829" y="2649231"/>
                </a:lnTo>
                <a:lnTo>
                  <a:pt x="1021675" y="2661288"/>
                </a:lnTo>
                <a:lnTo>
                  <a:pt x="1067121" y="2671830"/>
                </a:lnTo>
                <a:lnTo>
                  <a:pt x="1113139" y="2680829"/>
                </a:lnTo>
                <a:lnTo>
                  <a:pt x="1159701" y="2688256"/>
                </a:lnTo>
                <a:lnTo>
                  <a:pt x="1206777" y="2694082"/>
                </a:lnTo>
                <a:lnTo>
                  <a:pt x="1254340" y="2698279"/>
                </a:lnTo>
                <a:lnTo>
                  <a:pt x="1302360" y="2700818"/>
                </a:lnTo>
                <a:lnTo>
                  <a:pt x="1350810" y="2701671"/>
                </a:lnTo>
                <a:lnTo>
                  <a:pt x="1399260" y="2700818"/>
                </a:lnTo>
                <a:lnTo>
                  <a:pt x="1447281" y="2698279"/>
                </a:lnTo>
                <a:lnTo>
                  <a:pt x="1494845" y="2694082"/>
                </a:lnTo>
                <a:lnTo>
                  <a:pt x="1541922" y="2688256"/>
                </a:lnTo>
                <a:lnTo>
                  <a:pt x="1588484" y="2680829"/>
                </a:lnTo>
                <a:lnTo>
                  <a:pt x="1634503" y="2671830"/>
                </a:lnTo>
                <a:lnTo>
                  <a:pt x="1679950" y="2661288"/>
                </a:lnTo>
                <a:lnTo>
                  <a:pt x="1724797" y="2649231"/>
                </a:lnTo>
                <a:lnTo>
                  <a:pt x="1769014" y="2635688"/>
                </a:lnTo>
                <a:lnTo>
                  <a:pt x="1812573" y="2620686"/>
                </a:lnTo>
                <a:lnTo>
                  <a:pt x="1855447" y="2604256"/>
                </a:lnTo>
                <a:lnTo>
                  <a:pt x="1897605" y="2586425"/>
                </a:lnTo>
                <a:lnTo>
                  <a:pt x="1939020" y="2567222"/>
                </a:lnTo>
                <a:lnTo>
                  <a:pt x="1979663" y="2546675"/>
                </a:lnTo>
                <a:lnTo>
                  <a:pt x="2019505" y="2524814"/>
                </a:lnTo>
                <a:lnTo>
                  <a:pt x="2058519" y="2501666"/>
                </a:lnTo>
                <a:lnTo>
                  <a:pt x="2096674" y="2477261"/>
                </a:lnTo>
                <a:lnTo>
                  <a:pt x="2133944" y="2451626"/>
                </a:lnTo>
                <a:lnTo>
                  <a:pt x="2170298" y="2424791"/>
                </a:lnTo>
                <a:lnTo>
                  <a:pt x="2205709" y="2396784"/>
                </a:lnTo>
                <a:lnTo>
                  <a:pt x="2240148" y="2367633"/>
                </a:lnTo>
                <a:lnTo>
                  <a:pt x="2273586" y="2337368"/>
                </a:lnTo>
                <a:lnTo>
                  <a:pt x="2305996" y="2306016"/>
                </a:lnTo>
                <a:lnTo>
                  <a:pt x="2337347" y="2273607"/>
                </a:lnTo>
                <a:lnTo>
                  <a:pt x="2367612" y="2240168"/>
                </a:lnTo>
                <a:lnTo>
                  <a:pt x="2396763" y="2205729"/>
                </a:lnTo>
                <a:lnTo>
                  <a:pt x="2424770" y="2170318"/>
                </a:lnTo>
                <a:lnTo>
                  <a:pt x="2451605" y="2133964"/>
                </a:lnTo>
                <a:lnTo>
                  <a:pt x="2477239" y="2096694"/>
                </a:lnTo>
                <a:lnTo>
                  <a:pt x="2501644" y="2058539"/>
                </a:lnTo>
                <a:lnTo>
                  <a:pt x="2524791" y="2019525"/>
                </a:lnTo>
                <a:lnTo>
                  <a:pt x="2546653" y="1979683"/>
                </a:lnTo>
                <a:lnTo>
                  <a:pt x="2567199" y="1939040"/>
                </a:lnTo>
                <a:lnTo>
                  <a:pt x="2586402" y="1897625"/>
                </a:lnTo>
                <a:lnTo>
                  <a:pt x="2604232" y="1855467"/>
                </a:lnTo>
                <a:lnTo>
                  <a:pt x="2620662" y="1812594"/>
                </a:lnTo>
                <a:lnTo>
                  <a:pt x="2635663" y="1769034"/>
                </a:lnTo>
                <a:lnTo>
                  <a:pt x="2649207" y="1724817"/>
                </a:lnTo>
                <a:lnTo>
                  <a:pt x="2661264" y="1679971"/>
                </a:lnTo>
                <a:lnTo>
                  <a:pt x="2671806" y="1634525"/>
                </a:lnTo>
                <a:lnTo>
                  <a:pt x="2680804" y="1588506"/>
                </a:lnTo>
                <a:lnTo>
                  <a:pt x="2688231" y="1541944"/>
                </a:lnTo>
                <a:lnTo>
                  <a:pt x="2694057" y="1494868"/>
                </a:lnTo>
                <a:lnTo>
                  <a:pt x="2698253" y="1447305"/>
                </a:lnTo>
                <a:lnTo>
                  <a:pt x="2700792" y="1399285"/>
                </a:lnTo>
                <a:lnTo>
                  <a:pt x="2701645" y="1350835"/>
                </a:lnTo>
                <a:lnTo>
                  <a:pt x="2700792" y="1302385"/>
                </a:lnTo>
                <a:lnTo>
                  <a:pt x="2698253" y="1254365"/>
                </a:lnTo>
                <a:lnTo>
                  <a:pt x="2694057" y="1206802"/>
                </a:lnTo>
                <a:lnTo>
                  <a:pt x="2688231" y="1159726"/>
                </a:lnTo>
                <a:lnTo>
                  <a:pt x="2680804" y="1113164"/>
                </a:lnTo>
                <a:lnTo>
                  <a:pt x="2671806" y="1067145"/>
                </a:lnTo>
                <a:lnTo>
                  <a:pt x="2661264" y="1021699"/>
                </a:lnTo>
                <a:lnTo>
                  <a:pt x="2649207" y="976853"/>
                </a:lnTo>
                <a:lnTo>
                  <a:pt x="2635663" y="932636"/>
                </a:lnTo>
                <a:lnTo>
                  <a:pt x="2620662" y="889076"/>
                </a:lnTo>
                <a:lnTo>
                  <a:pt x="2604232" y="846203"/>
                </a:lnTo>
                <a:lnTo>
                  <a:pt x="2586402" y="804045"/>
                </a:lnTo>
                <a:lnTo>
                  <a:pt x="2567199" y="762630"/>
                </a:lnTo>
                <a:lnTo>
                  <a:pt x="2546653" y="721987"/>
                </a:lnTo>
                <a:lnTo>
                  <a:pt x="2524791" y="682145"/>
                </a:lnTo>
                <a:lnTo>
                  <a:pt x="2501644" y="643131"/>
                </a:lnTo>
                <a:lnTo>
                  <a:pt x="2477239" y="604976"/>
                </a:lnTo>
                <a:lnTo>
                  <a:pt x="2451605" y="567706"/>
                </a:lnTo>
                <a:lnTo>
                  <a:pt x="2424770" y="531352"/>
                </a:lnTo>
                <a:lnTo>
                  <a:pt x="2396763" y="495941"/>
                </a:lnTo>
                <a:lnTo>
                  <a:pt x="2367612" y="461502"/>
                </a:lnTo>
                <a:lnTo>
                  <a:pt x="2337347" y="428063"/>
                </a:lnTo>
                <a:lnTo>
                  <a:pt x="2305996" y="395654"/>
                </a:lnTo>
                <a:lnTo>
                  <a:pt x="2273586" y="364302"/>
                </a:lnTo>
                <a:lnTo>
                  <a:pt x="2240148" y="334037"/>
                </a:lnTo>
                <a:lnTo>
                  <a:pt x="2205709" y="304886"/>
                </a:lnTo>
                <a:lnTo>
                  <a:pt x="2170298" y="276879"/>
                </a:lnTo>
                <a:lnTo>
                  <a:pt x="2133944" y="250044"/>
                </a:lnTo>
                <a:lnTo>
                  <a:pt x="2096674" y="224409"/>
                </a:lnTo>
                <a:lnTo>
                  <a:pt x="2058519" y="200004"/>
                </a:lnTo>
                <a:lnTo>
                  <a:pt x="2019505" y="176856"/>
                </a:lnTo>
                <a:lnTo>
                  <a:pt x="1979663" y="154995"/>
                </a:lnTo>
                <a:lnTo>
                  <a:pt x="1939020" y="134448"/>
                </a:lnTo>
                <a:lnTo>
                  <a:pt x="1897605" y="115245"/>
                </a:lnTo>
                <a:lnTo>
                  <a:pt x="1855447" y="97414"/>
                </a:lnTo>
                <a:lnTo>
                  <a:pt x="1812573" y="80984"/>
                </a:lnTo>
                <a:lnTo>
                  <a:pt x="1769014" y="65982"/>
                </a:lnTo>
                <a:lnTo>
                  <a:pt x="1724797" y="52439"/>
                </a:lnTo>
                <a:lnTo>
                  <a:pt x="1679950" y="40382"/>
                </a:lnTo>
                <a:lnTo>
                  <a:pt x="1634503" y="29840"/>
                </a:lnTo>
                <a:lnTo>
                  <a:pt x="1588484" y="20841"/>
                </a:lnTo>
                <a:lnTo>
                  <a:pt x="1541922" y="13414"/>
                </a:lnTo>
                <a:lnTo>
                  <a:pt x="1494845" y="7588"/>
                </a:lnTo>
                <a:lnTo>
                  <a:pt x="1447281" y="3391"/>
                </a:lnTo>
                <a:lnTo>
                  <a:pt x="1399260" y="852"/>
                </a:lnTo>
                <a:lnTo>
                  <a:pt x="1350810" y="0"/>
                </a:lnTo>
                <a:close/>
              </a:path>
            </a:pathLst>
          </a:custGeom>
          <a:solidFill>
            <a:srgbClr val="006CB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/>
          <p:cNvSpPr txBox="1"/>
          <p:nvPr/>
        </p:nvSpPr>
        <p:spPr>
          <a:xfrm>
            <a:off x="391539" y="4332080"/>
            <a:ext cx="7493967" cy="142346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699">
              <a:lnSpc>
                <a:spcPts val="3690"/>
              </a:lnSpc>
            </a:pPr>
            <a:r>
              <a:rPr lang="en-US" sz="3599" spc="120" dirty="0">
                <a:solidFill>
                  <a:srgbClr val="FFFFFF"/>
                </a:solidFill>
                <a:cs typeface="Calibri"/>
              </a:rPr>
              <a:t>GE </a:t>
            </a:r>
            <a:r>
              <a:rPr lang="en-US" sz="3599" spc="120" dirty="0" err="1" smtClean="0">
                <a:solidFill>
                  <a:srgbClr val="FFFFFF"/>
                </a:solidFill>
                <a:cs typeface="Calibri"/>
              </a:rPr>
              <a:t>Predix</a:t>
            </a:r>
            <a:r>
              <a:rPr lang="en-US" sz="3599" spc="120" dirty="0" smtClean="0">
                <a:solidFill>
                  <a:srgbClr val="FFFFFF"/>
                </a:solidFill>
                <a:cs typeface="Calibri"/>
              </a:rPr>
              <a:t> </a:t>
            </a:r>
            <a:br>
              <a:rPr lang="en-US" sz="3599" spc="120" dirty="0" smtClean="0">
                <a:solidFill>
                  <a:srgbClr val="FFFFFF"/>
                </a:solidFill>
                <a:cs typeface="Calibri"/>
              </a:rPr>
            </a:br>
            <a:r>
              <a:rPr lang="en-US" sz="3599" spc="120" dirty="0" err="1" smtClean="0">
                <a:solidFill>
                  <a:srgbClr val="FFFFFF"/>
                </a:solidFill>
                <a:cs typeface="Calibri"/>
              </a:rPr>
              <a:t>InSight</a:t>
            </a:r>
            <a:r>
              <a:rPr lang="en-US" sz="3599" spc="120" dirty="0" smtClean="0">
                <a:solidFill>
                  <a:srgbClr val="FFFFFF"/>
                </a:solidFill>
                <a:cs typeface="Calibri"/>
              </a:rPr>
              <a:t> </a:t>
            </a:r>
            <a:r>
              <a:rPr lang="en-US" sz="3599" spc="120" dirty="0" smtClean="0">
                <a:solidFill>
                  <a:srgbClr val="FFFFFF"/>
                </a:solidFill>
                <a:latin typeface="Calibri"/>
                <a:cs typeface="Calibri"/>
              </a:rPr>
              <a:t>Reporting Services</a:t>
            </a:r>
            <a:br>
              <a:rPr lang="en-US" sz="3599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lang="en-US" sz="3599" spc="120" dirty="0" smtClean="0">
                <a:solidFill>
                  <a:srgbClr val="FFFFFF"/>
                </a:solidFill>
                <a:latin typeface="Calibri"/>
                <a:cs typeface="Calibri"/>
              </a:rPr>
              <a:t>Revenue Models &amp; Strategies</a:t>
            </a:r>
          </a:p>
        </p:txBody>
      </p:sp>
      <p:sp>
        <p:nvSpPr>
          <p:cNvPr id="13" name="object 11"/>
          <p:cNvSpPr/>
          <p:nvPr/>
        </p:nvSpPr>
        <p:spPr>
          <a:xfrm>
            <a:off x="3007422" y="2130699"/>
            <a:ext cx="984885" cy="159385"/>
          </a:xfrm>
          <a:custGeom>
            <a:avLst/>
            <a:gdLst/>
            <a:ahLst/>
            <a:cxnLst/>
            <a:rect l="l" t="t" r="r" b="b"/>
            <a:pathLst>
              <a:path w="984885" h="159385">
                <a:moveTo>
                  <a:pt x="0" y="0"/>
                </a:moveTo>
                <a:lnTo>
                  <a:pt x="984719" y="159296"/>
                </a:lnTo>
              </a:path>
            </a:pathLst>
          </a:custGeom>
          <a:ln w="2556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2"/>
          <p:cNvSpPr/>
          <p:nvPr/>
        </p:nvSpPr>
        <p:spPr>
          <a:xfrm>
            <a:off x="6981422" y="1960039"/>
            <a:ext cx="816610" cy="195580"/>
          </a:xfrm>
          <a:custGeom>
            <a:avLst/>
            <a:gdLst/>
            <a:ahLst/>
            <a:cxnLst/>
            <a:rect l="l" t="t" r="r" b="b"/>
            <a:pathLst>
              <a:path w="816609" h="195580">
                <a:moveTo>
                  <a:pt x="0" y="194995"/>
                </a:moveTo>
                <a:lnTo>
                  <a:pt x="816076" y="0"/>
                </a:lnTo>
              </a:path>
            </a:pathLst>
          </a:custGeom>
          <a:ln w="2556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3"/>
          <p:cNvSpPr/>
          <p:nvPr/>
        </p:nvSpPr>
        <p:spPr>
          <a:xfrm>
            <a:off x="8897004" y="2467559"/>
            <a:ext cx="433070" cy="918210"/>
          </a:xfrm>
          <a:custGeom>
            <a:avLst/>
            <a:gdLst/>
            <a:ahLst/>
            <a:cxnLst/>
            <a:rect l="l" t="t" r="r" b="b"/>
            <a:pathLst>
              <a:path w="433070" h="918210">
                <a:moveTo>
                  <a:pt x="0" y="0"/>
                </a:moveTo>
                <a:lnTo>
                  <a:pt x="432511" y="917943"/>
                </a:lnTo>
              </a:path>
            </a:pathLst>
          </a:custGeom>
          <a:ln w="2556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4"/>
          <p:cNvSpPr/>
          <p:nvPr/>
        </p:nvSpPr>
        <p:spPr>
          <a:xfrm>
            <a:off x="1139512" y="1316967"/>
            <a:ext cx="1225550" cy="1227455"/>
          </a:xfrm>
          <a:custGeom>
            <a:avLst/>
            <a:gdLst/>
            <a:ahLst/>
            <a:cxnLst/>
            <a:rect l="l" t="t" r="r" b="b"/>
            <a:pathLst>
              <a:path w="1225550" h="1227455">
                <a:moveTo>
                  <a:pt x="1084462" y="994765"/>
                </a:moveTo>
                <a:lnTo>
                  <a:pt x="335532" y="994765"/>
                </a:lnTo>
                <a:lnTo>
                  <a:pt x="375537" y="1020947"/>
                </a:lnTo>
                <a:lnTo>
                  <a:pt x="418198" y="1043038"/>
                </a:lnTo>
                <a:lnTo>
                  <a:pt x="463243" y="1060766"/>
                </a:lnTo>
                <a:lnTo>
                  <a:pt x="510398" y="1073861"/>
                </a:lnTo>
                <a:lnTo>
                  <a:pt x="510398" y="1182941"/>
                </a:lnTo>
                <a:lnTo>
                  <a:pt x="548484" y="1216812"/>
                </a:lnTo>
                <a:lnTo>
                  <a:pt x="591685" y="1226076"/>
                </a:lnTo>
                <a:lnTo>
                  <a:pt x="613535" y="1227239"/>
                </a:lnTo>
                <a:lnTo>
                  <a:pt x="630632" y="1226513"/>
                </a:lnTo>
                <a:lnTo>
                  <a:pt x="673266" y="1218243"/>
                </a:lnTo>
                <a:lnTo>
                  <a:pt x="709885" y="1198713"/>
                </a:lnTo>
                <a:lnTo>
                  <a:pt x="714741" y="1073899"/>
                </a:lnTo>
                <a:lnTo>
                  <a:pt x="754876" y="1063117"/>
                </a:lnTo>
                <a:lnTo>
                  <a:pt x="793522" y="1048962"/>
                </a:lnTo>
                <a:lnTo>
                  <a:pt x="830516" y="1031608"/>
                </a:lnTo>
                <a:lnTo>
                  <a:pt x="865693" y="1011224"/>
                </a:lnTo>
                <a:lnTo>
                  <a:pt x="1074533" y="1011224"/>
                </a:lnTo>
                <a:lnTo>
                  <a:pt x="1082047" y="1000091"/>
                </a:lnTo>
                <a:lnTo>
                  <a:pt x="1084462" y="994765"/>
                </a:lnTo>
                <a:close/>
              </a:path>
              <a:path w="1225550" h="1227455">
                <a:moveTo>
                  <a:pt x="1074533" y="1011224"/>
                </a:moveTo>
                <a:lnTo>
                  <a:pt x="865693" y="1011224"/>
                </a:lnTo>
                <a:lnTo>
                  <a:pt x="948345" y="1093889"/>
                </a:lnTo>
                <a:lnTo>
                  <a:pt x="955559" y="1096746"/>
                </a:lnTo>
                <a:lnTo>
                  <a:pt x="966328" y="1096746"/>
                </a:lnTo>
                <a:lnTo>
                  <a:pt x="1024665" y="1066395"/>
                </a:lnTo>
                <a:lnTo>
                  <a:pt x="1060056" y="1032673"/>
                </a:lnTo>
                <a:lnTo>
                  <a:pt x="1074533" y="1011224"/>
                </a:lnTo>
                <a:close/>
              </a:path>
              <a:path w="1225550" h="1227455">
                <a:moveTo>
                  <a:pt x="260235" y="130600"/>
                </a:moveTo>
                <a:lnTo>
                  <a:pt x="200716" y="160839"/>
                </a:lnTo>
                <a:lnTo>
                  <a:pt x="165328" y="194549"/>
                </a:lnTo>
                <a:lnTo>
                  <a:pt x="143335" y="227124"/>
                </a:lnTo>
                <a:lnTo>
                  <a:pt x="129832" y="260301"/>
                </a:lnTo>
                <a:lnTo>
                  <a:pt x="130167" y="268585"/>
                </a:lnTo>
                <a:lnTo>
                  <a:pt x="132902" y="276412"/>
                </a:lnTo>
                <a:lnTo>
                  <a:pt x="137933" y="283222"/>
                </a:lnTo>
                <a:lnTo>
                  <a:pt x="215174" y="360476"/>
                </a:lnTo>
                <a:lnTo>
                  <a:pt x="198175" y="389281"/>
                </a:lnTo>
                <a:lnTo>
                  <a:pt x="183208" y="419344"/>
                </a:lnTo>
                <a:lnTo>
                  <a:pt x="170365" y="450573"/>
                </a:lnTo>
                <a:lnTo>
                  <a:pt x="159739" y="482879"/>
                </a:lnTo>
                <a:lnTo>
                  <a:pt x="43305" y="482879"/>
                </a:lnTo>
                <a:lnTo>
                  <a:pt x="1175" y="556285"/>
                </a:lnTo>
                <a:lnTo>
                  <a:pt x="0" y="605155"/>
                </a:lnTo>
                <a:lnTo>
                  <a:pt x="7494" y="643737"/>
                </a:lnTo>
                <a:lnTo>
                  <a:pt x="27520" y="682331"/>
                </a:lnTo>
                <a:lnTo>
                  <a:pt x="43330" y="687197"/>
                </a:lnTo>
                <a:lnTo>
                  <a:pt x="146937" y="687197"/>
                </a:lnTo>
                <a:lnTo>
                  <a:pt x="155204" y="727917"/>
                </a:lnTo>
                <a:lnTo>
                  <a:pt x="166916" y="767294"/>
                </a:lnTo>
                <a:lnTo>
                  <a:pt x="181897" y="805163"/>
                </a:lnTo>
                <a:lnTo>
                  <a:pt x="199972" y="841362"/>
                </a:lnTo>
                <a:lnTo>
                  <a:pt x="117625" y="923747"/>
                </a:lnTo>
                <a:lnTo>
                  <a:pt x="112720" y="930324"/>
                </a:lnTo>
                <a:lnTo>
                  <a:pt x="109961" y="937872"/>
                </a:lnTo>
                <a:lnTo>
                  <a:pt x="109449" y="945892"/>
                </a:lnTo>
                <a:lnTo>
                  <a:pt x="111288" y="953884"/>
                </a:lnTo>
                <a:lnTo>
                  <a:pt x="139700" y="1005384"/>
                </a:lnTo>
                <a:lnTo>
                  <a:pt x="173469" y="1040798"/>
                </a:lnTo>
                <a:lnTo>
                  <a:pt x="206259" y="1062888"/>
                </a:lnTo>
                <a:lnTo>
                  <a:pt x="238669" y="1076439"/>
                </a:lnTo>
                <a:lnTo>
                  <a:pt x="249515" y="1076439"/>
                </a:lnTo>
                <a:lnTo>
                  <a:pt x="256716" y="1073581"/>
                </a:lnTo>
                <a:lnTo>
                  <a:pt x="335532" y="994765"/>
                </a:lnTo>
                <a:lnTo>
                  <a:pt x="1084462" y="994765"/>
                </a:lnTo>
                <a:lnTo>
                  <a:pt x="1093379" y="975093"/>
                </a:lnTo>
                <a:lnTo>
                  <a:pt x="1095535" y="966913"/>
                </a:lnTo>
                <a:lnTo>
                  <a:pt x="1095194" y="958635"/>
                </a:lnTo>
                <a:lnTo>
                  <a:pt x="1092459" y="950817"/>
                </a:lnTo>
                <a:lnTo>
                  <a:pt x="1087435" y="944016"/>
                </a:lnTo>
                <a:lnTo>
                  <a:pt x="1010169" y="866787"/>
                </a:lnTo>
                <a:lnTo>
                  <a:pt x="1033805" y="825369"/>
                </a:lnTo>
                <a:lnTo>
                  <a:pt x="1040972" y="809193"/>
                </a:lnTo>
                <a:lnTo>
                  <a:pt x="613192" y="809193"/>
                </a:lnTo>
                <a:lnTo>
                  <a:pt x="568141" y="803990"/>
                </a:lnTo>
                <a:lnTo>
                  <a:pt x="526758" y="789175"/>
                </a:lnTo>
                <a:lnTo>
                  <a:pt x="490231" y="765936"/>
                </a:lnTo>
                <a:lnTo>
                  <a:pt x="459721" y="735417"/>
                </a:lnTo>
                <a:lnTo>
                  <a:pt x="436505" y="698946"/>
                </a:lnTo>
                <a:lnTo>
                  <a:pt x="421686" y="657573"/>
                </a:lnTo>
                <a:lnTo>
                  <a:pt x="416482" y="612533"/>
                </a:lnTo>
                <a:lnTo>
                  <a:pt x="421686" y="567491"/>
                </a:lnTo>
                <a:lnTo>
                  <a:pt x="436505" y="526110"/>
                </a:lnTo>
                <a:lnTo>
                  <a:pt x="459750" y="489583"/>
                </a:lnTo>
                <a:lnTo>
                  <a:pt x="490231" y="459099"/>
                </a:lnTo>
                <a:lnTo>
                  <a:pt x="526758" y="435851"/>
                </a:lnTo>
                <a:lnTo>
                  <a:pt x="568141" y="421028"/>
                </a:lnTo>
                <a:lnTo>
                  <a:pt x="613192" y="415823"/>
                </a:lnTo>
                <a:lnTo>
                  <a:pt x="1040193" y="415823"/>
                </a:lnTo>
                <a:lnTo>
                  <a:pt x="1036039" y="406338"/>
                </a:lnTo>
                <a:lnTo>
                  <a:pt x="1016482" y="370542"/>
                </a:lnTo>
                <a:lnTo>
                  <a:pt x="993989" y="336702"/>
                </a:lnTo>
                <a:lnTo>
                  <a:pt x="1067458" y="263258"/>
                </a:lnTo>
                <a:lnTo>
                  <a:pt x="1072354" y="256671"/>
                </a:lnTo>
                <a:lnTo>
                  <a:pt x="1075107" y="249113"/>
                </a:lnTo>
                <a:lnTo>
                  <a:pt x="1075616" y="241084"/>
                </a:lnTo>
                <a:lnTo>
                  <a:pt x="1073783" y="233083"/>
                </a:lnTo>
                <a:lnTo>
                  <a:pt x="1064367" y="216014"/>
                </a:lnTo>
                <a:lnTo>
                  <a:pt x="359675" y="216014"/>
                </a:lnTo>
                <a:lnTo>
                  <a:pt x="282395" y="138760"/>
                </a:lnTo>
                <a:lnTo>
                  <a:pt x="275821" y="133858"/>
                </a:lnTo>
                <a:lnTo>
                  <a:pt x="268266" y="131106"/>
                </a:lnTo>
                <a:lnTo>
                  <a:pt x="260235" y="130600"/>
                </a:lnTo>
                <a:close/>
              </a:path>
              <a:path w="1225550" h="1227455">
                <a:moveTo>
                  <a:pt x="1040193" y="415823"/>
                </a:moveTo>
                <a:lnTo>
                  <a:pt x="613192" y="415823"/>
                </a:lnTo>
                <a:lnTo>
                  <a:pt x="658238" y="421028"/>
                </a:lnTo>
                <a:lnTo>
                  <a:pt x="699618" y="435851"/>
                </a:lnTo>
                <a:lnTo>
                  <a:pt x="736143" y="459099"/>
                </a:lnTo>
                <a:lnTo>
                  <a:pt x="766622" y="489583"/>
                </a:lnTo>
                <a:lnTo>
                  <a:pt x="789866" y="526110"/>
                </a:lnTo>
                <a:lnTo>
                  <a:pt x="804686" y="567491"/>
                </a:lnTo>
                <a:lnTo>
                  <a:pt x="809890" y="612533"/>
                </a:lnTo>
                <a:lnTo>
                  <a:pt x="804686" y="657573"/>
                </a:lnTo>
                <a:lnTo>
                  <a:pt x="789866" y="698946"/>
                </a:lnTo>
                <a:lnTo>
                  <a:pt x="766622" y="735464"/>
                </a:lnTo>
                <a:lnTo>
                  <a:pt x="736143" y="765936"/>
                </a:lnTo>
                <a:lnTo>
                  <a:pt x="699618" y="789175"/>
                </a:lnTo>
                <a:lnTo>
                  <a:pt x="658238" y="803990"/>
                </a:lnTo>
                <a:lnTo>
                  <a:pt x="613192" y="809193"/>
                </a:lnTo>
                <a:lnTo>
                  <a:pt x="1040972" y="809193"/>
                </a:lnTo>
                <a:lnTo>
                  <a:pt x="1053245" y="781491"/>
                </a:lnTo>
                <a:lnTo>
                  <a:pt x="1068206" y="735417"/>
                </a:lnTo>
                <a:lnTo>
                  <a:pt x="1078406" y="687412"/>
                </a:lnTo>
                <a:lnTo>
                  <a:pt x="1182038" y="687412"/>
                </a:lnTo>
                <a:lnTo>
                  <a:pt x="1224196" y="613961"/>
                </a:lnTo>
                <a:lnTo>
                  <a:pt x="1225369" y="565076"/>
                </a:lnTo>
                <a:lnTo>
                  <a:pt x="1217861" y="526493"/>
                </a:lnTo>
                <a:lnTo>
                  <a:pt x="1197803" y="487954"/>
                </a:lnTo>
                <a:lnTo>
                  <a:pt x="1182012" y="483108"/>
                </a:lnTo>
                <a:lnTo>
                  <a:pt x="1065706" y="483108"/>
                </a:lnTo>
                <a:lnTo>
                  <a:pt x="1052500" y="443917"/>
                </a:lnTo>
                <a:lnTo>
                  <a:pt x="1040193" y="415823"/>
                </a:lnTo>
                <a:close/>
              </a:path>
              <a:path w="1225550" h="1227455">
                <a:moveTo>
                  <a:pt x="611833" y="0"/>
                </a:moveTo>
                <a:lnTo>
                  <a:pt x="552088" y="9011"/>
                </a:lnTo>
                <a:lnTo>
                  <a:pt x="515472" y="28544"/>
                </a:lnTo>
                <a:lnTo>
                  <a:pt x="510614" y="153339"/>
                </a:lnTo>
                <a:lnTo>
                  <a:pt x="470480" y="164122"/>
                </a:lnTo>
                <a:lnTo>
                  <a:pt x="431834" y="178276"/>
                </a:lnTo>
                <a:lnTo>
                  <a:pt x="394844" y="195630"/>
                </a:lnTo>
                <a:lnTo>
                  <a:pt x="359675" y="216014"/>
                </a:lnTo>
                <a:lnTo>
                  <a:pt x="1064367" y="216014"/>
                </a:lnTo>
                <a:lnTo>
                  <a:pt x="1056129" y="201079"/>
                </a:lnTo>
                <a:lnTo>
                  <a:pt x="840700" y="201079"/>
                </a:lnTo>
                <a:lnTo>
                  <a:pt x="810919" y="185907"/>
                </a:lnTo>
                <a:lnTo>
                  <a:pt x="779972" y="172848"/>
                </a:lnTo>
                <a:lnTo>
                  <a:pt x="747953" y="161983"/>
                </a:lnTo>
                <a:lnTo>
                  <a:pt x="714957" y="153390"/>
                </a:lnTo>
                <a:lnTo>
                  <a:pt x="714957" y="44323"/>
                </a:lnTo>
                <a:lnTo>
                  <a:pt x="676888" y="10437"/>
                </a:lnTo>
                <a:lnTo>
                  <a:pt x="633680" y="1164"/>
                </a:lnTo>
                <a:lnTo>
                  <a:pt x="611833" y="0"/>
                </a:lnTo>
                <a:close/>
              </a:path>
              <a:path w="1225550" h="1227455">
                <a:moveTo>
                  <a:pt x="945816" y="110698"/>
                </a:moveTo>
                <a:lnTo>
                  <a:pt x="937566" y="111048"/>
                </a:lnTo>
                <a:lnTo>
                  <a:pt x="929768" y="113780"/>
                </a:lnTo>
                <a:lnTo>
                  <a:pt x="922970" y="118795"/>
                </a:lnTo>
                <a:lnTo>
                  <a:pt x="840700" y="201079"/>
                </a:lnTo>
                <a:lnTo>
                  <a:pt x="1056129" y="201079"/>
                </a:lnTo>
                <a:lnTo>
                  <a:pt x="1011596" y="146123"/>
                </a:lnTo>
                <a:lnTo>
                  <a:pt x="978994" y="124144"/>
                </a:lnTo>
                <a:lnTo>
                  <a:pt x="945816" y="11069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5"/>
          <p:cNvSpPr/>
          <p:nvPr/>
        </p:nvSpPr>
        <p:spPr>
          <a:xfrm>
            <a:off x="8260890" y="1387935"/>
            <a:ext cx="629920" cy="617855"/>
          </a:xfrm>
          <a:custGeom>
            <a:avLst/>
            <a:gdLst/>
            <a:ahLst/>
            <a:cxnLst/>
            <a:rect l="l" t="t" r="r" b="b"/>
            <a:pathLst>
              <a:path w="629920" h="617855">
                <a:moveTo>
                  <a:pt x="389089" y="68135"/>
                </a:moveTo>
                <a:lnTo>
                  <a:pt x="21805" y="68135"/>
                </a:lnTo>
                <a:lnTo>
                  <a:pt x="13340" y="69854"/>
                </a:lnTo>
                <a:lnTo>
                  <a:pt x="6407" y="74537"/>
                </a:lnTo>
                <a:lnTo>
                  <a:pt x="1721" y="81471"/>
                </a:lnTo>
                <a:lnTo>
                  <a:pt x="0" y="89941"/>
                </a:lnTo>
                <a:lnTo>
                  <a:pt x="0" y="595782"/>
                </a:lnTo>
                <a:lnTo>
                  <a:pt x="1721" y="604252"/>
                </a:lnTo>
                <a:lnTo>
                  <a:pt x="6407" y="611185"/>
                </a:lnTo>
                <a:lnTo>
                  <a:pt x="13340" y="615868"/>
                </a:lnTo>
                <a:lnTo>
                  <a:pt x="21805" y="617588"/>
                </a:lnTo>
                <a:lnTo>
                  <a:pt x="78155" y="617588"/>
                </a:lnTo>
                <a:lnTo>
                  <a:pt x="78155" y="471792"/>
                </a:lnTo>
                <a:lnTo>
                  <a:pt x="80222" y="461617"/>
                </a:lnTo>
                <a:lnTo>
                  <a:pt x="85850" y="453286"/>
                </a:lnTo>
                <a:lnTo>
                  <a:pt x="94181" y="447658"/>
                </a:lnTo>
                <a:lnTo>
                  <a:pt x="104355" y="445592"/>
                </a:lnTo>
                <a:lnTo>
                  <a:pt x="410908" y="445592"/>
                </a:lnTo>
                <a:lnTo>
                  <a:pt x="410908" y="392252"/>
                </a:lnTo>
                <a:lnTo>
                  <a:pt x="109448" y="392252"/>
                </a:lnTo>
                <a:lnTo>
                  <a:pt x="97144" y="389751"/>
                </a:lnTo>
                <a:lnTo>
                  <a:pt x="87064" y="382941"/>
                </a:lnTo>
                <a:lnTo>
                  <a:pt x="80252" y="372862"/>
                </a:lnTo>
                <a:lnTo>
                  <a:pt x="77749" y="360552"/>
                </a:lnTo>
                <a:lnTo>
                  <a:pt x="77749" y="314477"/>
                </a:lnTo>
                <a:lnTo>
                  <a:pt x="80252" y="302168"/>
                </a:lnTo>
                <a:lnTo>
                  <a:pt x="87064" y="292088"/>
                </a:lnTo>
                <a:lnTo>
                  <a:pt x="97144" y="285279"/>
                </a:lnTo>
                <a:lnTo>
                  <a:pt x="109448" y="282778"/>
                </a:lnTo>
                <a:lnTo>
                  <a:pt x="410908" y="282778"/>
                </a:lnTo>
                <a:lnTo>
                  <a:pt x="410908" y="229412"/>
                </a:lnTo>
                <a:lnTo>
                  <a:pt x="109448" y="229412"/>
                </a:lnTo>
                <a:lnTo>
                  <a:pt x="97144" y="226911"/>
                </a:lnTo>
                <a:lnTo>
                  <a:pt x="87064" y="220102"/>
                </a:lnTo>
                <a:lnTo>
                  <a:pt x="80252" y="210022"/>
                </a:lnTo>
                <a:lnTo>
                  <a:pt x="77749" y="197713"/>
                </a:lnTo>
                <a:lnTo>
                  <a:pt x="77749" y="151637"/>
                </a:lnTo>
                <a:lnTo>
                  <a:pt x="80252" y="139336"/>
                </a:lnTo>
                <a:lnTo>
                  <a:pt x="87064" y="129260"/>
                </a:lnTo>
                <a:lnTo>
                  <a:pt x="97144" y="122452"/>
                </a:lnTo>
                <a:lnTo>
                  <a:pt x="109448" y="119951"/>
                </a:lnTo>
                <a:lnTo>
                  <a:pt x="410908" y="119951"/>
                </a:lnTo>
                <a:lnTo>
                  <a:pt x="410908" y="89941"/>
                </a:lnTo>
                <a:lnTo>
                  <a:pt x="409187" y="81471"/>
                </a:lnTo>
                <a:lnTo>
                  <a:pt x="404499" y="74537"/>
                </a:lnTo>
                <a:lnTo>
                  <a:pt x="397562" y="69854"/>
                </a:lnTo>
                <a:lnTo>
                  <a:pt x="389089" y="68135"/>
                </a:lnTo>
                <a:close/>
              </a:path>
              <a:path w="629920" h="617855">
                <a:moveTo>
                  <a:pt x="410908" y="445592"/>
                </a:moveTo>
                <a:lnTo>
                  <a:pt x="161112" y="445592"/>
                </a:lnTo>
                <a:lnTo>
                  <a:pt x="171279" y="447658"/>
                </a:lnTo>
                <a:lnTo>
                  <a:pt x="179606" y="453286"/>
                </a:lnTo>
                <a:lnTo>
                  <a:pt x="185233" y="461617"/>
                </a:lnTo>
                <a:lnTo>
                  <a:pt x="187299" y="471792"/>
                </a:lnTo>
                <a:lnTo>
                  <a:pt x="187299" y="617588"/>
                </a:lnTo>
                <a:lnTo>
                  <a:pt x="623824" y="617588"/>
                </a:lnTo>
                <a:lnTo>
                  <a:pt x="629881" y="611530"/>
                </a:lnTo>
                <a:lnTo>
                  <a:pt x="629881" y="583272"/>
                </a:lnTo>
                <a:lnTo>
                  <a:pt x="623824" y="577214"/>
                </a:lnTo>
                <a:lnTo>
                  <a:pt x="410908" y="577214"/>
                </a:lnTo>
                <a:lnTo>
                  <a:pt x="410908" y="445592"/>
                </a:lnTo>
                <a:close/>
              </a:path>
              <a:path w="629920" h="617855">
                <a:moveTo>
                  <a:pt x="526707" y="191376"/>
                </a:moveTo>
                <a:lnTo>
                  <a:pt x="501653" y="196434"/>
                </a:lnTo>
                <a:lnTo>
                  <a:pt x="481195" y="210227"/>
                </a:lnTo>
                <a:lnTo>
                  <a:pt x="467401" y="230686"/>
                </a:lnTo>
                <a:lnTo>
                  <a:pt x="462343" y="255739"/>
                </a:lnTo>
                <a:lnTo>
                  <a:pt x="462343" y="263398"/>
                </a:lnTo>
                <a:lnTo>
                  <a:pt x="463745" y="270725"/>
                </a:lnTo>
                <a:lnTo>
                  <a:pt x="466204" y="277520"/>
                </a:lnTo>
                <a:lnTo>
                  <a:pt x="451941" y="292160"/>
                </a:lnTo>
                <a:lnTo>
                  <a:pt x="441083" y="309599"/>
                </a:lnTo>
                <a:lnTo>
                  <a:pt x="434172" y="329292"/>
                </a:lnTo>
                <a:lnTo>
                  <a:pt x="431749" y="350697"/>
                </a:lnTo>
                <a:lnTo>
                  <a:pt x="436850" y="381459"/>
                </a:lnTo>
                <a:lnTo>
                  <a:pt x="451019" y="408003"/>
                </a:lnTo>
                <a:lnTo>
                  <a:pt x="472559" y="428646"/>
                </a:lnTo>
                <a:lnTo>
                  <a:pt x="499770" y="441705"/>
                </a:lnTo>
                <a:lnTo>
                  <a:pt x="499770" y="577214"/>
                </a:lnTo>
                <a:lnTo>
                  <a:pt x="553643" y="577214"/>
                </a:lnTo>
                <a:lnTo>
                  <a:pt x="553643" y="441705"/>
                </a:lnTo>
                <a:lnTo>
                  <a:pt x="580854" y="428646"/>
                </a:lnTo>
                <a:lnTo>
                  <a:pt x="602394" y="408003"/>
                </a:lnTo>
                <a:lnTo>
                  <a:pt x="616564" y="381459"/>
                </a:lnTo>
                <a:lnTo>
                  <a:pt x="621665" y="350697"/>
                </a:lnTo>
                <a:lnTo>
                  <a:pt x="619237" y="329287"/>
                </a:lnTo>
                <a:lnTo>
                  <a:pt x="612321" y="309594"/>
                </a:lnTo>
                <a:lnTo>
                  <a:pt x="601466" y="292160"/>
                </a:lnTo>
                <a:lnTo>
                  <a:pt x="587209" y="277520"/>
                </a:lnTo>
                <a:lnTo>
                  <a:pt x="589663" y="270713"/>
                </a:lnTo>
                <a:lnTo>
                  <a:pt x="591070" y="263398"/>
                </a:lnTo>
                <a:lnTo>
                  <a:pt x="591070" y="255739"/>
                </a:lnTo>
                <a:lnTo>
                  <a:pt x="586012" y="230686"/>
                </a:lnTo>
                <a:lnTo>
                  <a:pt x="572219" y="210227"/>
                </a:lnTo>
                <a:lnTo>
                  <a:pt x="551760" y="196434"/>
                </a:lnTo>
                <a:lnTo>
                  <a:pt x="526707" y="191376"/>
                </a:lnTo>
                <a:close/>
              </a:path>
              <a:path w="629920" h="617855">
                <a:moveTo>
                  <a:pt x="257378" y="282778"/>
                </a:moveTo>
                <a:lnTo>
                  <a:pt x="155587" y="282778"/>
                </a:lnTo>
                <a:lnTo>
                  <a:pt x="167898" y="285279"/>
                </a:lnTo>
                <a:lnTo>
                  <a:pt x="177982" y="292088"/>
                </a:lnTo>
                <a:lnTo>
                  <a:pt x="184796" y="302168"/>
                </a:lnTo>
                <a:lnTo>
                  <a:pt x="187299" y="314477"/>
                </a:lnTo>
                <a:lnTo>
                  <a:pt x="187299" y="360552"/>
                </a:lnTo>
                <a:lnTo>
                  <a:pt x="184796" y="372862"/>
                </a:lnTo>
                <a:lnTo>
                  <a:pt x="177982" y="382941"/>
                </a:lnTo>
                <a:lnTo>
                  <a:pt x="167898" y="389751"/>
                </a:lnTo>
                <a:lnTo>
                  <a:pt x="155587" y="392252"/>
                </a:lnTo>
                <a:lnTo>
                  <a:pt x="257378" y="392252"/>
                </a:lnTo>
                <a:lnTo>
                  <a:pt x="245074" y="389751"/>
                </a:lnTo>
                <a:lnTo>
                  <a:pt x="234994" y="382941"/>
                </a:lnTo>
                <a:lnTo>
                  <a:pt x="228181" y="372862"/>
                </a:lnTo>
                <a:lnTo>
                  <a:pt x="225678" y="360552"/>
                </a:lnTo>
                <a:lnTo>
                  <a:pt x="225678" y="314477"/>
                </a:lnTo>
                <a:lnTo>
                  <a:pt x="228181" y="302168"/>
                </a:lnTo>
                <a:lnTo>
                  <a:pt x="234994" y="292088"/>
                </a:lnTo>
                <a:lnTo>
                  <a:pt x="245074" y="285279"/>
                </a:lnTo>
                <a:lnTo>
                  <a:pt x="257378" y="282778"/>
                </a:lnTo>
                <a:close/>
              </a:path>
              <a:path w="629920" h="617855">
                <a:moveTo>
                  <a:pt x="410908" y="282778"/>
                </a:moveTo>
                <a:lnTo>
                  <a:pt x="303517" y="282778"/>
                </a:lnTo>
                <a:lnTo>
                  <a:pt x="315826" y="285279"/>
                </a:lnTo>
                <a:lnTo>
                  <a:pt x="325905" y="292088"/>
                </a:lnTo>
                <a:lnTo>
                  <a:pt x="332715" y="302168"/>
                </a:lnTo>
                <a:lnTo>
                  <a:pt x="335216" y="314477"/>
                </a:lnTo>
                <a:lnTo>
                  <a:pt x="335216" y="360552"/>
                </a:lnTo>
                <a:lnTo>
                  <a:pt x="332715" y="372862"/>
                </a:lnTo>
                <a:lnTo>
                  <a:pt x="325905" y="382941"/>
                </a:lnTo>
                <a:lnTo>
                  <a:pt x="315826" y="389751"/>
                </a:lnTo>
                <a:lnTo>
                  <a:pt x="303517" y="392252"/>
                </a:lnTo>
                <a:lnTo>
                  <a:pt x="410908" y="392252"/>
                </a:lnTo>
                <a:lnTo>
                  <a:pt x="410908" y="282778"/>
                </a:lnTo>
                <a:close/>
              </a:path>
              <a:path w="629920" h="617855">
                <a:moveTo>
                  <a:pt x="257378" y="119951"/>
                </a:moveTo>
                <a:lnTo>
                  <a:pt x="155587" y="119951"/>
                </a:lnTo>
                <a:lnTo>
                  <a:pt x="167898" y="122452"/>
                </a:lnTo>
                <a:lnTo>
                  <a:pt x="177982" y="129260"/>
                </a:lnTo>
                <a:lnTo>
                  <a:pt x="184796" y="139336"/>
                </a:lnTo>
                <a:lnTo>
                  <a:pt x="187299" y="151637"/>
                </a:lnTo>
                <a:lnTo>
                  <a:pt x="187299" y="197713"/>
                </a:lnTo>
                <a:lnTo>
                  <a:pt x="184796" y="210022"/>
                </a:lnTo>
                <a:lnTo>
                  <a:pt x="177982" y="220102"/>
                </a:lnTo>
                <a:lnTo>
                  <a:pt x="167898" y="226911"/>
                </a:lnTo>
                <a:lnTo>
                  <a:pt x="155587" y="229412"/>
                </a:lnTo>
                <a:lnTo>
                  <a:pt x="257378" y="229412"/>
                </a:lnTo>
                <a:lnTo>
                  <a:pt x="245074" y="226911"/>
                </a:lnTo>
                <a:lnTo>
                  <a:pt x="234994" y="220102"/>
                </a:lnTo>
                <a:lnTo>
                  <a:pt x="228181" y="210022"/>
                </a:lnTo>
                <a:lnTo>
                  <a:pt x="225678" y="197713"/>
                </a:lnTo>
                <a:lnTo>
                  <a:pt x="225678" y="151637"/>
                </a:lnTo>
                <a:lnTo>
                  <a:pt x="228181" y="139336"/>
                </a:lnTo>
                <a:lnTo>
                  <a:pt x="234994" y="129260"/>
                </a:lnTo>
                <a:lnTo>
                  <a:pt x="245074" y="122452"/>
                </a:lnTo>
                <a:lnTo>
                  <a:pt x="257378" y="119951"/>
                </a:lnTo>
                <a:close/>
              </a:path>
              <a:path w="629920" h="617855">
                <a:moveTo>
                  <a:pt x="410908" y="119951"/>
                </a:moveTo>
                <a:lnTo>
                  <a:pt x="303517" y="119951"/>
                </a:lnTo>
                <a:lnTo>
                  <a:pt x="315826" y="122452"/>
                </a:lnTo>
                <a:lnTo>
                  <a:pt x="325905" y="129260"/>
                </a:lnTo>
                <a:lnTo>
                  <a:pt x="332715" y="139336"/>
                </a:lnTo>
                <a:lnTo>
                  <a:pt x="335216" y="151637"/>
                </a:lnTo>
                <a:lnTo>
                  <a:pt x="335216" y="197713"/>
                </a:lnTo>
                <a:lnTo>
                  <a:pt x="332715" y="210022"/>
                </a:lnTo>
                <a:lnTo>
                  <a:pt x="325905" y="220102"/>
                </a:lnTo>
                <a:lnTo>
                  <a:pt x="315826" y="226911"/>
                </a:lnTo>
                <a:lnTo>
                  <a:pt x="303517" y="229412"/>
                </a:lnTo>
                <a:lnTo>
                  <a:pt x="410908" y="229412"/>
                </a:lnTo>
                <a:lnTo>
                  <a:pt x="410908" y="119951"/>
                </a:lnTo>
                <a:close/>
              </a:path>
              <a:path w="629920" h="617855">
                <a:moveTo>
                  <a:pt x="332143" y="0"/>
                </a:moveTo>
                <a:lnTo>
                  <a:pt x="78740" y="0"/>
                </a:lnTo>
                <a:lnTo>
                  <a:pt x="71627" y="1445"/>
                </a:lnTo>
                <a:lnTo>
                  <a:pt x="65800" y="5380"/>
                </a:lnTo>
                <a:lnTo>
                  <a:pt x="61861" y="11203"/>
                </a:lnTo>
                <a:lnTo>
                  <a:pt x="60413" y="18313"/>
                </a:lnTo>
                <a:lnTo>
                  <a:pt x="60413" y="68135"/>
                </a:lnTo>
                <a:lnTo>
                  <a:pt x="350481" y="68135"/>
                </a:lnTo>
                <a:lnTo>
                  <a:pt x="350481" y="18313"/>
                </a:lnTo>
                <a:lnTo>
                  <a:pt x="349036" y="11203"/>
                </a:lnTo>
                <a:lnTo>
                  <a:pt x="345098" y="5380"/>
                </a:lnTo>
                <a:lnTo>
                  <a:pt x="339267" y="1445"/>
                </a:lnTo>
                <a:lnTo>
                  <a:pt x="33214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6" name="Group 25"/>
          <p:cNvGrpSpPr/>
          <p:nvPr/>
        </p:nvGrpSpPr>
        <p:grpSpPr>
          <a:xfrm>
            <a:off x="4532487" y="1420797"/>
            <a:ext cx="1981483" cy="2113088"/>
            <a:chOff x="4547852" y="2246398"/>
            <a:chExt cx="1407868" cy="1424375"/>
          </a:xfrm>
        </p:grpSpPr>
        <p:sp>
          <p:nvSpPr>
            <p:cNvPr id="27" name="Hexagon 26"/>
            <p:cNvSpPr/>
            <p:nvPr/>
          </p:nvSpPr>
          <p:spPr>
            <a:xfrm rot="5400000">
              <a:off x="4539598" y="2254652"/>
              <a:ext cx="1424375" cy="1407868"/>
            </a:xfrm>
            <a:prstGeom prst="hexagon">
              <a:avLst/>
            </a:prstGeom>
            <a:noFill/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 Inspira Pitch"/>
                <a:ea typeface="+mn-ea"/>
                <a:cs typeface="+mn-cs"/>
              </a:endParaRPr>
            </a:p>
          </p:txBody>
        </p:sp>
        <p:sp>
          <p:nvSpPr>
            <p:cNvPr id="28" name="Diamond 27"/>
            <p:cNvSpPr/>
            <p:nvPr/>
          </p:nvSpPr>
          <p:spPr>
            <a:xfrm>
              <a:off x="4587079" y="2248789"/>
              <a:ext cx="1316731" cy="625837"/>
            </a:xfrm>
            <a:prstGeom prst="diamond">
              <a:avLst/>
            </a:prstGeom>
            <a:solidFill>
              <a:srgbClr val="006AA5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 Inspira Pitch"/>
                <a:ea typeface="+mn-ea"/>
                <a:cs typeface="+mn-cs"/>
              </a:endParaRPr>
            </a:p>
          </p:txBody>
        </p:sp>
      </p:grpSp>
      <p:pic>
        <p:nvPicPr>
          <p:cNvPr id="1028" name="Picture 4" descr="https://www.apsstandard.org/images/home-slide-1-cloud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539" y="4000470"/>
            <a:ext cx="862856" cy="53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321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Recommendations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3882757174"/>
              </p:ext>
            </p:extLst>
          </p:nvPr>
        </p:nvGraphicFramePr>
        <p:xfrm>
          <a:off x="238720" y="1301122"/>
          <a:ext cx="3119475" cy="5430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3899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351533" y="2928736"/>
            <a:ext cx="889000" cy="984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6400" spc="-453" dirty="0">
                <a:latin typeface="Yanone Kaffeesatz Regular"/>
                <a:cs typeface="Yanone Kaffeesatz Regular"/>
              </a:rPr>
              <a:t>Y</a:t>
            </a:r>
            <a:r>
              <a:rPr sz="6400" dirty="0">
                <a:latin typeface="Yanone Kaffeesatz Regular"/>
                <a:cs typeface="Yanone Kaffeesatz Regular"/>
              </a:rPr>
              <a:t>ou</a:t>
            </a:r>
            <a:endParaRPr sz="6400">
              <a:latin typeface="Yanone Kaffeesatz Regular"/>
              <a:cs typeface="Yanone Kaffeesatz Regular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1718" y="2422825"/>
            <a:ext cx="3372273" cy="194925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>
              <a:lnSpc>
                <a:spcPts val="7600"/>
              </a:lnSpc>
            </a:pPr>
            <a:r>
              <a:rPr sz="6400" spc="-113" dirty="0">
                <a:latin typeface="Yanone Kaffeesatz Regular"/>
                <a:cs typeface="Yanone Kaffeesatz Regular"/>
              </a:rPr>
              <a:t>Your</a:t>
            </a:r>
            <a:r>
              <a:rPr sz="6400" spc="-127" dirty="0">
                <a:latin typeface="Yanone Kaffeesatz Regular"/>
                <a:cs typeface="Yanone Kaffeesatz Regular"/>
              </a:rPr>
              <a:t> </a:t>
            </a:r>
            <a:r>
              <a:rPr sz="6400" spc="-7" dirty="0">
                <a:latin typeface="Yanone Kaffeesatz Regular"/>
                <a:cs typeface="Yanone Kaffeesatz Regular"/>
              </a:rPr>
              <a:t>partners  </a:t>
            </a:r>
            <a:r>
              <a:rPr sz="6400" dirty="0">
                <a:latin typeface="Yanone Kaffeesatz Regular"/>
                <a:cs typeface="Yanone Kaffeesatz Regular"/>
              </a:rPr>
              <a:t>&amp;</a:t>
            </a:r>
            <a:r>
              <a:rPr sz="6400" spc="-127" dirty="0">
                <a:latin typeface="Yanone Kaffeesatz Regular"/>
                <a:cs typeface="Yanone Kaffeesatz Regular"/>
              </a:rPr>
              <a:t> </a:t>
            </a:r>
            <a:r>
              <a:rPr sz="6400" spc="-13" dirty="0">
                <a:latin typeface="Yanone Kaffeesatz Regular"/>
                <a:cs typeface="Yanone Kaffeesatz Regular"/>
              </a:rPr>
              <a:t>customers</a:t>
            </a:r>
            <a:endParaRPr sz="6400">
              <a:latin typeface="Yanone Kaffeesatz Regular"/>
              <a:cs typeface="Yanone Kaffeesatz Regular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36071" y="2494654"/>
            <a:ext cx="2237740" cy="194925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>
              <a:lnSpc>
                <a:spcPts val="7600"/>
              </a:lnSpc>
            </a:pPr>
            <a:r>
              <a:rPr sz="6400" dirty="0">
                <a:latin typeface="Yanone Kaffeesatz Regular"/>
                <a:cs typeface="Yanone Kaffeesatz Regular"/>
              </a:rPr>
              <a:t>E</a:t>
            </a:r>
            <a:r>
              <a:rPr sz="6400" spc="-160" dirty="0">
                <a:latin typeface="Yanone Kaffeesatz Regular"/>
                <a:cs typeface="Yanone Kaffeesatz Regular"/>
              </a:rPr>
              <a:t>v</a:t>
            </a:r>
            <a:r>
              <a:rPr sz="6400" dirty="0">
                <a:latin typeface="Yanone Kaffeesatz Regular"/>
                <a:cs typeface="Yanone Kaffeesatz Regular"/>
              </a:rPr>
              <a:t>er</a:t>
            </a:r>
            <a:r>
              <a:rPr sz="6400" spc="-133" dirty="0">
                <a:latin typeface="Yanone Kaffeesatz Regular"/>
                <a:cs typeface="Yanone Kaffeesatz Regular"/>
              </a:rPr>
              <a:t>y</a:t>
            </a:r>
            <a:r>
              <a:rPr sz="6400" dirty="0">
                <a:latin typeface="Yanone Kaffeesatz Regular"/>
                <a:cs typeface="Yanone Kaffeesatz Regular"/>
              </a:rPr>
              <a:t>one  else</a:t>
            </a:r>
            <a:endParaRPr sz="6400">
              <a:latin typeface="Yanone Kaffeesatz Regular"/>
              <a:cs typeface="Yanone Kaffeesatz Regular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527070" y="2460567"/>
            <a:ext cx="565265" cy="19728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7" name="object 7"/>
          <p:cNvSpPr/>
          <p:nvPr/>
        </p:nvSpPr>
        <p:spPr>
          <a:xfrm>
            <a:off x="2601282" y="2509463"/>
            <a:ext cx="403013" cy="1815253"/>
          </a:xfrm>
          <a:custGeom>
            <a:avLst/>
            <a:gdLst/>
            <a:ahLst/>
            <a:cxnLst/>
            <a:rect l="l" t="t" r="r" b="b"/>
            <a:pathLst>
              <a:path w="302260" h="1361439">
                <a:moveTo>
                  <a:pt x="0" y="0"/>
                </a:moveTo>
                <a:lnTo>
                  <a:pt x="33817" y="28702"/>
                </a:lnTo>
                <a:lnTo>
                  <a:pt x="65640" y="58993"/>
                </a:lnTo>
                <a:lnTo>
                  <a:pt x="95467" y="90795"/>
                </a:lnTo>
                <a:lnTo>
                  <a:pt x="123295" y="124030"/>
                </a:lnTo>
                <a:lnTo>
                  <a:pt x="149122" y="158621"/>
                </a:lnTo>
                <a:lnTo>
                  <a:pt x="172943" y="194489"/>
                </a:lnTo>
                <a:lnTo>
                  <a:pt x="194757" y="231556"/>
                </a:lnTo>
                <a:lnTo>
                  <a:pt x="214561" y="269745"/>
                </a:lnTo>
                <a:lnTo>
                  <a:pt x="232352" y="308976"/>
                </a:lnTo>
                <a:lnTo>
                  <a:pt x="248127" y="349174"/>
                </a:lnTo>
                <a:lnTo>
                  <a:pt x="261883" y="390258"/>
                </a:lnTo>
                <a:lnTo>
                  <a:pt x="273618" y="432153"/>
                </a:lnTo>
                <a:lnTo>
                  <a:pt x="283330" y="474778"/>
                </a:lnTo>
                <a:lnTo>
                  <a:pt x="291014" y="518057"/>
                </a:lnTo>
                <a:lnTo>
                  <a:pt x="296669" y="561912"/>
                </a:lnTo>
                <a:lnTo>
                  <a:pt x="300291" y="606264"/>
                </a:lnTo>
                <a:lnTo>
                  <a:pt x="301879" y="651036"/>
                </a:lnTo>
                <a:lnTo>
                  <a:pt x="301428" y="696150"/>
                </a:lnTo>
                <a:lnTo>
                  <a:pt x="298937" y="741527"/>
                </a:lnTo>
                <a:lnTo>
                  <a:pt x="294403" y="787091"/>
                </a:lnTo>
                <a:lnTo>
                  <a:pt x="287822" y="832761"/>
                </a:lnTo>
                <a:lnTo>
                  <a:pt x="279193" y="878462"/>
                </a:lnTo>
                <a:lnTo>
                  <a:pt x="268512" y="924115"/>
                </a:lnTo>
                <a:lnTo>
                  <a:pt x="255776" y="969641"/>
                </a:lnTo>
                <a:lnTo>
                  <a:pt x="240983" y="1014964"/>
                </a:lnTo>
                <a:lnTo>
                  <a:pt x="224130" y="1060004"/>
                </a:lnTo>
                <a:lnTo>
                  <a:pt x="205215" y="1104684"/>
                </a:lnTo>
                <a:lnTo>
                  <a:pt x="184234" y="1148927"/>
                </a:lnTo>
                <a:lnTo>
                  <a:pt x="161185" y="1192653"/>
                </a:lnTo>
                <a:lnTo>
                  <a:pt x="136064" y="1235786"/>
                </a:lnTo>
                <a:lnTo>
                  <a:pt x="108870" y="1278247"/>
                </a:lnTo>
                <a:lnTo>
                  <a:pt x="79599" y="1319957"/>
                </a:lnTo>
                <a:lnTo>
                  <a:pt x="48249" y="1360841"/>
                </a:lnTo>
              </a:path>
            </a:pathLst>
          </a:custGeom>
          <a:ln w="38099">
            <a:solidFill>
              <a:srgbClr val="5881DD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8" name="object 8"/>
          <p:cNvSpPr/>
          <p:nvPr/>
        </p:nvSpPr>
        <p:spPr>
          <a:xfrm>
            <a:off x="565265" y="5331228"/>
            <a:ext cx="11133512" cy="5264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9" name="object 9"/>
          <p:cNvSpPr/>
          <p:nvPr/>
        </p:nvSpPr>
        <p:spPr>
          <a:xfrm>
            <a:off x="879019" y="5565357"/>
            <a:ext cx="10507133" cy="0"/>
          </a:xfrm>
          <a:custGeom>
            <a:avLst/>
            <a:gdLst/>
            <a:ahLst/>
            <a:cxnLst/>
            <a:rect l="l" t="t" r="r" b="b"/>
            <a:pathLst>
              <a:path w="7880350">
                <a:moveTo>
                  <a:pt x="0" y="0"/>
                </a:moveTo>
                <a:lnTo>
                  <a:pt x="7880140" y="0"/>
                </a:lnTo>
              </a:path>
            </a:pathLst>
          </a:custGeom>
          <a:ln w="38099">
            <a:solidFill>
              <a:srgbClr val="5881DD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0" name="object 10"/>
          <p:cNvSpPr/>
          <p:nvPr/>
        </p:nvSpPr>
        <p:spPr>
          <a:xfrm>
            <a:off x="828608" y="545126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49667" y="0"/>
                </a:moveTo>
                <a:lnTo>
                  <a:pt x="142508" y="2443"/>
                </a:lnTo>
                <a:lnTo>
                  <a:pt x="0" y="85573"/>
                </a:lnTo>
                <a:lnTo>
                  <a:pt x="142508" y="168703"/>
                </a:lnTo>
                <a:lnTo>
                  <a:pt x="149667" y="171146"/>
                </a:lnTo>
                <a:lnTo>
                  <a:pt x="156955" y="170670"/>
                </a:lnTo>
                <a:lnTo>
                  <a:pt x="163532" y="167497"/>
                </a:lnTo>
                <a:lnTo>
                  <a:pt x="168562" y="161846"/>
                </a:lnTo>
                <a:lnTo>
                  <a:pt x="171005" y="154687"/>
                </a:lnTo>
                <a:lnTo>
                  <a:pt x="170530" y="147400"/>
                </a:lnTo>
                <a:lnTo>
                  <a:pt x="167356" y="140822"/>
                </a:lnTo>
                <a:lnTo>
                  <a:pt x="161706" y="135793"/>
                </a:lnTo>
                <a:lnTo>
                  <a:pt x="75614" y="85573"/>
                </a:lnTo>
                <a:lnTo>
                  <a:pt x="161706" y="35353"/>
                </a:lnTo>
                <a:lnTo>
                  <a:pt x="167356" y="30323"/>
                </a:lnTo>
                <a:lnTo>
                  <a:pt x="170530" y="23746"/>
                </a:lnTo>
                <a:lnTo>
                  <a:pt x="171005" y="16458"/>
                </a:lnTo>
                <a:lnTo>
                  <a:pt x="168562" y="9299"/>
                </a:lnTo>
                <a:lnTo>
                  <a:pt x="163532" y="3648"/>
                </a:lnTo>
                <a:lnTo>
                  <a:pt x="156955" y="475"/>
                </a:lnTo>
                <a:lnTo>
                  <a:pt x="149667" y="0"/>
                </a:lnTo>
                <a:close/>
              </a:path>
            </a:pathLst>
          </a:custGeom>
          <a:solidFill>
            <a:srgbClr val="5881DD"/>
          </a:solidFill>
          <a:ln>
            <a:solidFill>
              <a:srgbClr val="5881DD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1" name="object 11"/>
          <p:cNvSpPr/>
          <p:nvPr/>
        </p:nvSpPr>
        <p:spPr>
          <a:xfrm>
            <a:off x="11208276" y="545126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337" y="0"/>
                </a:moveTo>
                <a:lnTo>
                  <a:pt x="14049" y="475"/>
                </a:lnTo>
                <a:lnTo>
                  <a:pt x="7472" y="3648"/>
                </a:lnTo>
                <a:lnTo>
                  <a:pt x="2443" y="9299"/>
                </a:lnTo>
                <a:lnTo>
                  <a:pt x="0" y="16458"/>
                </a:lnTo>
                <a:lnTo>
                  <a:pt x="475" y="23746"/>
                </a:lnTo>
                <a:lnTo>
                  <a:pt x="3648" y="30323"/>
                </a:lnTo>
                <a:lnTo>
                  <a:pt x="9299" y="35353"/>
                </a:lnTo>
                <a:lnTo>
                  <a:pt x="95390" y="85573"/>
                </a:lnTo>
                <a:lnTo>
                  <a:pt x="9299" y="135793"/>
                </a:lnTo>
                <a:lnTo>
                  <a:pt x="3648" y="140822"/>
                </a:lnTo>
                <a:lnTo>
                  <a:pt x="475" y="147400"/>
                </a:lnTo>
                <a:lnTo>
                  <a:pt x="0" y="154687"/>
                </a:lnTo>
                <a:lnTo>
                  <a:pt x="2443" y="161846"/>
                </a:lnTo>
                <a:lnTo>
                  <a:pt x="7472" y="167497"/>
                </a:lnTo>
                <a:lnTo>
                  <a:pt x="14049" y="170670"/>
                </a:lnTo>
                <a:lnTo>
                  <a:pt x="21337" y="171146"/>
                </a:lnTo>
                <a:lnTo>
                  <a:pt x="28497" y="168703"/>
                </a:lnTo>
                <a:lnTo>
                  <a:pt x="171005" y="85573"/>
                </a:lnTo>
                <a:lnTo>
                  <a:pt x="28497" y="2443"/>
                </a:lnTo>
                <a:lnTo>
                  <a:pt x="21337" y="0"/>
                </a:lnTo>
                <a:close/>
              </a:path>
            </a:pathLst>
          </a:custGeom>
          <a:solidFill>
            <a:srgbClr val="5881DD"/>
          </a:solidFill>
          <a:ln>
            <a:solidFill>
              <a:srgbClr val="5881DD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2" name="object 12"/>
          <p:cNvSpPr txBox="1"/>
          <p:nvPr/>
        </p:nvSpPr>
        <p:spPr>
          <a:xfrm>
            <a:off x="749488" y="5743196"/>
            <a:ext cx="1412240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800" b="1" dirty="0">
                <a:latin typeface="Yanone Kaffeesatz Bold"/>
                <a:cs typeface="Yanone Kaffeesatz Bold"/>
              </a:rPr>
              <a:t>In</a:t>
            </a:r>
            <a:r>
              <a:rPr sz="4800" b="1" spc="-147" dirty="0">
                <a:latin typeface="Yanone Kaffeesatz Bold"/>
                <a:cs typeface="Yanone Kaffeesatz Bold"/>
              </a:rPr>
              <a:t>t</a:t>
            </a:r>
            <a:r>
              <a:rPr sz="4800" b="1" dirty="0">
                <a:latin typeface="Yanone Kaffeesatz Bold"/>
                <a:cs typeface="Yanone Kaffeesatz Bold"/>
              </a:rPr>
              <a:t>ernal</a:t>
            </a:r>
            <a:endParaRPr sz="4800">
              <a:latin typeface="Yanone Kaffeesatz Bold"/>
              <a:cs typeface="Yanone Kaffeesatz 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444877" y="5743196"/>
            <a:ext cx="93556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800" b="1" dirty="0">
                <a:latin typeface="Yanone Kaffeesatz Bold"/>
                <a:cs typeface="Yanone Kaffeesatz Bold"/>
              </a:rPr>
              <a:t>Open</a:t>
            </a:r>
            <a:endParaRPr sz="4800">
              <a:latin typeface="Yanone Kaffeesatz Bold"/>
              <a:cs typeface="Yanone Kaffeesatz 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256345" y="5743196"/>
            <a:ext cx="127084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800" b="1" spc="-40" dirty="0">
                <a:latin typeface="Yanone Kaffeesatz Bold"/>
                <a:cs typeface="Yanone Kaffeesatz Bold"/>
              </a:rPr>
              <a:t>Private</a:t>
            </a:r>
            <a:endParaRPr sz="4800">
              <a:latin typeface="Yanone Kaffeesatz Bold"/>
              <a:cs typeface="Yanone Kaffeesatz Bold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542415" y="1834342"/>
            <a:ext cx="953192" cy="349688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6" name="object 16"/>
          <p:cNvSpPr/>
          <p:nvPr/>
        </p:nvSpPr>
        <p:spPr>
          <a:xfrm>
            <a:off x="7621188" y="1882824"/>
            <a:ext cx="785707" cy="3339253"/>
          </a:xfrm>
          <a:custGeom>
            <a:avLst/>
            <a:gdLst/>
            <a:ahLst/>
            <a:cxnLst/>
            <a:rect l="l" t="t" r="r" b="b"/>
            <a:pathLst>
              <a:path w="589279" h="2504440">
                <a:moveTo>
                  <a:pt x="0" y="0"/>
                </a:moveTo>
                <a:lnTo>
                  <a:pt x="35080" y="28953"/>
                </a:lnTo>
                <a:lnTo>
                  <a:pt x="69097" y="58757"/>
                </a:lnTo>
                <a:lnTo>
                  <a:pt x="102050" y="89388"/>
                </a:lnTo>
                <a:lnTo>
                  <a:pt x="133936" y="120823"/>
                </a:lnTo>
                <a:lnTo>
                  <a:pt x="164756" y="153041"/>
                </a:lnTo>
                <a:lnTo>
                  <a:pt x="194507" y="186018"/>
                </a:lnTo>
                <a:lnTo>
                  <a:pt x="223188" y="219731"/>
                </a:lnTo>
                <a:lnTo>
                  <a:pt x="250798" y="254158"/>
                </a:lnTo>
                <a:lnTo>
                  <a:pt x="277335" y="289277"/>
                </a:lnTo>
                <a:lnTo>
                  <a:pt x="302799" y="325063"/>
                </a:lnTo>
                <a:lnTo>
                  <a:pt x="327187" y="361496"/>
                </a:lnTo>
                <a:lnTo>
                  <a:pt x="350499" y="398551"/>
                </a:lnTo>
                <a:lnTo>
                  <a:pt x="372733" y="436206"/>
                </a:lnTo>
                <a:lnTo>
                  <a:pt x="393888" y="474439"/>
                </a:lnTo>
                <a:lnTo>
                  <a:pt x="413962" y="513227"/>
                </a:lnTo>
                <a:lnTo>
                  <a:pt x="432954" y="552547"/>
                </a:lnTo>
                <a:lnTo>
                  <a:pt x="450864" y="592376"/>
                </a:lnTo>
                <a:lnTo>
                  <a:pt x="467689" y="632692"/>
                </a:lnTo>
                <a:lnTo>
                  <a:pt x="483428" y="673472"/>
                </a:lnTo>
                <a:lnTo>
                  <a:pt x="498080" y="714693"/>
                </a:lnTo>
                <a:lnTo>
                  <a:pt x="511643" y="756332"/>
                </a:lnTo>
                <a:lnTo>
                  <a:pt x="524117" y="798367"/>
                </a:lnTo>
                <a:lnTo>
                  <a:pt x="535500" y="840776"/>
                </a:lnTo>
                <a:lnTo>
                  <a:pt x="545790" y="883534"/>
                </a:lnTo>
                <a:lnTo>
                  <a:pt x="554986" y="926621"/>
                </a:lnTo>
                <a:lnTo>
                  <a:pt x="563088" y="970012"/>
                </a:lnTo>
                <a:lnTo>
                  <a:pt x="570092" y="1013685"/>
                </a:lnTo>
                <a:lnTo>
                  <a:pt x="575999" y="1057618"/>
                </a:lnTo>
                <a:lnTo>
                  <a:pt x="580808" y="1101788"/>
                </a:lnTo>
                <a:lnTo>
                  <a:pt x="584515" y="1146171"/>
                </a:lnTo>
                <a:lnTo>
                  <a:pt x="587121" y="1190746"/>
                </a:lnTo>
                <a:lnTo>
                  <a:pt x="588624" y="1235490"/>
                </a:lnTo>
                <a:lnTo>
                  <a:pt x="589022" y="1280380"/>
                </a:lnTo>
                <a:lnTo>
                  <a:pt x="588315" y="1325392"/>
                </a:lnTo>
                <a:lnTo>
                  <a:pt x="586501" y="1370506"/>
                </a:lnTo>
                <a:lnTo>
                  <a:pt x="583578" y="1415697"/>
                </a:lnTo>
                <a:lnTo>
                  <a:pt x="579546" y="1460943"/>
                </a:lnTo>
                <a:lnTo>
                  <a:pt x="574402" y="1506221"/>
                </a:lnTo>
                <a:lnTo>
                  <a:pt x="568146" y="1551509"/>
                </a:lnTo>
                <a:lnTo>
                  <a:pt x="560777" y="1596784"/>
                </a:lnTo>
                <a:lnTo>
                  <a:pt x="552292" y="1642023"/>
                </a:lnTo>
                <a:lnTo>
                  <a:pt x="542691" y="1687204"/>
                </a:lnTo>
                <a:lnTo>
                  <a:pt x="531973" y="1732303"/>
                </a:lnTo>
                <a:lnTo>
                  <a:pt x="520135" y="1777298"/>
                </a:lnTo>
                <a:lnTo>
                  <a:pt x="507177" y="1822167"/>
                </a:lnTo>
                <a:lnTo>
                  <a:pt x="493098" y="1866886"/>
                </a:lnTo>
                <a:lnTo>
                  <a:pt x="477895" y="1911433"/>
                </a:lnTo>
                <a:lnTo>
                  <a:pt x="461569" y="1955786"/>
                </a:lnTo>
                <a:lnTo>
                  <a:pt x="444116" y="1999920"/>
                </a:lnTo>
                <a:lnTo>
                  <a:pt x="425537" y="2043815"/>
                </a:lnTo>
                <a:lnTo>
                  <a:pt x="405829" y="2087446"/>
                </a:lnTo>
                <a:lnTo>
                  <a:pt x="384991" y="2130792"/>
                </a:lnTo>
                <a:lnTo>
                  <a:pt x="363023" y="2173830"/>
                </a:lnTo>
                <a:lnTo>
                  <a:pt x="339923" y="2216536"/>
                </a:lnTo>
                <a:lnTo>
                  <a:pt x="315688" y="2258888"/>
                </a:lnTo>
                <a:lnTo>
                  <a:pt x="290319" y="2300864"/>
                </a:lnTo>
                <a:lnTo>
                  <a:pt x="263814" y="2342441"/>
                </a:lnTo>
                <a:lnTo>
                  <a:pt x="236171" y="2383596"/>
                </a:lnTo>
                <a:lnTo>
                  <a:pt x="207389" y="2424306"/>
                </a:lnTo>
                <a:lnTo>
                  <a:pt x="177467" y="2464548"/>
                </a:lnTo>
                <a:lnTo>
                  <a:pt x="146403" y="2504300"/>
                </a:lnTo>
              </a:path>
            </a:pathLst>
          </a:custGeom>
          <a:ln w="38099">
            <a:solidFill>
              <a:srgbClr val="5881DD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8" name="object 4"/>
          <p:cNvSpPr/>
          <p:nvPr/>
        </p:nvSpPr>
        <p:spPr>
          <a:xfrm>
            <a:off x="0" y="-301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9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 bwMode="auto">
          <a:xfrm>
            <a:off x="457200" y="280989"/>
            <a:ext cx="11279717" cy="57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9pPr>
          </a:lstStyle>
          <a:p>
            <a:r>
              <a:rPr lang="en-US" sz="3600" kern="0" dirty="0" smtClean="0">
                <a:solidFill>
                  <a:srgbClr val="FFFFFF"/>
                </a:solidFill>
                <a:latin typeface="GE Inspira Pitch"/>
              </a:rPr>
              <a:t>API Consumer Continuum</a:t>
            </a:r>
            <a:endParaRPr lang="en-US" sz="3600" kern="0" dirty="0">
              <a:solidFill>
                <a:srgbClr val="FFFFFF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4179607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01111" y="1869756"/>
            <a:ext cx="1779693" cy="1872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667" u="sng" spc="-27" dirty="0">
                <a:solidFill>
                  <a:srgbClr val="5881DD"/>
                </a:solidFill>
                <a:latin typeface="Arial"/>
                <a:cs typeface="Arial"/>
              </a:rPr>
              <a:t>Traffic</a:t>
            </a:r>
            <a:endParaRPr sz="2667" dirty="0">
              <a:solidFill>
                <a:srgbClr val="5881DD"/>
              </a:solidFill>
              <a:latin typeface="Arial"/>
              <a:cs typeface="Arial"/>
            </a:endParaRPr>
          </a:p>
          <a:p>
            <a:pPr marL="16933" marR="6773" algn="ctr">
              <a:lnSpc>
                <a:spcPct val="98800"/>
              </a:lnSpc>
              <a:spcBef>
                <a:spcPts val="33"/>
              </a:spcBef>
            </a:pPr>
            <a:r>
              <a:rPr sz="2400" spc="-53" dirty="0">
                <a:latin typeface="Arial"/>
                <a:cs typeface="Arial"/>
              </a:rPr>
              <a:t>Total </a:t>
            </a:r>
            <a:r>
              <a:rPr sz="2400" dirty="0">
                <a:latin typeface="Arial"/>
                <a:cs typeface="Arial"/>
              </a:rPr>
              <a:t>calls  </a:t>
            </a:r>
            <a:r>
              <a:rPr sz="2400" spc="-93" dirty="0">
                <a:latin typeface="Arial"/>
                <a:cs typeface="Arial"/>
              </a:rPr>
              <a:t>Top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methods  Call chains  Quota</a:t>
            </a:r>
            <a:r>
              <a:rPr sz="2400" spc="-13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faults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04114" y="1654595"/>
            <a:ext cx="1575647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2400" u="sng" dirty="0">
                <a:solidFill>
                  <a:srgbClr val="5881DD"/>
                </a:solidFill>
                <a:latin typeface="Arial"/>
                <a:cs typeface="Arial"/>
              </a:rPr>
              <a:t>Developers</a:t>
            </a:r>
            <a:endParaRPr sz="2400" dirty="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672066" y="2012023"/>
            <a:ext cx="2440093" cy="1851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 algn="ctr">
              <a:lnSpc>
                <a:spcPct val="99500"/>
              </a:lnSpc>
            </a:pPr>
            <a:r>
              <a:rPr sz="2400" spc="-53" dirty="0">
                <a:latin typeface="Arial"/>
                <a:cs typeface="Arial"/>
              </a:rPr>
              <a:t>Total </a:t>
            </a:r>
            <a:r>
              <a:rPr sz="2400" dirty="0">
                <a:latin typeface="Arial"/>
                <a:cs typeface="Arial"/>
              </a:rPr>
              <a:t>developers  Active</a:t>
            </a:r>
            <a:r>
              <a:rPr sz="2400" spc="-13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developers  </a:t>
            </a:r>
            <a:r>
              <a:rPr sz="2400" spc="-93" dirty="0">
                <a:latin typeface="Arial"/>
                <a:cs typeface="Arial"/>
              </a:rPr>
              <a:t>Top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developers</a:t>
            </a:r>
            <a:endParaRPr sz="2400">
              <a:latin typeface="Arial"/>
              <a:cs typeface="Arial"/>
            </a:endParaRPr>
          </a:p>
          <a:p>
            <a:pPr marL="250607" marR="240447" algn="ctr">
              <a:lnSpc>
                <a:spcPts val="2800"/>
              </a:lnSpc>
              <a:spcBef>
                <a:spcPts val="213"/>
              </a:spcBef>
            </a:pPr>
            <a:r>
              <a:rPr sz="2400" spc="-13" dirty="0">
                <a:latin typeface="Arial"/>
                <a:cs typeface="Arial"/>
              </a:rPr>
              <a:t>Trending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apps  </a:t>
            </a:r>
            <a:r>
              <a:rPr sz="2400" spc="-7" dirty="0">
                <a:latin typeface="Arial"/>
                <a:cs typeface="Arial"/>
              </a:rPr>
              <a:t>Retention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705222" y="1812974"/>
            <a:ext cx="1830493" cy="1846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 indent="-847" algn="ctr">
              <a:lnSpc>
                <a:spcPct val="99500"/>
              </a:lnSpc>
            </a:pPr>
            <a:r>
              <a:rPr sz="2400" u="sng" dirty="0">
                <a:solidFill>
                  <a:srgbClr val="5881DD"/>
                </a:solidFill>
                <a:latin typeface="Arial"/>
                <a:cs typeface="Arial"/>
              </a:rPr>
              <a:t>Service  </a:t>
            </a:r>
            <a:r>
              <a:rPr sz="2400" dirty="0">
                <a:latin typeface="Arial"/>
                <a:cs typeface="Arial"/>
              </a:rPr>
              <a:t>Performance  </a:t>
            </a:r>
            <a:r>
              <a:rPr sz="2400" spc="-7" dirty="0">
                <a:latin typeface="Arial"/>
                <a:cs typeface="Arial"/>
              </a:rPr>
              <a:t>Availability  </a:t>
            </a:r>
            <a:r>
              <a:rPr sz="2400" dirty="0">
                <a:latin typeface="Arial"/>
                <a:cs typeface="Arial"/>
              </a:rPr>
              <a:t>Error rates  Code</a:t>
            </a:r>
            <a:r>
              <a:rPr sz="2400" spc="-13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defects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108312" y="4490498"/>
            <a:ext cx="2338493" cy="1837255"/>
          </a:xfrm>
          <a:prstGeom prst="rect">
            <a:avLst/>
          </a:prstGeom>
        </p:spPr>
        <p:txBody>
          <a:bodyPr vert="horz" wrap="square" lIns="0" tIns="16087" rIns="0" bIns="0" rtlCol="0">
            <a:spAutoFit/>
          </a:bodyPr>
          <a:lstStyle/>
          <a:p>
            <a:pPr marL="16933" marR="6773" indent="482588">
              <a:lnSpc>
                <a:spcPts val="2800"/>
              </a:lnSpc>
              <a:spcBef>
                <a:spcPts val="127"/>
              </a:spcBef>
            </a:pPr>
            <a:r>
              <a:rPr sz="2400" u="sng" dirty="0">
                <a:solidFill>
                  <a:srgbClr val="5881DD"/>
                </a:solidFill>
                <a:latin typeface="Arial"/>
                <a:cs typeface="Arial"/>
              </a:rPr>
              <a:t>Marketing </a:t>
            </a:r>
            <a:r>
              <a:rPr sz="2400" u="sng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Dev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registrations</a:t>
            </a:r>
          </a:p>
          <a:p>
            <a:pPr marL="16086" marR="6773" algn="ctr">
              <a:lnSpc>
                <a:spcPts val="2800"/>
              </a:lnSpc>
              <a:spcBef>
                <a:spcPts val="133"/>
              </a:spcBef>
            </a:pPr>
            <a:r>
              <a:rPr sz="2400" dirty="0">
                <a:latin typeface="Arial"/>
                <a:cs typeface="Arial"/>
              </a:rPr>
              <a:t>Dev</a:t>
            </a:r>
            <a:r>
              <a:rPr sz="2400" spc="-7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portal</a:t>
            </a:r>
            <a:r>
              <a:rPr sz="2400" spc="-67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funnel  </a:t>
            </a:r>
            <a:r>
              <a:rPr sz="2400" spc="-20" dirty="0">
                <a:latin typeface="Arial"/>
                <a:cs typeface="Arial"/>
              </a:rPr>
              <a:t>Traffic</a:t>
            </a:r>
            <a:r>
              <a:rPr sz="2400" spc="-13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sources</a:t>
            </a:r>
          </a:p>
          <a:p>
            <a:pPr algn="ctr">
              <a:lnSpc>
                <a:spcPts val="2853"/>
              </a:lnSpc>
            </a:pPr>
            <a:r>
              <a:rPr sz="2400" dirty="0">
                <a:latin typeface="Arial"/>
                <a:cs typeface="Arial"/>
              </a:rPr>
              <a:t>Event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metrics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4782272" y="4767257"/>
            <a:ext cx="221996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 indent="-847" algn="ctr">
              <a:lnSpc>
                <a:spcPct val="99500"/>
              </a:lnSpc>
            </a:pPr>
            <a:r>
              <a:rPr sz="2400" u="sng" dirty="0">
                <a:solidFill>
                  <a:srgbClr val="5881DD"/>
                </a:solidFill>
                <a:latin typeface="Arial"/>
                <a:cs typeface="Arial"/>
              </a:rPr>
              <a:t>Support  </a:t>
            </a:r>
            <a:r>
              <a:rPr sz="2400" dirty="0">
                <a:latin typeface="Arial"/>
                <a:cs typeface="Arial"/>
              </a:rPr>
              <a:t>Support</a:t>
            </a:r>
            <a:r>
              <a:rPr sz="2400" dirty="0">
                <a:latin typeface="Arial"/>
                <a:cs typeface="Arial"/>
              </a:rPr>
              <a:t> tickets  Response</a:t>
            </a:r>
            <a:r>
              <a:rPr sz="2400" spc="-13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times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8510407" y="4438938"/>
            <a:ext cx="2219960" cy="184922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 indent="474121">
              <a:lnSpc>
                <a:spcPct val="99500"/>
              </a:lnSpc>
            </a:pPr>
            <a:r>
              <a:rPr sz="2400" u="sng" dirty="0">
                <a:solidFill>
                  <a:srgbClr val="5881DD"/>
                </a:solidFill>
                <a:latin typeface="Arial"/>
                <a:cs typeface="Arial"/>
              </a:rPr>
              <a:t>Business  </a:t>
            </a:r>
            <a:r>
              <a:rPr sz="2400" dirty="0">
                <a:latin typeface="Arial"/>
                <a:cs typeface="Arial"/>
              </a:rPr>
              <a:t>Direct revenue  Indirect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revenue</a:t>
            </a:r>
          </a:p>
          <a:p>
            <a:pPr algn="ctr">
              <a:lnSpc>
                <a:spcPts val="2800"/>
              </a:lnSpc>
            </a:pPr>
            <a:r>
              <a:rPr sz="2400" dirty="0">
                <a:latin typeface="Arial"/>
                <a:cs typeface="Arial"/>
              </a:rPr>
              <a:t>Market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share</a:t>
            </a:r>
          </a:p>
          <a:p>
            <a:pPr algn="ctr">
              <a:spcBef>
                <a:spcPts val="53"/>
              </a:spcBef>
            </a:pPr>
            <a:r>
              <a:rPr sz="2400" dirty="0">
                <a:latin typeface="Arial"/>
                <a:cs typeface="Arial"/>
              </a:rPr>
              <a:t>Costs</a:t>
            </a:r>
          </a:p>
        </p:txBody>
      </p:sp>
      <p:sp>
        <p:nvSpPr>
          <p:cNvPr id="11" name="object 4"/>
          <p:cNvSpPr/>
          <p:nvPr/>
        </p:nvSpPr>
        <p:spPr>
          <a:xfrm>
            <a:off x="0" y="-301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 bwMode="auto">
          <a:xfrm>
            <a:off x="457200" y="280989"/>
            <a:ext cx="11279717" cy="57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9pPr>
          </a:lstStyle>
          <a:p>
            <a:r>
              <a:rPr lang="en-US" sz="3600" kern="0" dirty="0" smtClean="0">
                <a:solidFill>
                  <a:srgbClr val="FFFFFF"/>
                </a:solidFill>
                <a:latin typeface="GE Inspira Pitch"/>
              </a:rPr>
              <a:t>Ways to Think About KPIs for APIs</a:t>
            </a:r>
            <a:endParaRPr lang="en-US" sz="3600" kern="0" dirty="0">
              <a:solidFill>
                <a:srgbClr val="FFFFFF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73331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85869" y="1796223"/>
            <a:ext cx="1610360" cy="1467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86" marR="6773" algn="ctr">
              <a:lnSpc>
                <a:spcPct val="99500"/>
              </a:lnSpc>
            </a:pPr>
            <a:r>
              <a:rPr sz="2400" u="sng" dirty="0">
                <a:solidFill>
                  <a:srgbClr val="5881DD"/>
                </a:solidFill>
                <a:latin typeface="Arial"/>
                <a:cs typeface="Arial"/>
              </a:rPr>
              <a:t>Customer  Satisfaction </a:t>
            </a:r>
            <a:r>
              <a:rPr sz="240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NPS</a:t>
            </a:r>
          </a:p>
          <a:p>
            <a:pPr algn="ctr">
              <a:lnSpc>
                <a:spcPts val="2800"/>
              </a:lnSpc>
            </a:pPr>
            <a:r>
              <a:rPr sz="2400" dirty="0">
                <a:latin typeface="Arial"/>
                <a:cs typeface="Arial"/>
              </a:rPr>
              <a:t>Churn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31224" y="1796223"/>
            <a:ext cx="2321560" cy="1846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 algn="ctr">
              <a:lnSpc>
                <a:spcPct val="99500"/>
              </a:lnSpc>
            </a:pPr>
            <a:r>
              <a:rPr sz="2400" u="sng" dirty="0">
                <a:solidFill>
                  <a:srgbClr val="5881DD"/>
                </a:solidFill>
                <a:latin typeface="Arial"/>
                <a:cs typeface="Arial"/>
              </a:rPr>
              <a:t>Community  </a:t>
            </a:r>
            <a:r>
              <a:rPr sz="2400" dirty="0">
                <a:latin typeface="Arial"/>
                <a:cs typeface="Arial"/>
              </a:rPr>
              <a:t>Forum activity  Social media  (both for</a:t>
            </a:r>
            <a:r>
              <a:rPr sz="2400" spc="-2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API</a:t>
            </a:r>
            <a:r>
              <a:rPr sz="2400" spc="-6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and  apps built on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it)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476698" y="1814715"/>
            <a:ext cx="2287693" cy="14491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26518" marR="616358" algn="ctr">
              <a:lnSpc>
                <a:spcPts val="2800"/>
              </a:lnSpc>
            </a:pPr>
            <a:r>
              <a:rPr sz="2400" u="sng" dirty="0">
                <a:solidFill>
                  <a:srgbClr val="5881DD"/>
                </a:solidFill>
                <a:latin typeface="Arial"/>
                <a:cs typeface="Arial"/>
              </a:rPr>
              <a:t>Quality</a:t>
            </a:r>
            <a:r>
              <a:rPr sz="2400" u="sng" dirty="0">
                <a:solidFill>
                  <a:srgbClr val="FF0000"/>
                </a:solidFill>
                <a:latin typeface="Arial"/>
                <a:cs typeface="Arial"/>
              </a:rPr>
              <a:t>  </a:t>
            </a:r>
            <a:r>
              <a:rPr sz="2400" dirty="0">
                <a:latin typeface="Arial"/>
                <a:cs typeface="Arial"/>
              </a:rPr>
              <a:t>Defects</a:t>
            </a:r>
          </a:p>
          <a:p>
            <a:pPr marL="16933" marR="6773" algn="ctr">
              <a:lnSpc>
                <a:spcPts val="2800"/>
              </a:lnSpc>
              <a:spcBef>
                <a:spcPts val="133"/>
              </a:spcBef>
            </a:pPr>
            <a:r>
              <a:rPr sz="2400" dirty="0">
                <a:latin typeface="Arial"/>
                <a:cs typeface="Arial"/>
              </a:rPr>
              <a:t>Error</a:t>
            </a:r>
            <a:r>
              <a:rPr sz="2400" spc="-7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prone</a:t>
            </a:r>
            <a:r>
              <a:rPr sz="2400" spc="-19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APIs  Repair</a:t>
            </a:r>
            <a:r>
              <a:rPr sz="2400" spc="-13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rate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261307" y="4490498"/>
            <a:ext cx="2032847" cy="1465359"/>
          </a:xfrm>
          <a:prstGeom prst="rect">
            <a:avLst/>
          </a:prstGeom>
        </p:spPr>
        <p:txBody>
          <a:bodyPr vert="horz" wrap="square" lIns="0" tIns="16087" rIns="0" bIns="0" rtlCol="0">
            <a:spAutoFit/>
          </a:bodyPr>
          <a:lstStyle/>
          <a:p>
            <a:pPr marL="16086" marR="6773" algn="ctr">
              <a:lnSpc>
                <a:spcPts val="2800"/>
              </a:lnSpc>
              <a:spcBef>
                <a:spcPts val="127"/>
              </a:spcBef>
            </a:pPr>
            <a:r>
              <a:rPr sz="2400" u="sng" dirty="0">
                <a:solidFill>
                  <a:srgbClr val="5881DD"/>
                </a:solidFill>
                <a:latin typeface="Arial"/>
                <a:cs typeface="Arial"/>
              </a:rPr>
              <a:t>API Maturity </a:t>
            </a:r>
            <a:r>
              <a:rPr sz="2400" u="sng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Stability</a:t>
            </a:r>
          </a:p>
          <a:p>
            <a:pPr marL="16086" marR="6773" algn="ctr">
              <a:lnSpc>
                <a:spcPts val="2800"/>
              </a:lnSpc>
              <a:spcBef>
                <a:spcPts val="133"/>
              </a:spcBef>
            </a:pPr>
            <a:r>
              <a:rPr sz="2400" dirty="0">
                <a:latin typeface="Arial"/>
                <a:cs typeface="Arial"/>
              </a:rPr>
              <a:t>Maturity</a:t>
            </a:r>
            <a:r>
              <a:rPr sz="2400" spc="-13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metric  Change</a:t>
            </a:r>
            <a:r>
              <a:rPr sz="2400" spc="-13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rate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536632" y="4506429"/>
            <a:ext cx="2711027" cy="14491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 indent="634984">
              <a:lnSpc>
                <a:spcPts val="2800"/>
              </a:lnSpc>
            </a:pPr>
            <a:r>
              <a:rPr sz="2400" u="sng" dirty="0">
                <a:solidFill>
                  <a:srgbClr val="5881DD"/>
                </a:solidFill>
                <a:latin typeface="Arial"/>
                <a:cs typeface="Arial"/>
              </a:rPr>
              <a:t>Innovation</a:t>
            </a:r>
            <a:r>
              <a:rPr sz="2400" u="sng" dirty="0">
                <a:solidFill>
                  <a:srgbClr val="FF0000"/>
                </a:solidFill>
                <a:latin typeface="Arial"/>
                <a:cs typeface="Arial"/>
              </a:rPr>
              <a:t>  </a:t>
            </a:r>
            <a:r>
              <a:rPr sz="2400" dirty="0">
                <a:latin typeface="Arial"/>
                <a:cs typeface="Arial"/>
              </a:rPr>
              <a:t>Number of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products</a:t>
            </a:r>
          </a:p>
          <a:p>
            <a:pPr marL="236214" marR="227748" indent="33866">
              <a:lnSpc>
                <a:spcPts val="2800"/>
              </a:lnSpc>
              <a:spcBef>
                <a:spcPts val="133"/>
              </a:spcBef>
            </a:pPr>
            <a:r>
              <a:rPr sz="2400" dirty="0">
                <a:latin typeface="Arial"/>
                <a:cs typeface="Arial"/>
              </a:rPr>
              <a:t>Number of apps  Speed to</a:t>
            </a:r>
            <a:r>
              <a:rPr sz="2400" spc="-13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market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8326960" y="4482084"/>
            <a:ext cx="2813473" cy="14619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840"/>
              </a:lnSpc>
            </a:pPr>
            <a:r>
              <a:rPr sz="2400" u="sng" spc="-7" dirty="0">
                <a:solidFill>
                  <a:srgbClr val="5881DD"/>
                </a:solidFill>
                <a:latin typeface="Arial"/>
                <a:cs typeface="Arial"/>
              </a:rPr>
              <a:t>Channel</a:t>
            </a:r>
            <a:endParaRPr sz="2400" dirty="0">
              <a:solidFill>
                <a:srgbClr val="5881DD"/>
              </a:solidFill>
              <a:latin typeface="Arial"/>
              <a:cs typeface="Arial"/>
            </a:endParaRPr>
          </a:p>
          <a:p>
            <a:pPr algn="ctr">
              <a:lnSpc>
                <a:spcPts val="2840"/>
              </a:lnSpc>
            </a:pPr>
            <a:r>
              <a:rPr sz="2400" dirty="0">
                <a:latin typeface="Arial"/>
                <a:cs typeface="Arial"/>
              </a:rPr>
              <a:t>Call volume: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Mobile,</a:t>
            </a:r>
          </a:p>
          <a:p>
            <a:pPr marL="16086" marR="6773" indent="-847" algn="ctr">
              <a:lnSpc>
                <a:spcPts val="2800"/>
              </a:lnSpc>
              <a:spcBef>
                <a:spcPts val="213"/>
              </a:spcBef>
            </a:pPr>
            <a:r>
              <a:rPr sz="2400" dirty="0">
                <a:latin typeface="Arial"/>
                <a:cs typeface="Arial"/>
              </a:rPr>
              <a:t>web, others  Revenue by</a:t>
            </a:r>
            <a:r>
              <a:rPr sz="2400" spc="-133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channel</a:t>
            </a:r>
          </a:p>
        </p:txBody>
      </p:sp>
      <p:sp>
        <p:nvSpPr>
          <p:cNvPr id="10" name="object 4"/>
          <p:cNvSpPr/>
          <p:nvPr/>
        </p:nvSpPr>
        <p:spPr>
          <a:xfrm>
            <a:off x="0" y="-301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 bwMode="auto">
          <a:xfrm>
            <a:off x="457200" y="280989"/>
            <a:ext cx="11279717" cy="57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9pPr>
          </a:lstStyle>
          <a:p>
            <a:r>
              <a:rPr lang="en-US" sz="3600" kern="0" dirty="0" smtClean="0">
                <a:solidFill>
                  <a:srgbClr val="FFFFFF"/>
                </a:solidFill>
                <a:latin typeface="GE Inspira Pitch"/>
              </a:rPr>
              <a:t>More Ways…</a:t>
            </a:r>
            <a:endParaRPr lang="en-US" sz="3600" kern="0" dirty="0">
              <a:solidFill>
                <a:srgbClr val="FFFFFF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1521482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06519" y="2261310"/>
            <a:ext cx="4483100" cy="578273"/>
          </a:xfrm>
          <a:custGeom>
            <a:avLst/>
            <a:gdLst/>
            <a:ahLst/>
            <a:cxnLst/>
            <a:rect l="l" t="t" r="r" b="b"/>
            <a:pathLst>
              <a:path w="3362325" h="433705">
                <a:moveTo>
                  <a:pt x="3361763" y="0"/>
                </a:moveTo>
                <a:lnTo>
                  <a:pt x="0" y="0"/>
                </a:lnTo>
                <a:lnTo>
                  <a:pt x="212371" y="433294"/>
                </a:lnTo>
                <a:lnTo>
                  <a:pt x="3149393" y="433294"/>
                </a:lnTo>
                <a:lnTo>
                  <a:pt x="3361763" y="0"/>
                </a:lnTo>
                <a:close/>
              </a:path>
            </a:pathLst>
          </a:custGeom>
          <a:solidFill>
            <a:srgbClr val="A74A44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" name="object 3"/>
          <p:cNvSpPr/>
          <p:nvPr/>
        </p:nvSpPr>
        <p:spPr>
          <a:xfrm>
            <a:off x="699642" y="2982377"/>
            <a:ext cx="3897207" cy="578273"/>
          </a:xfrm>
          <a:custGeom>
            <a:avLst/>
            <a:gdLst/>
            <a:ahLst/>
            <a:cxnLst/>
            <a:rect l="l" t="t" r="r" b="b"/>
            <a:pathLst>
              <a:path w="2922904" h="433705">
                <a:moveTo>
                  <a:pt x="2922422" y="0"/>
                </a:moveTo>
                <a:lnTo>
                  <a:pt x="0" y="0"/>
                </a:lnTo>
                <a:lnTo>
                  <a:pt x="212371" y="433294"/>
                </a:lnTo>
                <a:lnTo>
                  <a:pt x="2710052" y="433294"/>
                </a:lnTo>
                <a:lnTo>
                  <a:pt x="2922422" y="0"/>
                </a:lnTo>
                <a:close/>
              </a:path>
            </a:pathLst>
          </a:custGeom>
          <a:solidFill>
            <a:srgbClr val="89A24C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1025082" y="3680434"/>
            <a:ext cx="3284220" cy="578273"/>
          </a:xfrm>
          <a:custGeom>
            <a:avLst/>
            <a:gdLst/>
            <a:ahLst/>
            <a:cxnLst/>
            <a:rect l="l" t="t" r="r" b="b"/>
            <a:pathLst>
              <a:path w="2463165" h="433705">
                <a:moveTo>
                  <a:pt x="2462827" y="0"/>
                </a:moveTo>
                <a:lnTo>
                  <a:pt x="0" y="0"/>
                </a:lnTo>
                <a:lnTo>
                  <a:pt x="212370" y="433294"/>
                </a:lnTo>
                <a:lnTo>
                  <a:pt x="2250456" y="433294"/>
                </a:lnTo>
                <a:lnTo>
                  <a:pt x="2462827" y="0"/>
                </a:lnTo>
                <a:close/>
              </a:path>
            </a:pathLst>
          </a:custGeom>
          <a:solidFill>
            <a:srgbClr val="745F8E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" name="object 5"/>
          <p:cNvSpPr/>
          <p:nvPr/>
        </p:nvSpPr>
        <p:spPr>
          <a:xfrm>
            <a:off x="1320032" y="4365976"/>
            <a:ext cx="2661073" cy="578273"/>
          </a:xfrm>
          <a:custGeom>
            <a:avLst/>
            <a:gdLst/>
            <a:ahLst/>
            <a:cxnLst/>
            <a:rect l="l" t="t" r="r" b="b"/>
            <a:pathLst>
              <a:path w="1995805" h="433704">
                <a:moveTo>
                  <a:pt x="1995445" y="0"/>
                </a:moveTo>
                <a:lnTo>
                  <a:pt x="0" y="0"/>
                </a:lnTo>
                <a:lnTo>
                  <a:pt x="212370" y="433294"/>
                </a:lnTo>
                <a:lnTo>
                  <a:pt x="1783073" y="433294"/>
                </a:lnTo>
                <a:lnTo>
                  <a:pt x="1995445" y="0"/>
                </a:lnTo>
                <a:close/>
              </a:path>
            </a:pathLst>
          </a:custGeom>
          <a:solidFill>
            <a:srgbClr val="3C97AC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" name="object 6"/>
          <p:cNvSpPr/>
          <p:nvPr/>
        </p:nvSpPr>
        <p:spPr>
          <a:xfrm>
            <a:off x="1643380" y="5059273"/>
            <a:ext cx="2042160" cy="578273"/>
          </a:xfrm>
          <a:custGeom>
            <a:avLst/>
            <a:gdLst/>
            <a:ahLst/>
            <a:cxnLst/>
            <a:rect l="l" t="t" r="r" b="b"/>
            <a:pathLst>
              <a:path w="1531620" h="433704">
                <a:moveTo>
                  <a:pt x="1531146" y="0"/>
                </a:moveTo>
                <a:lnTo>
                  <a:pt x="0" y="0"/>
                </a:lnTo>
                <a:lnTo>
                  <a:pt x="212371" y="433295"/>
                </a:lnTo>
                <a:lnTo>
                  <a:pt x="1318776" y="433295"/>
                </a:lnTo>
                <a:lnTo>
                  <a:pt x="1531146" y="0"/>
                </a:lnTo>
                <a:close/>
              </a:path>
            </a:pathLst>
          </a:custGeom>
          <a:solidFill>
            <a:srgbClr val="EB8104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0" name="object 10"/>
          <p:cNvSpPr txBox="1"/>
          <p:nvPr/>
        </p:nvSpPr>
        <p:spPr>
          <a:xfrm>
            <a:off x="1599040" y="2307576"/>
            <a:ext cx="2039193" cy="33239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0431" indent="-64345" algn="just"/>
            <a:r>
              <a:rPr sz="2400" spc="7" dirty="0" smtClean="0">
                <a:solidFill>
                  <a:srgbClr val="FFFFFF"/>
                </a:solidFill>
                <a:latin typeface="Calibri"/>
                <a:cs typeface="Calibri"/>
              </a:rPr>
              <a:t>Acquisi</a:t>
            </a:r>
            <a:r>
              <a:rPr lang="en-US" sz="2400" spc="7" dirty="0" smtClean="0">
                <a:solidFill>
                  <a:srgbClr val="FFFFFF"/>
                </a:solidFill>
                <a:latin typeface="Calibri"/>
                <a:cs typeface="Calibri"/>
              </a:rPr>
              <a:t>ti</a:t>
            </a:r>
            <a:r>
              <a:rPr sz="2400" spc="7" dirty="0" smtClean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lang="en-US" sz="2400" dirty="0">
                <a:latin typeface="Calibri"/>
                <a:cs typeface="Calibri"/>
              </a:rPr>
              <a:t/>
            </a:r>
            <a:br>
              <a:rPr lang="en-US" sz="2400" dirty="0">
                <a:latin typeface="Calibri"/>
                <a:cs typeface="Calibri"/>
              </a:rPr>
            </a:br>
            <a:r>
              <a:rPr lang="en-US" sz="2400" dirty="0" smtClean="0">
                <a:latin typeface="Calibri"/>
                <a:cs typeface="Calibri"/>
              </a:rPr>
              <a:t/>
            </a:r>
            <a:br>
              <a:rPr lang="en-US" sz="2400" dirty="0" smtClean="0">
                <a:latin typeface="Calibri"/>
                <a:cs typeface="Calibri"/>
              </a:rPr>
            </a:br>
            <a:r>
              <a:rPr sz="2400" dirty="0" smtClean="0">
                <a:solidFill>
                  <a:srgbClr val="FFFFFF"/>
                </a:solidFill>
                <a:latin typeface="Calibri"/>
                <a:cs typeface="Calibri"/>
              </a:rPr>
              <a:t>Ac</a:t>
            </a: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tivation</a:t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/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sz="2400" spc="60" dirty="0" smtClean="0">
                <a:solidFill>
                  <a:srgbClr val="FFFFFF"/>
                </a:solidFill>
                <a:latin typeface="Calibri"/>
                <a:cs typeface="Calibri"/>
              </a:rPr>
              <a:t>Reten</a:t>
            </a: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ti</a:t>
            </a:r>
            <a:r>
              <a:rPr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on  </a:t>
            </a: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/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/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Revenue  </a:t>
            </a: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/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/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     </a:t>
            </a:r>
            <a:r>
              <a:rPr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Referral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630118" y="2322268"/>
            <a:ext cx="6283113" cy="32650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2400" b="1" dirty="0">
                <a:latin typeface="Calibri"/>
                <a:cs typeface="Calibri"/>
              </a:rPr>
              <a:t>How do </a:t>
            </a:r>
            <a:r>
              <a:rPr sz="2400" b="1" spc="-7" dirty="0">
                <a:latin typeface="Calibri"/>
                <a:cs typeface="Calibri"/>
              </a:rPr>
              <a:t>developers ﬁnd</a:t>
            </a:r>
            <a:r>
              <a:rPr sz="2400" b="1" spc="-80" dirty="0">
                <a:latin typeface="Calibri"/>
                <a:cs typeface="Calibri"/>
              </a:rPr>
              <a:t> </a:t>
            </a:r>
            <a:r>
              <a:rPr sz="2400" b="1" dirty="0">
                <a:latin typeface="Calibri"/>
                <a:cs typeface="Calibri"/>
              </a:rPr>
              <a:t>you?</a:t>
            </a:r>
            <a:endParaRPr sz="2400">
              <a:latin typeface="Calibri"/>
              <a:cs typeface="Calibri"/>
            </a:endParaRPr>
          </a:p>
          <a:p>
            <a:pPr marL="16933" marR="6773">
              <a:lnSpc>
                <a:spcPts val="5747"/>
              </a:lnSpc>
              <a:spcBef>
                <a:spcPts val="600"/>
              </a:spcBef>
            </a:pPr>
            <a:r>
              <a:rPr sz="2400" b="1" spc="-7" dirty="0">
                <a:latin typeface="Calibri"/>
                <a:cs typeface="Calibri"/>
              </a:rPr>
              <a:t>Does the developer have </a:t>
            </a:r>
            <a:r>
              <a:rPr sz="2400" b="1" dirty="0">
                <a:latin typeface="Calibri"/>
                <a:cs typeface="Calibri"/>
              </a:rPr>
              <a:t>a </a:t>
            </a:r>
            <a:r>
              <a:rPr sz="2400" b="1" spc="-7" dirty="0">
                <a:latin typeface="Calibri"/>
                <a:cs typeface="Calibri"/>
              </a:rPr>
              <a:t>good ﬁrst experience?  </a:t>
            </a:r>
            <a:r>
              <a:rPr sz="2400" b="1" dirty="0">
                <a:latin typeface="Calibri"/>
                <a:cs typeface="Calibri"/>
              </a:rPr>
              <a:t>Do </a:t>
            </a:r>
            <a:r>
              <a:rPr sz="2400" b="1" spc="-7" dirty="0">
                <a:latin typeface="Calibri"/>
                <a:cs typeface="Calibri"/>
              </a:rPr>
              <a:t>developers</a:t>
            </a:r>
            <a:r>
              <a:rPr sz="2400" b="1" spc="-87" dirty="0">
                <a:latin typeface="Calibri"/>
                <a:cs typeface="Calibri"/>
              </a:rPr>
              <a:t> </a:t>
            </a:r>
            <a:r>
              <a:rPr sz="2400" b="1" spc="-7" dirty="0">
                <a:latin typeface="Calibri"/>
                <a:cs typeface="Calibri"/>
              </a:rPr>
              <a:t>return?</a:t>
            </a:r>
            <a:endParaRPr sz="2400">
              <a:latin typeface="Calibri"/>
              <a:cs typeface="Calibri"/>
            </a:endParaRPr>
          </a:p>
          <a:p>
            <a:pPr marL="16933">
              <a:spcBef>
                <a:spcPts val="1967"/>
              </a:spcBef>
            </a:pPr>
            <a:r>
              <a:rPr sz="2400" b="1" dirty="0">
                <a:latin typeface="Calibri"/>
                <a:cs typeface="Calibri"/>
              </a:rPr>
              <a:t>How do you and developers make</a:t>
            </a:r>
            <a:r>
              <a:rPr sz="2400" b="1" spc="-133" dirty="0">
                <a:latin typeface="Calibri"/>
                <a:cs typeface="Calibri"/>
              </a:rPr>
              <a:t> </a:t>
            </a:r>
            <a:r>
              <a:rPr sz="2400" b="1" dirty="0">
                <a:latin typeface="Calibri"/>
                <a:cs typeface="Calibri"/>
              </a:rPr>
              <a:t>money?</a:t>
            </a:r>
            <a:endParaRPr sz="2400">
              <a:latin typeface="Calibri"/>
              <a:cs typeface="Calibri"/>
            </a:endParaRPr>
          </a:p>
          <a:p>
            <a:pPr>
              <a:spcBef>
                <a:spcPts val="67"/>
              </a:spcBef>
            </a:pPr>
            <a:endParaRPr sz="2267">
              <a:latin typeface="Times New Roman"/>
              <a:cs typeface="Times New Roman"/>
            </a:endParaRPr>
          </a:p>
          <a:p>
            <a:pPr marL="22859"/>
            <a:r>
              <a:rPr sz="2400" b="1" dirty="0">
                <a:latin typeface="Calibri"/>
                <a:cs typeface="Calibri"/>
              </a:rPr>
              <a:t>Do </a:t>
            </a:r>
            <a:r>
              <a:rPr sz="2400" b="1" spc="-7" dirty="0">
                <a:latin typeface="Calibri"/>
                <a:cs typeface="Calibri"/>
              </a:rPr>
              <a:t>developers tell</a:t>
            </a:r>
            <a:r>
              <a:rPr sz="2400" b="1" spc="-53" dirty="0">
                <a:latin typeface="Calibri"/>
                <a:cs typeface="Calibri"/>
              </a:rPr>
              <a:t> </a:t>
            </a:r>
            <a:r>
              <a:rPr sz="2400" b="1" spc="-7" dirty="0">
                <a:latin typeface="Calibri"/>
                <a:cs typeface="Calibri"/>
              </a:rPr>
              <a:t>others?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" name="object 4"/>
          <p:cNvSpPr/>
          <p:nvPr/>
        </p:nvSpPr>
        <p:spPr>
          <a:xfrm>
            <a:off x="0" y="-301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6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 bwMode="auto">
          <a:xfrm>
            <a:off x="457200" y="280989"/>
            <a:ext cx="11279717" cy="57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9pPr>
          </a:lstStyle>
          <a:p>
            <a:r>
              <a:rPr lang="en-US" sz="3600" kern="0" dirty="0" smtClean="0">
                <a:solidFill>
                  <a:srgbClr val="FFFFFF"/>
                </a:solidFill>
                <a:latin typeface="GE Inspira Pitch"/>
              </a:rPr>
              <a:t>API Funnel</a:t>
            </a:r>
            <a:endParaRPr lang="en-US" sz="3600" kern="0" dirty="0">
              <a:solidFill>
                <a:srgbClr val="FFFFFF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157253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06519" y="2261310"/>
            <a:ext cx="4483100" cy="578273"/>
          </a:xfrm>
          <a:custGeom>
            <a:avLst/>
            <a:gdLst/>
            <a:ahLst/>
            <a:cxnLst/>
            <a:rect l="l" t="t" r="r" b="b"/>
            <a:pathLst>
              <a:path w="3362325" h="433705">
                <a:moveTo>
                  <a:pt x="3361763" y="0"/>
                </a:moveTo>
                <a:lnTo>
                  <a:pt x="0" y="0"/>
                </a:lnTo>
                <a:lnTo>
                  <a:pt x="212371" y="433294"/>
                </a:lnTo>
                <a:lnTo>
                  <a:pt x="3149393" y="433294"/>
                </a:lnTo>
                <a:lnTo>
                  <a:pt x="3361763" y="0"/>
                </a:lnTo>
                <a:close/>
              </a:path>
            </a:pathLst>
          </a:custGeom>
          <a:solidFill>
            <a:srgbClr val="A74A44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" name="object 3"/>
          <p:cNvSpPr/>
          <p:nvPr/>
        </p:nvSpPr>
        <p:spPr>
          <a:xfrm>
            <a:off x="699642" y="2982377"/>
            <a:ext cx="3897207" cy="578273"/>
          </a:xfrm>
          <a:custGeom>
            <a:avLst/>
            <a:gdLst/>
            <a:ahLst/>
            <a:cxnLst/>
            <a:rect l="l" t="t" r="r" b="b"/>
            <a:pathLst>
              <a:path w="2922904" h="433705">
                <a:moveTo>
                  <a:pt x="2922422" y="0"/>
                </a:moveTo>
                <a:lnTo>
                  <a:pt x="0" y="0"/>
                </a:lnTo>
                <a:lnTo>
                  <a:pt x="212371" y="433294"/>
                </a:lnTo>
                <a:lnTo>
                  <a:pt x="2710052" y="433294"/>
                </a:lnTo>
                <a:lnTo>
                  <a:pt x="2922422" y="0"/>
                </a:lnTo>
                <a:close/>
              </a:path>
            </a:pathLst>
          </a:custGeom>
          <a:solidFill>
            <a:srgbClr val="89A24C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1025082" y="3680434"/>
            <a:ext cx="3284220" cy="578273"/>
          </a:xfrm>
          <a:custGeom>
            <a:avLst/>
            <a:gdLst/>
            <a:ahLst/>
            <a:cxnLst/>
            <a:rect l="l" t="t" r="r" b="b"/>
            <a:pathLst>
              <a:path w="2463165" h="433705">
                <a:moveTo>
                  <a:pt x="2462827" y="0"/>
                </a:moveTo>
                <a:lnTo>
                  <a:pt x="0" y="0"/>
                </a:lnTo>
                <a:lnTo>
                  <a:pt x="212370" y="433294"/>
                </a:lnTo>
                <a:lnTo>
                  <a:pt x="2250456" y="433294"/>
                </a:lnTo>
                <a:lnTo>
                  <a:pt x="2462827" y="0"/>
                </a:lnTo>
                <a:close/>
              </a:path>
            </a:pathLst>
          </a:custGeom>
          <a:solidFill>
            <a:srgbClr val="745F8E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" name="object 5"/>
          <p:cNvSpPr/>
          <p:nvPr/>
        </p:nvSpPr>
        <p:spPr>
          <a:xfrm>
            <a:off x="1320032" y="4365976"/>
            <a:ext cx="2661073" cy="578273"/>
          </a:xfrm>
          <a:custGeom>
            <a:avLst/>
            <a:gdLst/>
            <a:ahLst/>
            <a:cxnLst/>
            <a:rect l="l" t="t" r="r" b="b"/>
            <a:pathLst>
              <a:path w="1995805" h="433704">
                <a:moveTo>
                  <a:pt x="1995445" y="0"/>
                </a:moveTo>
                <a:lnTo>
                  <a:pt x="0" y="0"/>
                </a:lnTo>
                <a:lnTo>
                  <a:pt x="212370" y="433294"/>
                </a:lnTo>
                <a:lnTo>
                  <a:pt x="1783073" y="433294"/>
                </a:lnTo>
                <a:lnTo>
                  <a:pt x="1995445" y="0"/>
                </a:lnTo>
                <a:close/>
              </a:path>
            </a:pathLst>
          </a:custGeom>
          <a:solidFill>
            <a:srgbClr val="3C97AC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" name="object 6"/>
          <p:cNvSpPr/>
          <p:nvPr/>
        </p:nvSpPr>
        <p:spPr>
          <a:xfrm>
            <a:off x="1643380" y="5059273"/>
            <a:ext cx="2042160" cy="578273"/>
          </a:xfrm>
          <a:custGeom>
            <a:avLst/>
            <a:gdLst/>
            <a:ahLst/>
            <a:cxnLst/>
            <a:rect l="l" t="t" r="r" b="b"/>
            <a:pathLst>
              <a:path w="1531620" h="433704">
                <a:moveTo>
                  <a:pt x="1531146" y="0"/>
                </a:moveTo>
                <a:lnTo>
                  <a:pt x="0" y="0"/>
                </a:lnTo>
                <a:lnTo>
                  <a:pt x="212371" y="433295"/>
                </a:lnTo>
                <a:lnTo>
                  <a:pt x="1318776" y="433295"/>
                </a:lnTo>
                <a:lnTo>
                  <a:pt x="1531146" y="0"/>
                </a:lnTo>
                <a:close/>
              </a:path>
            </a:pathLst>
          </a:custGeom>
          <a:solidFill>
            <a:srgbClr val="EB8104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1" name="object 11"/>
          <p:cNvSpPr txBox="1"/>
          <p:nvPr/>
        </p:nvSpPr>
        <p:spPr>
          <a:xfrm>
            <a:off x="5630118" y="2322267"/>
            <a:ext cx="5624407" cy="330622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2400" b="1" dirty="0">
                <a:latin typeface="Calibri"/>
                <a:cs typeface="Calibri"/>
              </a:rPr>
              <a:t>Dev </a:t>
            </a:r>
            <a:r>
              <a:rPr sz="2400" b="1" spc="-7" dirty="0">
                <a:latin typeface="Calibri"/>
                <a:cs typeface="Calibri"/>
              </a:rPr>
              <a:t>portal site: sources, </a:t>
            </a:r>
            <a:r>
              <a:rPr sz="2400" b="1" dirty="0">
                <a:latin typeface="Calibri"/>
                <a:cs typeface="Calibri"/>
              </a:rPr>
              <a:t>traﬃc </a:t>
            </a:r>
            <a:r>
              <a:rPr sz="2400" b="1" spc="-7" dirty="0">
                <a:latin typeface="Calibri"/>
                <a:cs typeface="Calibri"/>
              </a:rPr>
              <a:t>vol,</a:t>
            </a:r>
            <a:r>
              <a:rPr sz="2400" b="1" spc="-53" dirty="0">
                <a:latin typeface="Calibri"/>
                <a:cs typeface="Calibri"/>
              </a:rPr>
              <a:t> </a:t>
            </a:r>
            <a:r>
              <a:rPr sz="2400" b="1" dirty="0">
                <a:latin typeface="Calibri"/>
                <a:cs typeface="Calibri"/>
              </a:rPr>
              <a:t>uniques</a:t>
            </a:r>
            <a:endParaRPr sz="2400" dirty="0">
              <a:latin typeface="Calibri"/>
              <a:cs typeface="Calibri"/>
            </a:endParaRPr>
          </a:p>
          <a:p>
            <a:pPr>
              <a:spcBef>
                <a:spcPts val="33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16933"/>
            <a:r>
              <a:rPr sz="2400" b="1" dirty="0">
                <a:latin typeface="Calibri"/>
                <a:cs typeface="Calibri"/>
              </a:rPr>
              <a:t># dev </a:t>
            </a:r>
            <a:r>
              <a:rPr sz="2400" b="1" spc="7" dirty="0" smtClean="0">
                <a:latin typeface="Calibri"/>
                <a:cs typeface="Calibri"/>
              </a:rPr>
              <a:t>registra</a:t>
            </a:r>
            <a:r>
              <a:rPr lang="en-US" sz="2400" b="1" spc="7" dirty="0" smtClean="0">
                <a:latin typeface="Calibri"/>
                <a:cs typeface="Calibri"/>
              </a:rPr>
              <a:t>ti</a:t>
            </a:r>
            <a:r>
              <a:rPr sz="2400" b="1" spc="7" dirty="0" smtClean="0">
                <a:latin typeface="Calibri"/>
                <a:cs typeface="Calibri"/>
              </a:rPr>
              <a:t>ons</a:t>
            </a:r>
            <a:r>
              <a:rPr sz="2400" b="1" spc="7" dirty="0">
                <a:latin typeface="Calibri"/>
                <a:cs typeface="Calibri"/>
              </a:rPr>
              <a:t>, </a:t>
            </a:r>
            <a:r>
              <a:rPr sz="2400" b="1" dirty="0">
                <a:latin typeface="Calibri"/>
                <a:cs typeface="Calibri"/>
              </a:rPr>
              <a:t>API keys</a:t>
            </a:r>
            <a:r>
              <a:rPr sz="2400" b="1" spc="-100" dirty="0">
                <a:latin typeface="Calibri"/>
                <a:cs typeface="Calibri"/>
              </a:rPr>
              <a:t> </a:t>
            </a:r>
            <a:r>
              <a:rPr sz="2400" b="1" dirty="0">
                <a:latin typeface="Calibri"/>
                <a:cs typeface="Calibri"/>
              </a:rPr>
              <a:t>issued</a:t>
            </a:r>
            <a:endParaRPr sz="2400" dirty="0">
              <a:latin typeface="Calibri"/>
              <a:cs typeface="Calibri"/>
            </a:endParaRPr>
          </a:p>
          <a:p>
            <a:pPr>
              <a:spcBef>
                <a:spcPts val="20"/>
              </a:spcBef>
            </a:pPr>
            <a:endParaRPr sz="2467" dirty="0">
              <a:latin typeface="Times New Roman"/>
              <a:cs typeface="Times New Roman"/>
            </a:endParaRPr>
          </a:p>
          <a:p>
            <a:pPr marL="16933"/>
            <a:r>
              <a:rPr sz="2400" b="1" dirty="0">
                <a:latin typeface="Calibri"/>
                <a:cs typeface="Calibri"/>
              </a:rPr>
              <a:t># </a:t>
            </a:r>
            <a:r>
              <a:rPr sz="2400" b="1" spc="27" dirty="0" smtClean="0">
                <a:latin typeface="Calibri"/>
                <a:cs typeface="Calibri"/>
              </a:rPr>
              <a:t>ac</a:t>
            </a:r>
            <a:r>
              <a:rPr lang="en-US" sz="2400" b="1" spc="27" dirty="0" smtClean="0">
                <a:latin typeface="Calibri"/>
                <a:cs typeface="Calibri"/>
              </a:rPr>
              <a:t>ti</a:t>
            </a:r>
            <a:r>
              <a:rPr sz="2400" b="1" spc="27" dirty="0" smtClean="0">
                <a:latin typeface="Calibri"/>
                <a:cs typeface="Calibri"/>
              </a:rPr>
              <a:t>ve </a:t>
            </a:r>
            <a:r>
              <a:rPr sz="2400" b="1" spc="-7" dirty="0">
                <a:latin typeface="Calibri"/>
                <a:cs typeface="Calibri"/>
              </a:rPr>
              <a:t>devs</a:t>
            </a:r>
            <a:r>
              <a:rPr sz="2400" b="1" spc="-7" dirty="0">
                <a:latin typeface="Calibri"/>
                <a:cs typeface="Calibri"/>
              </a:rPr>
              <a:t>, </a:t>
            </a:r>
            <a:r>
              <a:rPr sz="2400" b="1" dirty="0">
                <a:latin typeface="Calibri"/>
                <a:cs typeface="Calibri"/>
              </a:rPr>
              <a:t>API call volume by </a:t>
            </a:r>
            <a:r>
              <a:rPr sz="2400" b="1" spc="-7" dirty="0">
                <a:latin typeface="Calibri"/>
                <a:cs typeface="Calibri"/>
              </a:rPr>
              <a:t>dev, </a:t>
            </a:r>
            <a:r>
              <a:rPr sz="2400" b="1" dirty="0">
                <a:latin typeface="Calibri"/>
                <a:cs typeface="Calibri"/>
              </a:rPr>
              <a:t>#</a:t>
            </a:r>
            <a:r>
              <a:rPr sz="2400" b="1" spc="-107" dirty="0">
                <a:latin typeface="Calibri"/>
                <a:cs typeface="Calibri"/>
              </a:rPr>
              <a:t> </a:t>
            </a:r>
            <a:r>
              <a:rPr sz="2400" b="1" dirty="0">
                <a:latin typeface="Calibri"/>
                <a:cs typeface="Calibri"/>
              </a:rPr>
              <a:t>apps</a:t>
            </a:r>
            <a:endParaRPr sz="2400" dirty="0">
              <a:latin typeface="Calibri"/>
              <a:cs typeface="Calibri"/>
            </a:endParaRPr>
          </a:p>
          <a:p>
            <a:pPr>
              <a:spcBef>
                <a:spcPts val="33"/>
              </a:spcBef>
            </a:pPr>
            <a:endParaRPr sz="2267" dirty="0">
              <a:latin typeface="Times New Roman"/>
              <a:cs typeface="Times New Roman"/>
            </a:endParaRPr>
          </a:p>
          <a:p>
            <a:pPr marL="16933"/>
            <a:r>
              <a:rPr sz="2400" b="1" dirty="0">
                <a:latin typeface="Calibri"/>
                <a:cs typeface="Calibri"/>
              </a:rPr>
              <a:t>$ per </a:t>
            </a:r>
            <a:r>
              <a:rPr sz="2400" b="1" spc="-7" dirty="0">
                <a:latin typeface="Calibri"/>
                <a:cs typeface="Calibri"/>
              </a:rPr>
              <a:t>dev, </a:t>
            </a:r>
            <a:r>
              <a:rPr sz="2400" b="1" dirty="0">
                <a:latin typeface="Calibri"/>
                <a:cs typeface="Calibri"/>
              </a:rPr>
              <a:t>$ per app, # end</a:t>
            </a:r>
            <a:r>
              <a:rPr sz="2400" b="1" spc="-120" dirty="0">
                <a:latin typeface="Calibri"/>
                <a:cs typeface="Calibri"/>
              </a:rPr>
              <a:t> </a:t>
            </a:r>
            <a:r>
              <a:rPr sz="2400" b="1" dirty="0">
                <a:latin typeface="Calibri"/>
                <a:cs typeface="Calibri"/>
              </a:rPr>
              <a:t>users</a:t>
            </a:r>
            <a:endParaRPr sz="2400" dirty="0">
              <a:latin typeface="Calibri"/>
              <a:cs typeface="Calibri"/>
            </a:endParaRPr>
          </a:p>
          <a:p>
            <a:pPr>
              <a:spcBef>
                <a:spcPts val="67"/>
              </a:spcBef>
            </a:pPr>
            <a:endParaRPr sz="2267" dirty="0">
              <a:latin typeface="Times New Roman"/>
              <a:cs typeface="Times New Roman"/>
            </a:endParaRPr>
          </a:p>
          <a:p>
            <a:pPr marL="22859"/>
            <a:r>
              <a:rPr sz="2400" b="1" dirty="0">
                <a:latin typeface="Calibri"/>
                <a:cs typeface="Calibri"/>
              </a:rPr>
              <a:t># dev </a:t>
            </a:r>
            <a:r>
              <a:rPr sz="2400" b="1" spc="-7" dirty="0">
                <a:latin typeface="Calibri"/>
                <a:cs typeface="Calibri"/>
              </a:rPr>
              <a:t>referrals, dev/app </a:t>
            </a:r>
            <a:r>
              <a:rPr sz="2400" b="1" spc="-7" dirty="0" smtClean="0">
                <a:latin typeface="Calibri"/>
                <a:cs typeface="Calibri"/>
              </a:rPr>
              <a:t>growth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4" name="object 10"/>
          <p:cNvSpPr txBox="1"/>
          <p:nvPr/>
        </p:nvSpPr>
        <p:spPr>
          <a:xfrm>
            <a:off x="1599040" y="2307576"/>
            <a:ext cx="2039193" cy="33239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0431" indent="-64345" algn="just"/>
            <a:r>
              <a:rPr sz="2400" spc="7" dirty="0" smtClean="0">
                <a:solidFill>
                  <a:srgbClr val="FFFFFF"/>
                </a:solidFill>
                <a:latin typeface="Calibri"/>
                <a:cs typeface="Calibri"/>
              </a:rPr>
              <a:t>Acquisi</a:t>
            </a:r>
            <a:r>
              <a:rPr lang="en-US" sz="2400" spc="7" dirty="0" smtClean="0">
                <a:solidFill>
                  <a:srgbClr val="FFFFFF"/>
                </a:solidFill>
                <a:latin typeface="Calibri"/>
                <a:cs typeface="Calibri"/>
              </a:rPr>
              <a:t>ti</a:t>
            </a:r>
            <a:r>
              <a:rPr sz="2400" spc="7" dirty="0" smtClean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lang="en-US" sz="2400" dirty="0">
                <a:latin typeface="Calibri"/>
                <a:cs typeface="Calibri"/>
              </a:rPr>
              <a:t/>
            </a:r>
            <a:br>
              <a:rPr lang="en-US" sz="2400" dirty="0">
                <a:latin typeface="Calibri"/>
                <a:cs typeface="Calibri"/>
              </a:rPr>
            </a:br>
            <a:r>
              <a:rPr lang="en-US" sz="2400" dirty="0" smtClean="0">
                <a:latin typeface="Calibri"/>
                <a:cs typeface="Calibri"/>
              </a:rPr>
              <a:t/>
            </a:r>
            <a:br>
              <a:rPr lang="en-US" sz="2400" dirty="0" smtClean="0">
                <a:latin typeface="Calibri"/>
                <a:cs typeface="Calibri"/>
              </a:rPr>
            </a:br>
            <a:r>
              <a:rPr sz="2400" dirty="0" smtClean="0">
                <a:solidFill>
                  <a:srgbClr val="FFFFFF"/>
                </a:solidFill>
                <a:latin typeface="Calibri"/>
                <a:cs typeface="Calibri"/>
              </a:rPr>
              <a:t>Ac</a:t>
            </a: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tivation</a:t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/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sz="2400" spc="60" dirty="0" smtClean="0">
                <a:solidFill>
                  <a:srgbClr val="FFFFFF"/>
                </a:solidFill>
                <a:latin typeface="Calibri"/>
                <a:cs typeface="Calibri"/>
              </a:rPr>
              <a:t>Reten</a:t>
            </a: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ti</a:t>
            </a:r>
            <a:r>
              <a:rPr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on  </a:t>
            </a: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/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/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Revenue  </a:t>
            </a: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/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/>
            </a:r>
            <a:b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lang="en-US"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     </a:t>
            </a:r>
            <a:r>
              <a:rPr sz="2400" spc="120" dirty="0" smtClean="0">
                <a:solidFill>
                  <a:srgbClr val="FFFFFF"/>
                </a:solidFill>
                <a:latin typeface="Calibri"/>
                <a:cs typeface="Calibri"/>
              </a:rPr>
              <a:t>Referral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6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7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 bwMode="auto">
          <a:xfrm>
            <a:off x="457200" y="280989"/>
            <a:ext cx="11279717" cy="57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9pPr>
          </a:lstStyle>
          <a:p>
            <a:r>
              <a:rPr lang="en-US" sz="3600" kern="0" dirty="0" smtClean="0">
                <a:solidFill>
                  <a:srgbClr val="FFFFFF"/>
                </a:solidFill>
                <a:latin typeface="GE Inspira Pitch"/>
              </a:rPr>
              <a:t>Potential KPIs</a:t>
            </a:r>
            <a:endParaRPr lang="en-US" sz="3600" kern="0" dirty="0">
              <a:solidFill>
                <a:srgbClr val="FFFFFF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3237397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994461" y="188897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80"/>
                </a:lnTo>
                <a:lnTo>
                  <a:pt x="0" y="246480"/>
                </a:lnTo>
                <a:lnTo>
                  <a:pt x="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" name="object 3"/>
          <p:cNvSpPr/>
          <p:nvPr/>
        </p:nvSpPr>
        <p:spPr>
          <a:xfrm>
            <a:off x="2994461" y="188897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2994461" y="2666961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" name="object 5"/>
          <p:cNvSpPr/>
          <p:nvPr/>
        </p:nvSpPr>
        <p:spPr>
          <a:xfrm>
            <a:off x="2994461" y="2666961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" name="object 6"/>
          <p:cNvSpPr/>
          <p:nvPr/>
        </p:nvSpPr>
        <p:spPr>
          <a:xfrm>
            <a:off x="2994461" y="126223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5">
                <a:moveTo>
                  <a:pt x="0" y="0"/>
                </a:moveTo>
                <a:lnTo>
                  <a:pt x="372990" y="0"/>
                </a:lnTo>
                <a:lnTo>
                  <a:pt x="372990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7" name="object 7"/>
          <p:cNvSpPr/>
          <p:nvPr/>
        </p:nvSpPr>
        <p:spPr>
          <a:xfrm>
            <a:off x="2994461" y="126223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8" name="object 8"/>
          <p:cNvSpPr/>
          <p:nvPr/>
        </p:nvSpPr>
        <p:spPr>
          <a:xfrm>
            <a:off x="5224775" y="156042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5">
                <a:moveTo>
                  <a:pt x="0" y="0"/>
                </a:moveTo>
                <a:lnTo>
                  <a:pt x="372990" y="0"/>
                </a:lnTo>
                <a:lnTo>
                  <a:pt x="372990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9" name="object 9"/>
          <p:cNvSpPr/>
          <p:nvPr/>
        </p:nvSpPr>
        <p:spPr>
          <a:xfrm>
            <a:off x="5224773" y="156042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0" name="object 10"/>
          <p:cNvSpPr/>
          <p:nvPr/>
        </p:nvSpPr>
        <p:spPr>
          <a:xfrm>
            <a:off x="5224775" y="259939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90" y="0"/>
                </a:lnTo>
                <a:lnTo>
                  <a:pt x="372990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1" name="object 11"/>
          <p:cNvSpPr/>
          <p:nvPr/>
        </p:nvSpPr>
        <p:spPr>
          <a:xfrm>
            <a:off x="5224773" y="259939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2" name="object 12"/>
          <p:cNvSpPr/>
          <p:nvPr/>
        </p:nvSpPr>
        <p:spPr>
          <a:xfrm>
            <a:off x="5224775" y="3675610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90" y="0"/>
                </a:lnTo>
                <a:lnTo>
                  <a:pt x="372990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3" name="object 13"/>
          <p:cNvSpPr/>
          <p:nvPr/>
        </p:nvSpPr>
        <p:spPr>
          <a:xfrm>
            <a:off x="5224773" y="3675610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4" name="object 14"/>
          <p:cNvSpPr/>
          <p:nvPr/>
        </p:nvSpPr>
        <p:spPr>
          <a:xfrm>
            <a:off x="3029100" y="341453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7"/>
                </a:lnTo>
                <a:lnTo>
                  <a:pt x="0" y="246477"/>
                </a:lnTo>
                <a:lnTo>
                  <a:pt x="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5" name="object 15"/>
          <p:cNvSpPr/>
          <p:nvPr/>
        </p:nvSpPr>
        <p:spPr>
          <a:xfrm>
            <a:off x="3029100" y="341453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6" name="object 16"/>
          <p:cNvSpPr/>
          <p:nvPr/>
        </p:nvSpPr>
        <p:spPr>
          <a:xfrm>
            <a:off x="3029100" y="390749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7" name="object 17"/>
          <p:cNvSpPr/>
          <p:nvPr/>
        </p:nvSpPr>
        <p:spPr>
          <a:xfrm>
            <a:off x="3029100" y="390749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8" name="object 18"/>
          <p:cNvSpPr/>
          <p:nvPr/>
        </p:nvSpPr>
        <p:spPr>
          <a:xfrm>
            <a:off x="3029100" y="440639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9" name="object 19"/>
          <p:cNvSpPr/>
          <p:nvPr/>
        </p:nvSpPr>
        <p:spPr>
          <a:xfrm>
            <a:off x="3029100" y="440639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0" name="object 20"/>
          <p:cNvSpPr/>
          <p:nvPr/>
        </p:nvSpPr>
        <p:spPr>
          <a:xfrm>
            <a:off x="5224775" y="5100833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1" name="object 21"/>
          <p:cNvSpPr/>
          <p:nvPr/>
        </p:nvSpPr>
        <p:spPr>
          <a:xfrm>
            <a:off x="5224773" y="510083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2" name="object 22"/>
          <p:cNvSpPr/>
          <p:nvPr/>
        </p:nvSpPr>
        <p:spPr>
          <a:xfrm>
            <a:off x="3049547" y="516839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3" name="object 23"/>
          <p:cNvSpPr/>
          <p:nvPr/>
        </p:nvSpPr>
        <p:spPr>
          <a:xfrm>
            <a:off x="3049547" y="516839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4" name="object 24"/>
          <p:cNvSpPr/>
          <p:nvPr/>
        </p:nvSpPr>
        <p:spPr>
          <a:xfrm>
            <a:off x="5231111" y="580638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5" name="object 25"/>
          <p:cNvSpPr/>
          <p:nvPr/>
        </p:nvSpPr>
        <p:spPr>
          <a:xfrm>
            <a:off x="5231111" y="580638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6" name="object 26"/>
          <p:cNvSpPr/>
          <p:nvPr/>
        </p:nvSpPr>
        <p:spPr>
          <a:xfrm>
            <a:off x="3049547" y="5873953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7" name="object 27"/>
          <p:cNvSpPr/>
          <p:nvPr/>
        </p:nvSpPr>
        <p:spPr>
          <a:xfrm>
            <a:off x="3049547" y="5873953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1" name="object 31"/>
          <p:cNvSpPr/>
          <p:nvPr/>
        </p:nvSpPr>
        <p:spPr>
          <a:xfrm>
            <a:off x="3491781" y="1426557"/>
            <a:ext cx="1733127" cy="214207"/>
          </a:xfrm>
          <a:custGeom>
            <a:avLst/>
            <a:gdLst/>
            <a:ahLst/>
            <a:cxnLst/>
            <a:rect l="l" t="t" r="r" b="b"/>
            <a:pathLst>
              <a:path w="1299845" h="160655">
                <a:moveTo>
                  <a:pt x="1299745" y="160142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2" name="object 32"/>
          <p:cNvSpPr/>
          <p:nvPr/>
        </p:nvSpPr>
        <p:spPr>
          <a:xfrm>
            <a:off x="3491781" y="1724744"/>
            <a:ext cx="1733127" cy="329353"/>
          </a:xfrm>
          <a:custGeom>
            <a:avLst/>
            <a:gdLst/>
            <a:ahLst/>
            <a:cxnLst/>
            <a:rect l="l" t="t" r="r" b="b"/>
            <a:pathLst>
              <a:path w="1299845" h="247015">
                <a:moveTo>
                  <a:pt x="1299745" y="0"/>
                </a:moveTo>
                <a:lnTo>
                  <a:pt x="0" y="24641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3" name="object 33"/>
          <p:cNvSpPr/>
          <p:nvPr/>
        </p:nvSpPr>
        <p:spPr>
          <a:xfrm>
            <a:off x="3491781" y="2763715"/>
            <a:ext cx="1733127" cy="67733"/>
          </a:xfrm>
          <a:custGeom>
            <a:avLst/>
            <a:gdLst/>
            <a:ahLst/>
            <a:cxnLst/>
            <a:rect l="l" t="t" r="r" b="b"/>
            <a:pathLst>
              <a:path w="1299845" h="50800">
                <a:moveTo>
                  <a:pt x="1299745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4" name="object 34"/>
          <p:cNvSpPr/>
          <p:nvPr/>
        </p:nvSpPr>
        <p:spPr>
          <a:xfrm>
            <a:off x="3526420" y="3578857"/>
            <a:ext cx="1698413" cy="261620"/>
          </a:xfrm>
          <a:custGeom>
            <a:avLst/>
            <a:gdLst/>
            <a:ahLst/>
            <a:cxnLst/>
            <a:rect l="l" t="t" r="r" b="b"/>
            <a:pathLst>
              <a:path w="1273810" h="196214">
                <a:moveTo>
                  <a:pt x="1273765" y="195804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5" name="object 35"/>
          <p:cNvSpPr/>
          <p:nvPr/>
        </p:nvSpPr>
        <p:spPr>
          <a:xfrm>
            <a:off x="3526420" y="3839929"/>
            <a:ext cx="1698413" cy="231987"/>
          </a:xfrm>
          <a:custGeom>
            <a:avLst/>
            <a:gdLst/>
            <a:ahLst/>
            <a:cxnLst/>
            <a:rect l="l" t="t" r="r" b="b"/>
            <a:pathLst>
              <a:path w="1273810" h="173989">
                <a:moveTo>
                  <a:pt x="1273765" y="0"/>
                </a:moveTo>
                <a:lnTo>
                  <a:pt x="0" y="17391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6" name="object 36"/>
          <p:cNvSpPr/>
          <p:nvPr/>
        </p:nvSpPr>
        <p:spPr>
          <a:xfrm>
            <a:off x="3526420" y="3839929"/>
            <a:ext cx="1698413" cy="731520"/>
          </a:xfrm>
          <a:custGeom>
            <a:avLst/>
            <a:gdLst/>
            <a:ahLst/>
            <a:cxnLst/>
            <a:rect l="l" t="t" r="r" b="b"/>
            <a:pathLst>
              <a:path w="1273810" h="548639">
                <a:moveTo>
                  <a:pt x="1273765" y="0"/>
                </a:moveTo>
                <a:lnTo>
                  <a:pt x="0" y="54809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7" name="object 37"/>
          <p:cNvSpPr/>
          <p:nvPr/>
        </p:nvSpPr>
        <p:spPr>
          <a:xfrm>
            <a:off x="3546867" y="5265152"/>
            <a:ext cx="1678093" cy="67733"/>
          </a:xfrm>
          <a:custGeom>
            <a:avLst/>
            <a:gdLst/>
            <a:ahLst/>
            <a:cxnLst/>
            <a:rect l="l" t="t" r="r" b="b"/>
            <a:pathLst>
              <a:path w="1258570" h="50800">
                <a:moveTo>
                  <a:pt x="1258430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8" name="object 38"/>
          <p:cNvSpPr/>
          <p:nvPr/>
        </p:nvSpPr>
        <p:spPr>
          <a:xfrm>
            <a:off x="3546867" y="5970706"/>
            <a:ext cx="1684867" cy="67733"/>
          </a:xfrm>
          <a:custGeom>
            <a:avLst/>
            <a:gdLst/>
            <a:ahLst/>
            <a:cxnLst/>
            <a:rect l="l" t="t" r="r" b="b"/>
            <a:pathLst>
              <a:path w="1263650" h="50800">
                <a:moveTo>
                  <a:pt x="1263182" y="0"/>
                </a:moveTo>
                <a:lnTo>
                  <a:pt x="0" y="5067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9" name="object 39"/>
          <p:cNvSpPr txBox="1"/>
          <p:nvPr/>
        </p:nvSpPr>
        <p:spPr>
          <a:xfrm>
            <a:off x="7756307" y="2405889"/>
            <a:ext cx="817880" cy="350588"/>
          </a:xfrm>
          <a:prstGeom prst="rect">
            <a:avLst/>
          </a:prstGeom>
          <a:solidFill>
            <a:srgbClr val="EB8104"/>
          </a:solidFill>
          <a:ln w="4156">
            <a:solidFill>
              <a:srgbClr val="47719C"/>
            </a:solidFill>
          </a:ln>
        </p:spPr>
        <p:txBody>
          <a:bodyPr vert="horz" wrap="square" lIns="0" tIns="1693" rIns="0" bIns="0" rtlCol="0">
            <a:spAutoFit/>
          </a:bodyPr>
          <a:lstStyle/>
          <a:p>
            <a:pPr>
              <a:spcBef>
                <a:spcPts val="13"/>
              </a:spcBef>
            </a:pPr>
            <a:endParaRPr sz="1200">
              <a:latin typeface="Times New Roman"/>
              <a:cs typeface="Times New Roman"/>
            </a:endParaRPr>
          </a:p>
          <a:p>
            <a:pPr marL="267540"/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1067">
              <a:latin typeface="Calibri"/>
              <a:cs typeface="Calibri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7756307" y="3313335"/>
            <a:ext cx="817880" cy="350588"/>
          </a:xfrm>
          <a:prstGeom prst="rect">
            <a:avLst/>
          </a:prstGeom>
          <a:solidFill>
            <a:srgbClr val="EB8104"/>
          </a:solidFill>
          <a:ln w="4156">
            <a:solidFill>
              <a:srgbClr val="47719C"/>
            </a:solidFill>
          </a:ln>
        </p:spPr>
        <p:txBody>
          <a:bodyPr vert="horz" wrap="square" lIns="0" tIns="1693" rIns="0" bIns="0" rtlCol="0">
            <a:spAutoFit/>
          </a:bodyPr>
          <a:lstStyle/>
          <a:p>
            <a:pPr>
              <a:spcBef>
                <a:spcPts val="13"/>
              </a:spcBef>
            </a:pPr>
            <a:endParaRPr sz="1200">
              <a:latin typeface="Times New Roman"/>
              <a:cs typeface="Times New Roman"/>
            </a:endParaRPr>
          </a:p>
          <a:p>
            <a:pPr marL="252300"/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107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067">
              <a:latin typeface="Calibri"/>
              <a:cs typeface="Calibri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7756307" y="4320271"/>
            <a:ext cx="817880" cy="350588"/>
          </a:xfrm>
          <a:prstGeom prst="rect">
            <a:avLst/>
          </a:prstGeom>
          <a:solidFill>
            <a:srgbClr val="EB8104"/>
          </a:solidFill>
          <a:ln w="4156">
            <a:solidFill>
              <a:srgbClr val="47719C"/>
            </a:solidFill>
          </a:ln>
        </p:spPr>
        <p:txBody>
          <a:bodyPr vert="horz" wrap="square" lIns="0" tIns="1693" rIns="0" bIns="0" rtlCol="0">
            <a:spAutoFit/>
          </a:bodyPr>
          <a:lstStyle/>
          <a:p>
            <a:pPr>
              <a:spcBef>
                <a:spcPts val="13"/>
              </a:spcBef>
            </a:pPr>
            <a:endParaRPr sz="1200">
              <a:latin typeface="Times New Roman"/>
              <a:cs typeface="Times New Roman"/>
            </a:endParaRPr>
          </a:p>
          <a:p>
            <a:pPr marL="267540"/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067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5722095" y="1724745"/>
            <a:ext cx="2034540" cy="942340"/>
          </a:xfrm>
          <a:custGeom>
            <a:avLst/>
            <a:gdLst/>
            <a:ahLst/>
            <a:cxnLst/>
            <a:rect l="l" t="t" r="r" b="b"/>
            <a:pathLst>
              <a:path w="1525904" h="706755">
                <a:moveTo>
                  <a:pt x="1525659" y="706663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3" name="object 43"/>
          <p:cNvSpPr/>
          <p:nvPr/>
        </p:nvSpPr>
        <p:spPr>
          <a:xfrm>
            <a:off x="5722095" y="2666963"/>
            <a:ext cx="2034540" cy="97367"/>
          </a:xfrm>
          <a:custGeom>
            <a:avLst/>
            <a:gdLst/>
            <a:ahLst/>
            <a:cxnLst/>
            <a:rect l="l" t="t" r="r" b="b"/>
            <a:pathLst>
              <a:path w="1525904" h="73025">
                <a:moveTo>
                  <a:pt x="1525659" y="0"/>
                </a:moveTo>
                <a:lnTo>
                  <a:pt x="0" y="7256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4" name="object 44"/>
          <p:cNvSpPr/>
          <p:nvPr/>
        </p:nvSpPr>
        <p:spPr>
          <a:xfrm>
            <a:off x="5722095" y="1724745"/>
            <a:ext cx="2034540" cy="1849967"/>
          </a:xfrm>
          <a:custGeom>
            <a:avLst/>
            <a:gdLst/>
            <a:ahLst/>
            <a:cxnLst/>
            <a:rect l="l" t="t" r="r" b="b"/>
            <a:pathLst>
              <a:path w="1525904" h="1387475">
                <a:moveTo>
                  <a:pt x="1525659" y="1387247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5" name="object 45"/>
          <p:cNvSpPr/>
          <p:nvPr/>
        </p:nvSpPr>
        <p:spPr>
          <a:xfrm>
            <a:off x="5722095" y="3574408"/>
            <a:ext cx="2034540" cy="265853"/>
          </a:xfrm>
          <a:custGeom>
            <a:avLst/>
            <a:gdLst/>
            <a:ahLst/>
            <a:cxnLst/>
            <a:rect l="l" t="t" r="r" b="b"/>
            <a:pathLst>
              <a:path w="1525904" h="199389">
                <a:moveTo>
                  <a:pt x="1525659" y="0"/>
                </a:moveTo>
                <a:lnTo>
                  <a:pt x="0" y="199141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6" name="object 46"/>
          <p:cNvSpPr/>
          <p:nvPr/>
        </p:nvSpPr>
        <p:spPr>
          <a:xfrm>
            <a:off x="5722095" y="4581344"/>
            <a:ext cx="2034540" cy="684107"/>
          </a:xfrm>
          <a:custGeom>
            <a:avLst/>
            <a:gdLst/>
            <a:ahLst/>
            <a:cxnLst/>
            <a:rect l="l" t="t" r="r" b="b"/>
            <a:pathLst>
              <a:path w="1525904" h="513079">
                <a:moveTo>
                  <a:pt x="1525659" y="0"/>
                </a:moveTo>
                <a:lnTo>
                  <a:pt x="0" y="512856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7" name="object 47"/>
          <p:cNvSpPr/>
          <p:nvPr/>
        </p:nvSpPr>
        <p:spPr>
          <a:xfrm>
            <a:off x="5728431" y="4581345"/>
            <a:ext cx="2028613" cy="1389380"/>
          </a:xfrm>
          <a:custGeom>
            <a:avLst/>
            <a:gdLst/>
            <a:ahLst/>
            <a:cxnLst/>
            <a:rect l="l" t="t" r="r" b="b"/>
            <a:pathLst>
              <a:path w="1521460" h="1042035">
                <a:moveTo>
                  <a:pt x="1520907" y="0"/>
                </a:moveTo>
                <a:lnTo>
                  <a:pt x="0" y="1042022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8" name="object 48"/>
          <p:cNvSpPr/>
          <p:nvPr/>
        </p:nvSpPr>
        <p:spPr>
          <a:xfrm>
            <a:off x="5722095" y="3839931"/>
            <a:ext cx="2034540" cy="741680"/>
          </a:xfrm>
          <a:custGeom>
            <a:avLst/>
            <a:gdLst/>
            <a:ahLst/>
            <a:cxnLst/>
            <a:rect l="l" t="t" r="r" b="b"/>
            <a:pathLst>
              <a:path w="1525904" h="556260">
                <a:moveTo>
                  <a:pt x="1525659" y="556059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9" name="object 49"/>
          <p:cNvSpPr/>
          <p:nvPr/>
        </p:nvSpPr>
        <p:spPr>
          <a:xfrm>
            <a:off x="5722095" y="2763717"/>
            <a:ext cx="2034540" cy="1817793"/>
          </a:xfrm>
          <a:custGeom>
            <a:avLst/>
            <a:gdLst/>
            <a:ahLst/>
            <a:cxnLst/>
            <a:rect l="l" t="t" r="r" b="b"/>
            <a:pathLst>
              <a:path w="1525904" h="1363345">
                <a:moveTo>
                  <a:pt x="1525659" y="1363220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1" name="object 51"/>
          <p:cNvSpPr/>
          <p:nvPr/>
        </p:nvSpPr>
        <p:spPr>
          <a:xfrm>
            <a:off x="10732000" y="305773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2" name="object 52"/>
          <p:cNvSpPr/>
          <p:nvPr/>
        </p:nvSpPr>
        <p:spPr>
          <a:xfrm>
            <a:off x="10732000" y="2980028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4" name="object 54"/>
          <p:cNvSpPr/>
          <p:nvPr/>
        </p:nvSpPr>
        <p:spPr>
          <a:xfrm>
            <a:off x="9899984" y="3348681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5" name="object 55"/>
          <p:cNvSpPr/>
          <p:nvPr/>
        </p:nvSpPr>
        <p:spPr>
          <a:xfrm>
            <a:off x="9899984" y="3270970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6" name="object 56"/>
          <p:cNvSpPr/>
          <p:nvPr/>
        </p:nvSpPr>
        <p:spPr>
          <a:xfrm>
            <a:off x="9607547" y="4206865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7" name="object 57"/>
          <p:cNvSpPr/>
          <p:nvPr/>
        </p:nvSpPr>
        <p:spPr>
          <a:xfrm>
            <a:off x="9607547" y="4129154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8" name="object 58"/>
          <p:cNvSpPr/>
          <p:nvPr/>
        </p:nvSpPr>
        <p:spPr>
          <a:xfrm>
            <a:off x="10647335" y="3973733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9" name="object 59"/>
          <p:cNvSpPr/>
          <p:nvPr/>
        </p:nvSpPr>
        <p:spPr>
          <a:xfrm>
            <a:off x="10647335" y="3896022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0" name="object 60"/>
          <p:cNvSpPr/>
          <p:nvPr/>
        </p:nvSpPr>
        <p:spPr>
          <a:xfrm>
            <a:off x="9696784" y="242655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2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1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1" name="object 61"/>
          <p:cNvSpPr/>
          <p:nvPr/>
        </p:nvSpPr>
        <p:spPr>
          <a:xfrm>
            <a:off x="9696784" y="2348849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2" name="object 62"/>
          <p:cNvSpPr/>
          <p:nvPr/>
        </p:nvSpPr>
        <p:spPr>
          <a:xfrm>
            <a:off x="1432463" y="120046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3" name="object 63"/>
          <p:cNvSpPr/>
          <p:nvPr/>
        </p:nvSpPr>
        <p:spPr>
          <a:xfrm>
            <a:off x="1432463" y="182720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4" name="object 64"/>
          <p:cNvSpPr/>
          <p:nvPr/>
        </p:nvSpPr>
        <p:spPr>
          <a:xfrm>
            <a:off x="1440458" y="25896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5" name="object 65"/>
          <p:cNvSpPr/>
          <p:nvPr/>
        </p:nvSpPr>
        <p:spPr>
          <a:xfrm>
            <a:off x="1440458" y="3383651"/>
            <a:ext cx="390412" cy="3904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6" name="object 66"/>
          <p:cNvSpPr/>
          <p:nvPr/>
        </p:nvSpPr>
        <p:spPr>
          <a:xfrm>
            <a:off x="1432463" y="38543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7" name="object 67"/>
          <p:cNvSpPr/>
          <p:nvPr/>
        </p:nvSpPr>
        <p:spPr>
          <a:xfrm>
            <a:off x="1440458" y="434462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8" name="object 68"/>
          <p:cNvSpPr/>
          <p:nvPr/>
        </p:nvSpPr>
        <p:spPr>
          <a:xfrm>
            <a:off x="1432463" y="5168398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9" name="object 69"/>
          <p:cNvSpPr/>
          <p:nvPr/>
        </p:nvSpPr>
        <p:spPr>
          <a:xfrm>
            <a:off x="1440458" y="5852475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71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72" name="object 23"/>
          <p:cNvSpPr txBox="1"/>
          <p:nvPr/>
        </p:nvSpPr>
        <p:spPr>
          <a:xfrm>
            <a:off x="3008382" y="251839"/>
            <a:ext cx="737447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Apps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73" name="object 24"/>
          <p:cNvSpPr txBox="1"/>
          <p:nvPr/>
        </p:nvSpPr>
        <p:spPr>
          <a:xfrm>
            <a:off x="4741747" y="251839"/>
            <a:ext cx="15392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Developers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74" name="object 25"/>
          <p:cNvSpPr txBox="1">
            <a:spLocks noGrp="1"/>
          </p:cNvSpPr>
          <p:nvPr>
            <p:ph type="title"/>
          </p:nvPr>
        </p:nvSpPr>
        <p:spPr>
          <a:xfrm>
            <a:off x="892966" y="251839"/>
            <a:ext cx="1431713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dirty="0">
                <a:solidFill>
                  <a:schemeClr val="bg1"/>
                </a:solidFill>
              </a:rPr>
              <a:t>App</a:t>
            </a:r>
            <a:r>
              <a:rPr sz="3733" spc="-133" dirty="0">
                <a:solidFill>
                  <a:schemeClr val="bg1"/>
                </a:solidFill>
              </a:rPr>
              <a:t> </a:t>
            </a:r>
            <a:r>
              <a:rPr sz="3733" dirty="0">
                <a:solidFill>
                  <a:schemeClr val="bg1"/>
                </a:solidFill>
              </a:rPr>
              <a:t>Users</a:t>
            </a:r>
          </a:p>
        </p:txBody>
      </p:sp>
      <p:sp>
        <p:nvSpPr>
          <p:cNvPr id="75" name="object 46"/>
          <p:cNvSpPr txBox="1"/>
          <p:nvPr/>
        </p:nvSpPr>
        <p:spPr>
          <a:xfrm>
            <a:off x="7476889" y="251839"/>
            <a:ext cx="12979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8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Your</a:t>
            </a:r>
            <a:r>
              <a:rPr sz="3733" b="1" spc="-1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 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APIs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76" name="object 49"/>
          <p:cNvSpPr txBox="1"/>
          <p:nvPr/>
        </p:nvSpPr>
        <p:spPr>
          <a:xfrm>
            <a:off x="10062944" y="251839"/>
            <a:ext cx="50800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30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ou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77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171691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2" name="object 2"/>
          <p:cNvSpPr/>
          <p:nvPr/>
        </p:nvSpPr>
        <p:spPr>
          <a:xfrm>
            <a:off x="1432463" y="120046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" name="object 3"/>
          <p:cNvSpPr/>
          <p:nvPr/>
        </p:nvSpPr>
        <p:spPr>
          <a:xfrm>
            <a:off x="1432463" y="182720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1440458" y="25896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" name="object 5"/>
          <p:cNvSpPr/>
          <p:nvPr/>
        </p:nvSpPr>
        <p:spPr>
          <a:xfrm>
            <a:off x="1440458" y="3383651"/>
            <a:ext cx="390412" cy="3904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" name="object 6"/>
          <p:cNvSpPr/>
          <p:nvPr/>
        </p:nvSpPr>
        <p:spPr>
          <a:xfrm>
            <a:off x="1432463" y="38543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7" name="object 7"/>
          <p:cNvSpPr/>
          <p:nvPr/>
        </p:nvSpPr>
        <p:spPr>
          <a:xfrm>
            <a:off x="1440458" y="434462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8" name="object 8"/>
          <p:cNvSpPr/>
          <p:nvPr/>
        </p:nvSpPr>
        <p:spPr>
          <a:xfrm>
            <a:off x="1432463" y="5168398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9" name="object 9"/>
          <p:cNvSpPr/>
          <p:nvPr/>
        </p:nvSpPr>
        <p:spPr>
          <a:xfrm>
            <a:off x="1440458" y="5852475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0" name="object 10"/>
          <p:cNvSpPr/>
          <p:nvPr/>
        </p:nvSpPr>
        <p:spPr>
          <a:xfrm>
            <a:off x="2994461" y="188897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1" name="object 11"/>
          <p:cNvSpPr/>
          <p:nvPr/>
        </p:nvSpPr>
        <p:spPr>
          <a:xfrm>
            <a:off x="2994461" y="2666961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2" name="object 12"/>
          <p:cNvSpPr/>
          <p:nvPr/>
        </p:nvSpPr>
        <p:spPr>
          <a:xfrm>
            <a:off x="2994461" y="126223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3" name="object 13"/>
          <p:cNvSpPr/>
          <p:nvPr/>
        </p:nvSpPr>
        <p:spPr>
          <a:xfrm>
            <a:off x="5224773" y="156042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4" name="object 14"/>
          <p:cNvSpPr/>
          <p:nvPr/>
        </p:nvSpPr>
        <p:spPr>
          <a:xfrm>
            <a:off x="5224773" y="259939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5" name="object 15"/>
          <p:cNvSpPr/>
          <p:nvPr/>
        </p:nvSpPr>
        <p:spPr>
          <a:xfrm>
            <a:off x="5224773" y="3675610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6" name="object 16"/>
          <p:cNvSpPr/>
          <p:nvPr/>
        </p:nvSpPr>
        <p:spPr>
          <a:xfrm>
            <a:off x="3029100" y="341453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7" name="object 17"/>
          <p:cNvSpPr/>
          <p:nvPr/>
        </p:nvSpPr>
        <p:spPr>
          <a:xfrm>
            <a:off x="3029100" y="390749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8" name="object 18"/>
          <p:cNvSpPr/>
          <p:nvPr/>
        </p:nvSpPr>
        <p:spPr>
          <a:xfrm>
            <a:off x="3029100" y="440639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9" name="object 19"/>
          <p:cNvSpPr/>
          <p:nvPr/>
        </p:nvSpPr>
        <p:spPr>
          <a:xfrm>
            <a:off x="5224773" y="510083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0" name="object 20"/>
          <p:cNvSpPr/>
          <p:nvPr/>
        </p:nvSpPr>
        <p:spPr>
          <a:xfrm>
            <a:off x="3049547" y="516839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1" name="object 21"/>
          <p:cNvSpPr/>
          <p:nvPr/>
        </p:nvSpPr>
        <p:spPr>
          <a:xfrm>
            <a:off x="5231111" y="580638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2" name="object 22"/>
          <p:cNvSpPr/>
          <p:nvPr/>
        </p:nvSpPr>
        <p:spPr>
          <a:xfrm>
            <a:off x="3049547" y="5873953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3" name="object 23"/>
          <p:cNvSpPr txBox="1"/>
          <p:nvPr/>
        </p:nvSpPr>
        <p:spPr>
          <a:xfrm>
            <a:off x="3008382" y="251839"/>
            <a:ext cx="737447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Apps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741747" y="251839"/>
            <a:ext cx="15392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Developers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title"/>
          </p:nvPr>
        </p:nvSpPr>
        <p:spPr>
          <a:xfrm>
            <a:off x="892966" y="251839"/>
            <a:ext cx="1431713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dirty="0">
                <a:solidFill>
                  <a:schemeClr val="bg1"/>
                </a:solidFill>
              </a:rPr>
              <a:t>App</a:t>
            </a:r>
            <a:r>
              <a:rPr sz="3733" spc="-133" dirty="0">
                <a:solidFill>
                  <a:schemeClr val="bg1"/>
                </a:solidFill>
              </a:rPr>
              <a:t> </a:t>
            </a:r>
            <a:r>
              <a:rPr sz="3733" dirty="0">
                <a:solidFill>
                  <a:schemeClr val="bg1"/>
                </a:solidFill>
              </a:rPr>
              <a:t>Users</a:t>
            </a:r>
          </a:p>
        </p:txBody>
      </p:sp>
      <p:sp>
        <p:nvSpPr>
          <p:cNvPr id="26" name="object 26"/>
          <p:cNvSpPr/>
          <p:nvPr/>
        </p:nvSpPr>
        <p:spPr>
          <a:xfrm>
            <a:off x="3491781" y="1426557"/>
            <a:ext cx="1733127" cy="214207"/>
          </a:xfrm>
          <a:custGeom>
            <a:avLst/>
            <a:gdLst/>
            <a:ahLst/>
            <a:cxnLst/>
            <a:rect l="l" t="t" r="r" b="b"/>
            <a:pathLst>
              <a:path w="1299845" h="160655">
                <a:moveTo>
                  <a:pt x="1299745" y="160142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7" name="object 27"/>
          <p:cNvSpPr/>
          <p:nvPr/>
        </p:nvSpPr>
        <p:spPr>
          <a:xfrm>
            <a:off x="3491781" y="1724744"/>
            <a:ext cx="1733127" cy="329353"/>
          </a:xfrm>
          <a:custGeom>
            <a:avLst/>
            <a:gdLst/>
            <a:ahLst/>
            <a:cxnLst/>
            <a:rect l="l" t="t" r="r" b="b"/>
            <a:pathLst>
              <a:path w="1299845" h="247015">
                <a:moveTo>
                  <a:pt x="1299745" y="0"/>
                </a:moveTo>
                <a:lnTo>
                  <a:pt x="0" y="24641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8" name="object 28"/>
          <p:cNvSpPr/>
          <p:nvPr/>
        </p:nvSpPr>
        <p:spPr>
          <a:xfrm>
            <a:off x="3491781" y="2763715"/>
            <a:ext cx="1733127" cy="67733"/>
          </a:xfrm>
          <a:custGeom>
            <a:avLst/>
            <a:gdLst/>
            <a:ahLst/>
            <a:cxnLst/>
            <a:rect l="l" t="t" r="r" b="b"/>
            <a:pathLst>
              <a:path w="1299845" h="50800">
                <a:moveTo>
                  <a:pt x="1299745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9" name="object 29"/>
          <p:cNvSpPr/>
          <p:nvPr/>
        </p:nvSpPr>
        <p:spPr>
          <a:xfrm>
            <a:off x="3526420" y="3578857"/>
            <a:ext cx="1698413" cy="261620"/>
          </a:xfrm>
          <a:custGeom>
            <a:avLst/>
            <a:gdLst/>
            <a:ahLst/>
            <a:cxnLst/>
            <a:rect l="l" t="t" r="r" b="b"/>
            <a:pathLst>
              <a:path w="1273810" h="196214">
                <a:moveTo>
                  <a:pt x="1273765" y="195804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0" name="object 30"/>
          <p:cNvSpPr/>
          <p:nvPr/>
        </p:nvSpPr>
        <p:spPr>
          <a:xfrm>
            <a:off x="3526420" y="3839929"/>
            <a:ext cx="1698413" cy="231987"/>
          </a:xfrm>
          <a:custGeom>
            <a:avLst/>
            <a:gdLst/>
            <a:ahLst/>
            <a:cxnLst/>
            <a:rect l="l" t="t" r="r" b="b"/>
            <a:pathLst>
              <a:path w="1273810" h="173989">
                <a:moveTo>
                  <a:pt x="1273765" y="0"/>
                </a:moveTo>
                <a:lnTo>
                  <a:pt x="0" y="17391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1" name="object 31"/>
          <p:cNvSpPr/>
          <p:nvPr/>
        </p:nvSpPr>
        <p:spPr>
          <a:xfrm>
            <a:off x="3526420" y="3839929"/>
            <a:ext cx="1698413" cy="731520"/>
          </a:xfrm>
          <a:custGeom>
            <a:avLst/>
            <a:gdLst/>
            <a:ahLst/>
            <a:cxnLst/>
            <a:rect l="l" t="t" r="r" b="b"/>
            <a:pathLst>
              <a:path w="1273810" h="548639">
                <a:moveTo>
                  <a:pt x="1273765" y="0"/>
                </a:moveTo>
                <a:lnTo>
                  <a:pt x="0" y="54809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2" name="object 32"/>
          <p:cNvSpPr/>
          <p:nvPr/>
        </p:nvSpPr>
        <p:spPr>
          <a:xfrm>
            <a:off x="3546867" y="5265152"/>
            <a:ext cx="1678093" cy="67733"/>
          </a:xfrm>
          <a:custGeom>
            <a:avLst/>
            <a:gdLst/>
            <a:ahLst/>
            <a:cxnLst/>
            <a:rect l="l" t="t" r="r" b="b"/>
            <a:pathLst>
              <a:path w="1258570" h="50800">
                <a:moveTo>
                  <a:pt x="1258430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3" name="object 33"/>
          <p:cNvSpPr/>
          <p:nvPr/>
        </p:nvSpPr>
        <p:spPr>
          <a:xfrm>
            <a:off x="3546867" y="5970706"/>
            <a:ext cx="1684867" cy="67733"/>
          </a:xfrm>
          <a:custGeom>
            <a:avLst/>
            <a:gdLst/>
            <a:ahLst/>
            <a:cxnLst/>
            <a:rect l="l" t="t" r="r" b="b"/>
            <a:pathLst>
              <a:path w="1263650" h="50800">
                <a:moveTo>
                  <a:pt x="1263182" y="0"/>
                </a:moveTo>
                <a:lnTo>
                  <a:pt x="0" y="5067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4" name="object 34"/>
          <p:cNvSpPr/>
          <p:nvPr/>
        </p:nvSpPr>
        <p:spPr>
          <a:xfrm>
            <a:off x="7756307" y="2405890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4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5" name="object 35"/>
          <p:cNvSpPr/>
          <p:nvPr/>
        </p:nvSpPr>
        <p:spPr>
          <a:xfrm>
            <a:off x="7756307" y="3313336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4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6" name="object 36"/>
          <p:cNvSpPr/>
          <p:nvPr/>
        </p:nvSpPr>
        <p:spPr>
          <a:xfrm>
            <a:off x="7756307" y="4320272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5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7" name="object 37"/>
          <p:cNvSpPr txBox="1"/>
          <p:nvPr/>
        </p:nvSpPr>
        <p:spPr>
          <a:xfrm>
            <a:off x="0" y="1097915"/>
            <a:ext cx="12192000" cy="37311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 marL="8027046">
              <a:spcBef>
                <a:spcPts val="980"/>
              </a:spcBef>
            </a:pP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1067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spcBef>
                <a:spcPts val="33"/>
              </a:spcBef>
            </a:pPr>
            <a:endParaRPr sz="1067">
              <a:latin typeface="Times New Roman"/>
              <a:cs typeface="Times New Roman"/>
            </a:endParaRPr>
          </a:p>
          <a:p>
            <a:pPr marL="8011806">
              <a:spcBef>
                <a:spcPts val="7"/>
              </a:spcBef>
            </a:pP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107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067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spcBef>
                <a:spcPts val="53"/>
              </a:spcBef>
            </a:pPr>
            <a:endParaRPr sz="1733">
              <a:latin typeface="Times New Roman"/>
              <a:cs typeface="Times New Roman"/>
            </a:endParaRPr>
          </a:p>
          <a:p>
            <a:pPr marL="8027046"/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067">
              <a:latin typeface="Calibri"/>
              <a:cs typeface="Calibri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5722095" y="1724745"/>
            <a:ext cx="2034540" cy="942340"/>
          </a:xfrm>
          <a:custGeom>
            <a:avLst/>
            <a:gdLst/>
            <a:ahLst/>
            <a:cxnLst/>
            <a:rect l="l" t="t" r="r" b="b"/>
            <a:pathLst>
              <a:path w="1525904" h="706755">
                <a:moveTo>
                  <a:pt x="1525659" y="706663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9" name="object 39"/>
          <p:cNvSpPr/>
          <p:nvPr/>
        </p:nvSpPr>
        <p:spPr>
          <a:xfrm>
            <a:off x="5722095" y="2666963"/>
            <a:ext cx="2034540" cy="97367"/>
          </a:xfrm>
          <a:custGeom>
            <a:avLst/>
            <a:gdLst/>
            <a:ahLst/>
            <a:cxnLst/>
            <a:rect l="l" t="t" r="r" b="b"/>
            <a:pathLst>
              <a:path w="1525904" h="73025">
                <a:moveTo>
                  <a:pt x="1525659" y="0"/>
                </a:moveTo>
                <a:lnTo>
                  <a:pt x="0" y="7256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0" name="object 40"/>
          <p:cNvSpPr/>
          <p:nvPr/>
        </p:nvSpPr>
        <p:spPr>
          <a:xfrm>
            <a:off x="5722095" y="1724745"/>
            <a:ext cx="2034540" cy="1849967"/>
          </a:xfrm>
          <a:custGeom>
            <a:avLst/>
            <a:gdLst/>
            <a:ahLst/>
            <a:cxnLst/>
            <a:rect l="l" t="t" r="r" b="b"/>
            <a:pathLst>
              <a:path w="1525904" h="1387475">
                <a:moveTo>
                  <a:pt x="1525659" y="1387247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1" name="object 41"/>
          <p:cNvSpPr/>
          <p:nvPr/>
        </p:nvSpPr>
        <p:spPr>
          <a:xfrm>
            <a:off x="5722095" y="3574408"/>
            <a:ext cx="2034540" cy="265853"/>
          </a:xfrm>
          <a:custGeom>
            <a:avLst/>
            <a:gdLst/>
            <a:ahLst/>
            <a:cxnLst/>
            <a:rect l="l" t="t" r="r" b="b"/>
            <a:pathLst>
              <a:path w="1525904" h="199389">
                <a:moveTo>
                  <a:pt x="1525659" y="0"/>
                </a:moveTo>
                <a:lnTo>
                  <a:pt x="0" y="199141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2" name="object 42"/>
          <p:cNvSpPr/>
          <p:nvPr/>
        </p:nvSpPr>
        <p:spPr>
          <a:xfrm>
            <a:off x="5722095" y="4581344"/>
            <a:ext cx="2034540" cy="684107"/>
          </a:xfrm>
          <a:custGeom>
            <a:avLst/>
            <a:gdLst/>
            <a:ahLst/>
            <a:cxnLst/>
            <a:rect l="l" t="t" r="r" b="b"/>
            <a:pathLst>
              <a:path w="1525904" h="513079">
                <a:moveTo>
                  <a:pt x="1525659" y="0"/>
                </a:moveTo>
                <a:lnTo>
                  <a:pt x="0" y="512856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3" name="object 43"/>
          <p:cNvSpPr/>
          <p:nvPr/>
        </p:nvSpPr>
        <p:spPr>
          <a:xfrm>
            <a:off x="5728431" y="4581345"/>
            <a:ext cx="2028613" cy="1389380"/>
          </a:xfrm>
          <a:custGeom>
            <a:avLst/>
            <a:gdLst/>
            <a:ahLst/>
            <a:cxnLst/>
            <a:rect l="l" t="t" r="r" b="b"/>
            <a:pathLst>
              <a:path w="1521460" h="1042035">
                <a:moveTo>
                  <a:pt x="1520907" y="0"/>
                </a:moveTo>
                <a:lnTo>
                  <a:pt x="0" y="1042022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4" name="object 44"/>
          <p:cNvSpPr/>
          <p:nvPr/>
        </p:nvSpPr>
        <p:spPr>
          <a:xfrm>
            <a:off x="5722095" y="3839931"/>
            <a:ext cx="2034540" cy="741680"/>
          </a:xfrm>
          <a:custGeom>
            <a:avLst/>
            <a:gdLst/>
            <a:ahLst/>
            <a:cxnLst/>
            <a:rect l="l" t="t" r="r" b="b"/>
            <a:pathLst>
              <a:path w="1525904" h="556260">
                <a:moveTo>
                  <a:pt x="1525659" y="556059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5" name="object 45"/>
          <p:cNvSpPr/>
          <p:nvPr/>
        </p:nvSpPr>
        <p:spPr>
          <a:xfrm>
            <a:off x="5722095" y="2763717"/>
            <a:ext cx="2034540" cy="1817793"/>
          </a:xfrm>
          <a:custGeom>
            <a:avLst/>
            <a:gdLst/>
            <a:ahLst/>
            <a:cxnLst/>
            <a:rect l="l" t="t" r="r" b="b"/>
            <a:pathLst>
              <a:path w="1525904" h="1363345">
                <a:moveTo>
                  <a:pt x="1525659" y="1363220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6" name="object 46"/>
          <p:cNvSpPr txBox="1"/>
          <p:nvPr/>
        </p:nvSpPr>
        <p:spPr>
          <a:xfrm>
            <a:off x="7476889" y="251839"/>
            <a:ext cx="12979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8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Your</a:t>
            </a:r>
            <a:r>
              <a:rPr sz="3733" b="1" spc="-1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 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APIs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47" name="object 47"/>
          <p:cNvSpPr/>
          <p:nvPr/>
        </p:nvSpPr>
        <p:spPr>
          <a:xfrm>
            <a:off x="10732000" y="305773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8" name="object 48"/>
          <p:cNvSpPr/>
          <p:nvPr/>
        </p:nvSpPr>
        <p:spPr>
          <a:xfrm>
            <a:off x="10732000" y="2980028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9" name="object 49"/>
          <p:cNvSpPr txBox="1"/>
          <p:nvPr/>
        </p:nvSpPr>
        <p:spPr>
          <a:xfrm>
            <a:off x="10062944" y="251839"/>
            <a:ext cx="50800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30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ou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50" name="object 50"/>
          <p:cNvSpPr/>
          <p:nvPr/>
        </p:nvSpPr>
        <p:spPr>
          <a:xfrm>
            <a:off x="9899984" y="3348681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1" name="object 51"/>
          <p:cNvSpPr/>
          <p:nvPr/>
        </p:nvSpPr>
        <p:spPr>
          <a:xfrm>
            <a:off x="9899984" y="3270970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2" name="object 52"/>
          <p:cNvSpPr/>
          <p:nvPr/>
        </p:nvSpPr>
        <p:spPr>
          <a:xfrm>
            <a:off x="9607547" y="4206865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3" name="object 53"/>
          <p:cNvSpPr/>
          <p:nvPr/>
        </p:nvSpPr>
        <p:spPr>
          <a:xfrm>
            <a:off x="9607547" y="4129154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4" name="object 54"/>
          <p:cNvSpPr/>
          <p:nvPr/>
        </p:nvSpPr>
        <p:spPr>
          <a:xfrm>
            <a:off x="10647335" y="3973733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5" name="object 55"/>
          <p:cNvSpPr/>
          <p:nvPr/>
        </p:nvSpPr>
        <p:spPr>
          <a:xfrm>
            <a:off x="10647335" y="3896022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6" name="object 56"/>
          <p:cNvSpPr/>
          <p:nvPr/>
        </p:nvSpPr>
        <p:spPr>
          <a:xfrm>
            <a:off x="9696784" y="242655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2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1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7" name="object 57"/>
          <p:cNvSpPr/>
          <p:nvPr/>
        </p:nvSpPr>
        <p:spPr>
          <a:xfrm>
            <a:off x="9696784" y="2348849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8" name="object 58"/>
          <p:cNvSpPr/>
          <p:nvPr/>
        </p:nvSpPr>
        <p:spPr>
          <a:xfrm>
            <a:off x="0" y="1097915"/>
            <a:ext cx="12192000" cy="5760720"/>
          </a:xfrm>
          <a:custGeom>
            <a:avLst/>
            <a:gdLst/>
            <a:ahLst/>
            <a:cxnLst/>
            <a:rect l="l" t="t" r="r" b="b"/>
            <a:pathLst>
              <a:path w="9144000" h="4320540">
                <a:moveTo>
                  <a:pt x="0" y="0"/>
                </a:moveTo>
                <a:lnTo>
                  <a:pt x="9143998" y="0"/>
                </a:lnTo>
                <a:lnTo>
                  <a:pt x="9143998" y="4320062"/>
                </a:lnTo>
                <a:lnTo>
                  <a:pt x="0" y="4320062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87059"/>
            </a:schemeClr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9" name="object 59"/>
          <p:cNvSpPr/>
          <p:nvPr/>
        </p:nvSpPr>
        <p:spPr>
          <a:xfrm>
            <a:off x="631768" y="1058488"/>
            <a:ext cx="2959329" cy="310341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0" name="object 60"/>
          <p:cNvSpPr/>
          <p:nvPr/>
        </p:nvSpPr>
        <p:spPr>
          <a:xfrm>
            <a:off x="1003068" y="1657003"/>
            <a:ext cx="2222269" cy="21391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1" name="object 61"/>
          <p:cNvSpPr/>
          <p:nvPr/>
        </p:nvSpPr>
        <p:spPr>
          <a:xfrm>
            <a:off x="690545" y="1087296"/>
            <a:ext cx="2840567" cy="2985347"/>
          </a:xfrm>
          <a:custGeom>
            <a:avLst/>
            <a:gdLst/>
            <a:ahLst/>
            <a:cxnLst/>
            <a:rect l="l" t="t" r="r" b="b"/>
            <a:pathLst>
              <a:path w="2130425" h="2239010">
                <a:moveTo>
                  <a:pt x="2129854" y="176612"/>
                </a:moveTo>
                <a:lnTo>
                  <a:pt x="0" y="176612"/>
                </a:lnTo>
                <a:lnTo>
                  <a:pt x="0" y="2238388"/>
                </a:lnTo>
                <a:lnTo>
                  <a:pt x="2129854" y="2238388"/>
                </a:lnTo>
                <a:lnTo>
                  <a:pt x="2129854" y="176612"/>
                </a:lnTo>
                <a:close/>
              </a:path>
              <a:path w="2130425" h="2239010">
                <a:moveTo>
                  <a:pt x="586561" y="0"/>
                </a:moveTo>
                <a:lnTo>
                  <a:pt x="354975" y="176612"/>
                </a:lnTo>
                <a:lnTo>
                  <a:pt x="887440" y="176612"/>
                </a:lnTo>
                <a:lnTo>
                  <a:pt x="586561" y="0"/>
                </a:lnTo>
                <a:close/>
              </a:path>
            </a:pathLst>
          </a:custGeom>
          <a:solidFill>
            <a:srgbClr val="515151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2" name="object 62"/>
          <p:cNvSpPr txBox="1"/>
          <p:nvPr/>
        </p:nvSpPr>
        <p:spPr>
          <a:xfrm>
            <a:off x="1095315" y="1724375"/>
            <a:ext cx="2037927" cy="19697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 algn="ctr">
              <a:lnSpc>
                <a:spcPct val="99500"/>
              </a:lnSpc>
            </a:pPr>
            <a:r>
              <a:rPr sz="3200" b="1" spc="-7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Total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app users  </a:t>
            </a:r>
            <a:r>
              <a:rPr sz="3200" b="1" spc="-20" dirty="0">
                <a:solidFill>
                  <a:srgbClr val="FFFFFF"/>
                </a:solidFill>
                <a:latin typeface="Yanone Kaffeesatz Bold"/>
                <a:cs typeface="Yanone Kaffeesatz Bold"/>
              </a:rPr>
              <a:t>Revenue</a:t>
            </a:r>
            <a:r>
              <a:rPr sz="3200" b="1" spc="-6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per</a:t>
            </a:r>
            <a:r>
              <a:rPr sz="3200" b="1" spc="-6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user  User </a:t>
            </a:r>
            <a:r>
              <a:rPr sz="3200" b="1" spc="-20" dirty="0">
                <a:solidFill>
                  <a:srgbClr val="FFFFFF"/>
                </a:solidFill>
                <a:latin typeface="Yanone Kaffeesatz Bold"/>
                <a:cs typeface="Yanone Kaffeesatz Bold"/>
              </a:rPr>
              <a:t>growth</a:t>
            </a:r>
            <a:r>
              <a:rPr sz="3200" b="1" spc="-10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spc="-3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rate 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User</a:t>
            </a:r>
            <a:r>
              <a:rPr sz="3200" b="1" spc="-13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churn</a:t>
            </a:r>
            <a:endParaRPr sz="3200">
              <a:latin typeface="Yanone Kaffeesatz Bold"/>
              <a:cs typeface="Yanone Kaffeesatz Bold"/>
            </a:endParaRPr>
          </a:p>
        </p:txBody>
      </p:sp>
      <p:sp>
        <p:nvSpPr>
          <p:cNvPr id="67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233136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432463" y="120046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" name="object 3"/>
          <p:cNvSpPr/>
          <p:nvPr/>
        </p:nvSpPr>
        <p:spPr>
          <a:xfrm>
            <a:off x="1432463" y="182720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1440458" y="25896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" name="object 5"/>
          <p:cNvSpPr/>
          <p:nvPr/>
        </p:nvSpPr>
        <p:spPr>
          <a:xfrm>
            <a:off x="1440458" y="3383651"/>
            <a:ext cx="390412" cy="3904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" name="object 6"/>
          <p:cNvSpPr/>
          <p:nvPr/>
        </p:nvSpPr>
        <p:spPr>
          <a:xfrm>
            <a:off x="1432463" y="38543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7" name="object 7"/>
          <p:cNvSpPr/>
          <p:nvPr/>
        </p:nvSpPr>
        <p:spPr>
          <a:xfrm>
            <a:off x="1440458" y="434462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8" name="object 8"/>
          <p:cNvSpPr/>
          <p:nvPr/>
        </p:nvSpPr>
        <p:spPr>
          <a:xfrm>
            <a:off x="1432463" y="5168398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9" name="object 9"/>
          <p:cNvSpPr/>
          <p:nvPr/>
        </p:nvSpPr>
        <p:spPr>
          <a:xfrm>
            <a:off x="1440458" y="5852475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0" name="object 10"/>
          <p:cNvSpPr/>
          <p:nvPr/>
        </p:nvSpPr>
        <p:spPr>
          <a:xfrm>
            <a:off x="2994461" y="188897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1" name="object 11"/>
          <p:cNvSpPr/>
          <p:nvPr/>
        </p:nvSpPr>
        <p:spPr>
          <a:xfrm>
            <a:off x="2994461" y="2666961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2" name="object 12"/>
          <p:cNvSpPr/>
          <p:nvPr/>
        </p:nvSpPr>
        <p:spPr>
          <a:xfrm>
            <a:off x="2994461" y="126223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3" name="object 13"/>
          <p:cNvSpPr/>
          <p:nvPr/>
        </p:nvSpPr>
        <p:spPr>
          <a:xfrm>
            <a:off x="5224773" y="156042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4" name="object 14"/>
          <p:cNvSpPr/>
          <p:nvPr/>
        </p:nvSpPr>
        <p:spPr>
          <a:xfrm>
            <a:off x="5224773" y="259939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5" name="object 15"/>
          <p:cNvSpPr/>
          <p:nvPr/>
        </p:nvSpPr>
        <p:spPr>
          <a:xfrm>
            <a:off x="5224773" y="3675610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6" name="object 16"/>
          <p:cNvSpPr/>
          <p:nvPr/>
        </p:nvSpPr>
        <p:spPr>
          <a:xfrm>
            <a:off x="3029100" y="341453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7" name="object 17"/>
          <p:cNvSpPr/>
          <p:nvPr/>
        </p:nvSpPr>
        <p:spPr>
          <a:xfrm>
            <a:off x="3029100" y="390749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8" name="object 18"/>
          <p:cNvSpPr/>
          <p:nvPr/>
        </p:nvSpPr>
        <p:spPr>
          <a:xfrm>
            <a:off x="3029100" y="440639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9" name="object 19"/>
          <p:cNvSpPr/>
          <p:nvPr/>
        </p:nvSpPr>
        <p:spPr>
          <a:xfrm>
            <a:off x="5224773" y="510083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0" name="object 20"/>
          <p:cNvSpPr/>
          <p:nvPr/>
        </p:nvSpPr>
        <p:spPr>
          <a:xfrm>
            <a:off x="3049547" y="516839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1" name="object 21"/>
          <p:cNvSpPr/>
          <p:nvPr/>
        </p:nvSpPr>
        <p:spPr>
          <a:xfrm>
            <a:off x="5231111" y="580638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2" name="object 22"/>
          <p:cNvSpPr/>
          <p:nvPr/>
        </p:nvSpPr>
        <p:spPr>
          <a:xfrm>
            <a:off x="3049547" y="5873953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6" name="object 26"/>
          <p:cNvSpPr/>
          <p:nvPr/>
        </p:nvSpPr>
        <p:spPr>
          <a:xfrm>
            <a:off x="3491781" y="1426557"/>
            <a:ext cx="1733127" cy="214207"/>
          </a:xfrm>
          <a:custGeom>
            <a:avLst/>
            <a:gdLst/>
            <a:ahLst/>
            <a:cxnLst/>
            <a:rect l="l" t="t" r="r" b="b"/>
            <a:pathLst>
              <a:path w="1299845" h="160655">
                <a:moveTo>
                  <a:pt x="1299745" y="160142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7" name="object 27"/>
          <p:cNvSpPr/>
          <p:nvPr/>
        </p:nvSpPr>
        <p:spPr>
          <a:xfrm>
            <a:off x="3491781" y="1724744"/>
            <a:ext cx="1733127" cy="329353"/>
          </a:xfrm>
          <a:custGeom>
            <a:avLst/>
            <a:gdLst/>
            <a:ahLst/>
            <a:cxnLst/>
            <a:rect l="l" t="t" r="r" b="b"/>
            <a:pathLst>
              <a:path w="1299845" h="247015">
                <a:moveTo>
                  <a:pt x="1299745" y="0"/>
                </a:moveTo>
                <a:lnTo>
                  <a:pt x="0" y="24641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8" name="object 28"/>
          <p:cNvSpPr/>
          <p:nvPr/>
        </p:nvSpPr>
        <p:spPr>
          <a:xfrm>
            <a:off x="3491781" y="2763715"/>
            <a:ext cx="1733127" cy="67733"/>
          </a:xfrm>
          <a:custGeom>
            <a:avLst/>
            <a:gdLst/>
            <a:ahLst/>
            <a:cxnLst/>
            <a:rect l="l" t="t" r="r" b="b"/>
            <a:pathLst>
              <a:path w="1299845" h="50800">
                <a:moveTo>
                  <a:pt x="1299745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9" name="object 29"/>
          <p:cNvSpPr/>
          <p:nvPr/>
        </p:nvSpPr>
        <p:spPr>
          <a:xfrm>
            <a:off x="3526420" y="3578857"/>
            <a:ext cx="1698413" cy="261620"/>
          </a:xfrm>
          <a:custGeom>
            <a:avLst/>
            <a:gdLst/>
            <a:ahLst/>
            <a:cxnLst/>
            <a:rect l="l" t="t" r="r" b="b"/>
            <a:pathLst>
              <a:path w="1273810" h="196214">
                <a:moveTo>
                  <a:pt x="1273765" y="195804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0" name="object 30"/>
          <p:cNvSpPr/>
          <p:nvPr/>
        </p:nvSpPr>
        <p:spPr>
          <a:xfrm>
            <a:off x="3526420" y="3839929"/>
            <a:ext cx="1698413" cy="231987"/>
          </a:xfrm>
          <a:custGeom>
            <a:avLst/>
            <a:gdLst/>
            <a:ahLst/>
            <a:cxnLst/>
            <a:rect l="l" t="t" r="r" b="b"/>
            <a:pathLst>
              <a:path w="1273810" h="173989">
                <a:moveTo>
                  <a:pt x="1273765" y="0"/>
                </a:moveTo>
                <a:lnTo>
                  <a:pt x="0" y="17391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1" name="object 31"/>
          <p:cNvSpPr/>
          <p:nvPr/>
        </p:nvSpPr>
        <p:spPr>
          <a:xfrm>
            <a:off x="3526420" y="3839929"/>
            <a:ext cx="1698413" cy="731520"/>
          </a:xfrm>
          <a:custGeom>
            <a:avLst/>
            <a:gdLst/>
            <a:ahLst/>
            <a:cxnLst/>
            <a:rect l="l" t="t" r="r" b="b"/>
            <a:pathLst>
              <a:path w="1273810" h="548639">
                <a:moveTo>
                  <a:pt x="1273765" y="0"/>
                </a:moveTo>
                <a:lnTo>
                  <a:pt x="0" y="54809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2" name="object 32"/>
          <p:cNvSpPr/>
          <p:nvPr/>
        </p:nvSpPr>
        <p:spPr>
          <a:xfrm>
            <a:off x="3546867" y="5265152"/>
            <a:ext cx="1678093" cy="67733"/>
          </a:xfrm>
          <a:custGeom>
            <a:avLst/>
            <a:gdLst/>
            <a:ahLst/>
            <a:cxnLst/>
            <a:rect l="l" t="t" r="r" b="b"/>
            <a:pathLst>
              <a:path w="1258570" h="50800">
                <a:moveTo>
                  <a:pt x="1258430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3" name="object 33"/>
          <p:cNvSpPr/>
          <p:nvPr/>
        </p:nvSpPr>
        <p:spPr>
          <a:xfrm>
            <a:off x="3546867" y="5970706"/>
            <a:ext cx="1684867" cy="67733"/>
          </a:xfrm>
          <a:custGeom>
            <a:avLst/>
            <a:gdLst/>
            <a:ahLst/>
            <a:cxnLst/>
            <a:rect l="l" t="t" r="r" b="b"/>
            <a:pathLst>
              <a:path w="1263650" h="50800">
                <a:moveTo>
                  <a:pt x="1263182" y="0"/>
                </a:moveTo>
                <a:lnTo>
                  <a:pt x="0" y="5067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4" name="object 34"/>
          <p:cNvSpPr/>
          <p:nvPr/>
        </p:nvSpPr>
        <p:spPr>
          <a:xfrm>
            <a:off x="7756307" y="2405890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4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5" name="object 35"/>
          <p:cNvSpPr/>
          <p:nvPr/>
        </p:nvSpPr>
        <p:spPr>
          <a:xfrm>
            <a:off x="7756307" y="3313336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4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6" name="object 36"/>
          <p:cNvSpPr/>
          <p:nvPr/>
        </p:nvSpPr>
        <p:spPr>
          <a:xfrm>
            <a:off x="7756307" y="4320272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5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7" name="object 37"/>
          <p:cNvSpPr txBox="1"/>
          <p:nvPr/>
        </p:nvSpPr>
        <p:spPr>
          <a:xfrm>
            <a:off x="0" y="1097915"/>
            <a:ext cx="12192000" cy="37311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 marL="8027046">
              <a:spcBef>
                <a:spcPts val="980"/>
              </a:spcBef>
            </a:pP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1067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spcBef>
                <a:spcPts val="33"/>
              </a:spcBef>
            </a:pPr>
            <a:endParaRPr sz="1067">
              <a:latin typeface="Times New Roman"/>
              <a:cs typeface="Times New Roman"/>
            </a:endParaRPr>
          </a:p>
          <a:p>
            <a:pPr marL="8011806">
              <a:spcBef>
                <a:spcPts val="7"/>
              </a:spcBef>
            </a:pP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107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067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spcBef>
                <a:spcPts val="53"/>
              </a:spcBef>
            </a:pPr>
            <a:endParaRPr sz="1733">
              <a:latin typeface="Times New Roman"/>
              <a:cs typeface="Times New Roman"/>
            </a:endParaRPr>
          </a:p>
          <a:p>
            <a:pPr marL="8027046"/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067">
              <a:latin typeface="Calibri"/>
              <a:cs typeface="Calibri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5722095" y="1724745"/>
            <a:ext cx="2034540" cy="942340"/>
          </a:xfrm>
          <a:custGeom>
            <a:avLst/>
            <a:gdLst/>
            <a:ahLst/>
            <a:cxnLst/>
            <a:rect l="l" t="t" r="r" b="b"/>
            <a:pathLst>
              <a:path w="1525904" h="706755">
                <a:moveTo>
                  <a:pt x="1525659" y="706663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9" name="object 39"/>
          <p:cNvSpPr/>
          <p:nvPr/>
        </p:nvSpPr>
        <p:spPr>
          <a:xfrm>
            <a:off x="5722095" y="2666963"/>
            <a:ext cx="2034540" cy="97367"/>
          </a:xfrm>
          <a:custGeom>
            <a:avLst/>
            <a:gdLst/>
            <a:ahLst/>
            <a:cxnLst/>
            <a:rect l="l" t="t" r="r" b="b"/>
            <a:pathLst>
              <a:path w="1525904" h="73025">
                <a:moveTo>
                  <a:pt x="1525659" y="0"/>
                </a:moveTo>
                <a:lnTo>
                  <a:pt x="0" y="7256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0" name="object 40"/>
          <p:cNvSpPr/>
          <p:nvPr/>
        </p:nvSpPr>
        <p:spPr>
          <a:xfrm>
            <a:off x="5722095" y="1724745"/>
            <a:ext cx="2034540" cy="1849967"/>
          </a:xfrm>
          <a:custGeom>
            <a:avLst/>
            <a:gdLst/>
            <a:ahLst/>
            <a:cxnLst/>
            <a:rect l="l" t="t" r="r" b="b"/>
            <a:pathLst>
              <a:path w="1525904" h="1387475">
                <a:moveTo>
                  <a:pt x="1525659" y="1387247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1" name="object 41"/>
          <p:cNvSpPr/>
          <p:nvPr/>
        </p:nvSpPr>
        <p:spPr>
          <a:xfrm>
            <a:off x="5722095" y="3574408"/>
            <a:ext cx="2034540" cy="265853"/>
          </a:xfrm>
          <a:custGeom>
            <a:avLst/>
            <a:gdLst/>
            <a:ahLst/>
            <a:cxnLst/>
            <a:rect l="l" t="t" r="r" b="b"/>
            <a:pathLst>
              <a:path w="1525904" h="199389">
                <a:moveTo>
                  <a:pt x="1525659" y="0"/>
                </a:moveTo>
                <a:lnTo>
                  <a:pt x="0" y="199141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2" name="object 42"/>
          <p:cNvSpPr/>
          <p:nvPr/>
        </p:nvSpPr>
        <p:spPr>
          <a:xfrm>
            <a:off x="5722095" y="4581344"/>
            <a:ext cx="2034540" cy="684107"/>
          </a:xfrm>
          <a:custGeom>
            <a:avLst/>
            <a:gdLst/>
            <a:ahLst/>
            <a:cxnLst/>
            <a:rect l="l" t="t" r="r" b="b"/>
            <a:pathLst>
              <a:path w="1525904" h="513079">
                <a:moveTo>
                  <a:pt x="1525659" y="0"/>
                </a:moveTo>
                <a:lnTo>
                  <a:pt x="0" y="512856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3" name="object 43"/>
          <p:cNvSpPr/>
          <p:nvPr/>
        </p:nvSpPr>
        <p:spPr>
          <a:xfrm>
            <a:off x="5728431" y="4581345"/>
            <a:ext cx="2028613" cy="1389380"/>
          </a:xfrm>
          <a:custGeom>
            <a:avLst/>
            <a:gdLst/>
            <a:ahLst/>
            <a:cxnLst/>
            <a:rect l="l" t="t" r="r" b="b"/>
            <a:pathLst>
              <a:path w="1521460" h="1042035">
                <a:moveTo>
                  <a:pt x="1520907" y="0"/>
                </a:moveTo>
                <a:lnTo>
                  <a:pt x="0" y="1042022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4" name="object 44"/>
          <p:cNvSpPr/>
          <p:nvPr/>
        </p:nvSpPr>
        <p:spPr>
          <a:xfrm>
            <a:off x="5722095" y="3839931"/>
            <a:ext cx="2034540" cy="741680"/>
          </a:xfrm>
          <a:custGeom>
            <a:avLst/>
            <a:gdLst/>
            <a:ahLst/>
            <a:cxnLst/>
            <a:rect l="l" t="t" r="r" b="b"/>
            <a:pathLst>
              <a:path w="1525904" h="556260">
                <a:moveTo>
                  <a:pt x="1525659" y="556059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5" name="object 45"/>
          <p:cNvSpPr/>
          <p:nvPr/>
        </p:nvSpPr>
        <p:spPr>
          <a:xfrm>
            <a:off x="5722095" y="2763717"/>
            <a:ext cx="2034540" cy="1817793"/>
          </a:xfrm>
          <a:custGeom>
            <a:avLst/>
            <a:gdLst/>
            <a:ahLst/>
            <a:cxnLst/>
            <a:rect l="l" t="t" r="r" b="b"/>
            <a:pathLst>
              <a:path w="1525904" h="1363345">
                <a:moveTo>
                  <a:pt x="1525659" y="1363220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7" name="object 47"/>
          <p:cNvSpPr/>
          <p:nvPr/>
        </p:nvSpPr>
        <p:spPr>
          <a:xfrm>
            <a:off x="10732000" y="305773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8" name="object 48"/>
          <p:cNvSpPr/>
          <p:nvPr/>
        </p:nvSpPr>
        <p:spPr>
          <a:xfrm>
            <a:off x="10732000" y="2980028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0" name="object 50"/>
          <p:cNvSpPr/>
          <p:nvPr/>
        </p:nvSpPr>
        <p:spPr>
          <a:xfrm>
            <a:off x="9899984" y="3348681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1" name="object 51"/>
          <p:cNvSpPr/>
          <p:nvPr/>
        </p:nvSpPr>
        <p:spPr>
          <a:xfrm>
            <a:off x="9899984" y="3270970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2" name="object 52"/>
          <p:cNvSpPr/>
          <p:nvPr/>
        </p:nvSpPr>
        <p:spPr>
          <a:xfrm>
            <a:off x="9607547" y="4206865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3" name="object 53"/>
          <p:cNvSpPr/>
          <p:nvPr/>
        </p:nvSpPr>
        <p:spPr>
          <a:xfrm>
            <a:off x="9607547" y="4129154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4" name="object 54"/>
          <p:cNvSpPr/>
          <p:nvPr/>
        </p:nvSpPr>
        <p:spPr>
          <a:xfrm>
            <a:off x="10647335" y="3973733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5" name="object 55"/>
          <p:cNvSpPr/>
          <p:nvPr/>
        </p:nvSpPr>
        <p:spPr>
          <a:xfrm>
            <a:off x="10647335" y="3896022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6" name="object 56"/>
          <p:cNvSpPr/>
          <p:nvPr/>
        </p:nvSpPr>
        <p:spPr>
          <a:xfrm>
            <a:off x="9696784" y="242655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2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1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7" name="object 57"/>
          <p:cNvSpPr/>
          <p:nvPr/>
        </p:nvSpPr>
        <p:spPr>
          <a:xfrm>
            <a:off x="9696784" y="2348849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8" name="object 58"/>
          <p:cNvSpPr/>
          <p:nvPr/>
        </p:nvSpPr>
        <p:spPr>
          <a:xfrm>
            <a:off x="0" y="1097915"/>
            <a:ext cx="12192000" cy="5760720"/>
          </a:xfrm>
          <a:custGeom>
            <a:avLst/>
            <a:gdLst/>
            <a:ahLst/>
            <a:cxnLst/>
            <a:rect l="l" t="t" r="r" b="b"/>
            <a:pathLst>
              <a:path w="9144000" h="4320540">
                <a:moveTo>
                  <a:pt x="0" y="0"/>
                </a:moveTo>
                <a:lnTo>
                  <a:pt x="9143998" y="0"/>
                </a:lnTo>
                <a:lnTo>
                  <a:pt x="9143998" y="4320062"/>
                </a:lnTo>
                <a:lnTo>
                  <a:pt x="0" y="4320062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87059"/>
            </a:schemeClr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9" name="object 59"/>
          <p:cNvSpPr/>
          <p:nvPr/>
        </p:nvSpPr>
        <p:spPr>
          <a:xfrm>
            <a:off x="2488276" y="1058488"/>
            <a:ext cx="2959329" cy="310341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0" name="object 60"/>
          <p:cNvSpPr/>
          <p:nvPr/>
        </p:nvSpPr>
        <p:spPr>
          <a:xfrm>
            <a:off x="2621280" y="1657003"/>
            <a:ext cx="2682240" cy="21391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1" name="object 61"/>
          <p:cNvSpPr/>
          <p:nvPr/>
        </p:nvSpPr>
        <p:spPr>
          <a:xfrm>
            <a:off x="2547995" y="1087296"/>
            <a:ext cx="2840567" cy="2985347"/>
          </a:xfrm>
          <a:custGeom>
            <a:avLst/>
            <a:gdLst/>
            <a:ahLst/>
            <a:cxnLst/>
            <a:rect l="l" t="t" r="r" b="b"/>
            <a:pathLst>
              <a:path w="2130425" h="2239010">
                <a:moveTo>
                  <a:pt x="2129854" y="176612"/>
                </a:moveTo>
                <a:lnTo>
                  <a:pt x="0" y="176612"/>
                </a:lnTo>
                <a:lnTo>
                  <a:pt x="0" y="2238388"/>
                </a:lnTo>
                <a:lnTo>
                  <a:pt x="2129854" y="2238388"/>
                </a:lnTo>
                <a:lnTo>
                  <a:pt x="2129854" y="176612"/>
                </a:lnTo>
                <a:close/>
              </a:path>
              <a:path w="2130425" h="2239010">
                <a:moveTo>
                  <a:pt x="586562" y="0"/>
                </a:moveTo>
                <a:lnTo>
                  <a:pt x="354975" y="176612"/>
                </a:lnTo>
                <a:lnTo>
                  <a:pt x="887439" y="176612"/>
                </a:lnTo>
                <a:lnTo>
                  <a:pt x="586562" y="0"/>
                </a:lnTo>
                <a:close/>
              </a:path>
            </a:pathLst>
          </a:custGeom>
          <a:solidFill>
            <a:srgbClr val="515151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2" name="object 62"/>
          <p:cNvSpPr txBox="1"/>
          <p:nvPr/>
        </p:nvSpPr>
        <p:spPr>
          <a:xfrm>
            <a:off x="2715427" y="1726813"/>
            <a:ext cx="2512907" cy="19549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6326" marR="286165" indent="-847" algn="ctr">
              <a:lnSpc>
                <a:spcPct val="99000"/>
              </a:lnSpc>
            </a:pPr>
            <a:r>
              <a:rPr sz="3200" b="1" spc="-7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Total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apps  </a:t>
            </a:r>
            <a:r>
              <a:rPr sz="3200" b="1" spc="-5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Trending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apps  </a:t>
            </a:r>
            <a:r>
              <a:rPr sz="3200" b="1" spc="-20" dirty="0">
                <a:solidFill>
                  <a:srgbClr val="FFFFFF"/>
                </a:solidFill>
                <a:latin typeface="Yanone Kaffeesatz Bold"/>
                <a:cs typeface="Yanone Kaffeesatz Bold"/>
              </a:rPr>
              <a:t>Revenue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per</a:t>
            </a:r>
            <a:r>
              <a:rPr sz="3200" b="1" spc="-10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app</a:t>
            </a:r>
            <a:endParaRPr sz="3200">
              <a:latin typeface="Yanone Kaffeesatz Bold"/>
              <a:cs typeface="Yanone Kaffeesatz Bold"/>
            </a:endParaRPr>
          </a:p>
          <a:p>
            <a:pPr algn="ctr">
              <a:spcBef>
                <a:spcPts val="27"/>
              </a:spcBef>
            </a:pP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Channel:</a:t>
            </a:r>
            <a:r>
              <a:rPr sz="3200" b="1" spc="-9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spc="-20" dirty="0">
                <a:solidFill>
                  <a:srgbClr val="FFFFFF"/>
                </a:solidFill>
                <a:latin typeface="Yanone Kaffeesatz Bold"/>
                <a:cs typeface="Yanone Kaffeesatz Bold"/>
              </a:rPr>
              <a:t>mobile/web</a:t>
            </a:r>
            <a:endParaRPr sz="3200">
              <a:latin typeface="Yanone Kaffeesatz Bold"/>
              <a:cs typeface="Yanone Kaffeesatz Bold"/>
            </a:endParaRPr>
          </a:p>
        </p:txBody>
      </p:sp>
      <p:sp>
        <p:nvSpPr>
          <p:cNvPr id="64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65" name="object 23"/>
          <p:cNvSpPr txBox="1"/>
          <p:nvPr/>
        </p:nvSpPr>
        <p:spPr>
          <a:xfrm>
            <a:off x="3008382" y="251839"/>
            <a:ext cx="737447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Apps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6" name="object 24"/>
          <p:cNvSpPr txBox="1"/>
          <p:nvPr/>
        </p:nvSpPr>
        <p:spPr>
          <a:xfrm>
            <a:off x="4741747" y="251839"/>
            <a:ext cx="15392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Developers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7" name="object 25"/>
          <p:cNvSpPr txBox="1">
            <a:spLocks noGrp="1"/>
          </p:cNvSpPr>
          <p:nvPr>
            <p:ph type="title"/>
          </p:nvPr>
        </p:nvSpPr>
        <p:spPr>
          <a:xfrm>
            <a:off x="892966" y="251839"/>
            <a:ext cx="1431713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dirty="0">
                <a:solidFill>
                  <a:schemeClr val="bg1"/>
                </a:solidFill>
              </a:rPr>
              <a:t>App</a:t>
            </a:r>
            <a:r>
              <a:rPr sz="3733" spc="-133" dirty="0">
                <a:solidFill>
                  <a:schemeClr val="bg1"/>
                </a:solidFill>
              </a:rPr>
              <a:t> </a:t>
            </a:r>
            <a:r>
              <a:rPr sz="3733" dirty="0">
                <a:solidFill>
                  <a:schemeClr val="bg1"/>
                </a:solidFill>
              </a:rPr>
              <a:t>Users</a:t>
            </a:r>
          </a:p>
        </p:txBody>
      </p:sp>
      <p:sp>
        <p:nvSpPr>
          <p:cNvPr id="68" name="object 46"/>
          <p:cNvSpPr txBox="1"/>
          <p:nvPr/>
        </p:nvSpPr>
        <p:spPr>
          <a:xfrm>
            <a:off x="7476889" y="251839"/>
            <a:ext cx="12979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8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Your</a:t>
            </a:r>
            <a:r>
              <a:rPr sz="3733" b="1" spc="-1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 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APIs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9" name="object 49"/>
          <p:cNvSpPr txBox="1"/>
          <p:nvPr/>
        </p:nvSpPr>
        <p:spPr>
          <a:xfrm>
            <a:off x="10062944" y="251839"/>
            <a:ext cx="50800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30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ou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70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390379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432463" y="120046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" name="object 3"/>
          <p:cNvSpPr/>
          <p:nvPr/>
        </p:nvSpPr>
        <p:spPr>
          <a:xfrm>
            <a:off x="1432463" y="182720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1440458" y="25896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" name="object 5"/>
          <p:cNvSpPr/>
          <p:nvPr/>
        </p:nvSpPr>
        <p:spPr>
          <a:xfrm>
            <a:off x="1440458" y="3383651"/>
            <a:ext cx="390412" cy="3904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" name="object 6"/>
          <p:cNvSpPr/>
          <p:nvPr/>
        </p:nvSpPr>
        <p:spPr>
          <a:xfrm>
            <a:off x="1432463" y="38543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7" name="object 7"/>
          <p:cNvSpPr/>
          <p:nvPr/>
        </p:nvSpPr>
        <p:spPr>
          <a:xfrm>
            <a:off x="1440458" y="434462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8" name="object 8"/>
          <p:cNvSpPr/>
          <p:nvPr/>
        </p:nvSpPr>
        <p:spPr>
          <a:xfrm>
            <a:off x="1432463" y="5168398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9" name="object 9"/>
          <p:cNvSpPr/>
          <p:nvPr/>
        </p:nvSpPr>
        <p:spPr>
          <a:xfrm>
            <a:off x="1440458" y="5852475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0" name="object 10"/>
          <p:cNvSpPr/>
          <p:nvPr/>
        </p:nvSpPr>
        <p:spPr>
          <a:xfrm>
            <a:off x="2994461" y="188897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1" name="object 11"/>
          <p:cNvSpPr/>
          <p:nvPr/>
        </p:nvSpPr>
        <p:spPr>
          <a:xfrm>
            <a:off x="2994461" y="2666961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2" name="object 12"/>
          <p:cNvSpPr/>
          <p:nvPr/>
        </p:nvSpPr>
        <p:spPr>
          <a:xfrm>
            <a:off x="2994461" y="126223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3" name="object 13"/>
          <p:cNvSpPr/>
          <p:nvPr/>
        </p:nvSpPr>
        <p:spPr>
          <a:xfrm>
            <a:off x="5224773" y="156042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4" name="object 14"/>
          <p:cNvSpPr/>
          <p:nvPr/>
        </p:nvSpPr>
        <p:spPr>
          <a:xfrm>
            <a:off x="5224773" y="259939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5" name="object 15"/>
          <p:cNvSpPr/>
          <p:nvPr/>
        </p:nvSpPr>
        <p:spPr>
          <a:xfrm>
            <a:off x="5224773" y="3675610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6" name="object 16"/>
          <p:cNvSpPr/>
          <p:nvPr/>
        </p:nvSpPr>
        <p:spPr>
          <a:xfrm>
            <a:off x="3029100" y="341453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7" name="object 17"/>
          <p:cNvSpPr/>
          <p:nvPr/>
        </p:nvSpPr>
        <p:spPr>
          <a:xfrm>
            <a:off x="3029100" y="390749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8" name="object 18"/>
          <p:cNvSpPr/>
          <p:nvPr/>
        </p:nvSpPr>
        <p:spPr>
          <a:xfrm>
            <a:off x="3029100" y="440639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9" name="object 19"/>
          <p:cNvSpPr/>
          <p:nvPr/>
        </p:nvSpPr>
        <p:spPr>
          <a:xfrm>
            <a:off x="5224773" y="510083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0" name="object 20"/>
          <p:cNvSpPr/>
          <p:nvPr/>
        </p:nvSpPr>
        <p:spPr>
          <a:xfrm>
            <a:off x="3049547" y="516839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1" name="object 21"/>
          <p:cNvSpPr/>
          <p:nvPr/>
        </p:nvSpPr>
        <p:spPr>
          <a:xfrm>
            <a:off x="5231111" y="580638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2" name="object 22"/>
          <p:cNvSpPr/>
          <p:nvPr/>
        </p:nvSpPr>
        <p:spPr>
          <a:xfrm>
            <a:off x="3049547" y="5873953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6" name="object 26"/>
          <p:cNvSpPr/>
          <p:nvPr/>
        </p:nvSpPr>
        <p:spPr>
          <a:xfrm>
            <a:off x="3491781" y="1426557"/>
            <a:ext cx="1733127" cy="214207"/>
          </a:xfrm>
          <a:custGeom>
            <a:avLst/>
            <a:gdLst/>
            <a:ahLst/>
            <a:cxnLst/>
            <a:rect l="l" t="t" r="r" b="b"/>
            <a:pathLst>
              <a:path w="1299845" h="160655">
                <a:moveTo>
                  <a:pt x="1299745" y="160142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7" name="object 27"/>
          <p:cNvSpPr/>
          <p:nvPr/>
        </p:nvSpPr>
        <p:spPr>
          <a:xfrm>
            <a:off x="3491781" y="1724744"/>
            <a:ext cx="1733127" cy="329353"/>
          </a:xfrm>
          <a:custGeom>
            <a:avLst/>
            <a:gdLst/>
            <a:ahLst/>
            <a:cxnLst/>
            <a:rect l="l" t="t" r="r" b="b"/>
            <a:pathLst>
              <a:path w="1299845" h="247015">
                <a:moveTo>
                  <a:pt x="1299745" y="0"/>
                </a:moveTo>
                <a:lnTo>
                  <a:pt x="0" y="24641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8" name="object 28"/>
          <p:cNvSpPr/>
          <p:nvPr/>
        </p:nvSpPr>
        <p:spPr>
          <a:xfrm>
            <a:off x="3491781" y="2763715"/>
            <a:ext cx="1733127" cy="67733"/>
          </a:xfrm>
          <a:custGeom>
            <a:avLst/>
            <a:gdLst/>
            <a:ahLst/>
            <a:cxnLst/>
            <a:rect l="l" t="t" r="r" b="b"/>
            <a:pathLst>
              <a:path w="1299845" h="50800">
                <a:moveTo>
                  <a:pt x="1299745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9" name="object 29"/>
          <p:cNvSpPr/>
          <p:nvPr/>
        </p:nvSpPr>
        <p:spPr>
          <a:xfrm>
            <a:off x="3526420" y="3578857"/>
            <a:ext cx="1698413" cy="261620"/>
          </a:xfrm>
          <a:custGeom>
            <a:avLst/>
            <a:gdLst/>
            <a:ahLst/>
            <a:cxnLst/>
            <a:rect l="l" t="t" r="r" b="b"/>
            <a:pathLst>
              <a:path w="1273810" h="196214">
                <a:moveTo>
                  <a:pt x="1273765" y="195804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0" name="object 30"/>
          <p:cNvSpPr/>
          <p:nvPr/>
        </p:nvSpPr>
        <p:spPr>
          <a:xfrm>
            <a:off x="3526420" y="3839929"/>
            <a:ext cx="1698413" cy="231987"/>
          </a:xfrm>
          <a:custGeom>
            <a:avLst/>
            <a:gdLst/>
            <a:ahLst/>
            <a:cxnLst/>
            <a:rect l="l" t="t" r="r" b="b"/>
            <a:pathLst>
              <a:path w="1273810" h="173989">
                <a:moveTo>
                  <a:pt x="1273765" y="0"/>
                </a:moveTo>
                <a:lnTo>
                  <a:pt x="0" y="17391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1" name="object 31"/>
          <p:cNvSpPr/>
          <p:nvPr/>
        </p:nvSpPr>
        <p:spPr>
          <a:xfrm>
            <a:off x="3526420" y="3839929"/>
            <a:ext cx="1698413" cy="731520"/>
          </a:xfrm>
          <a:custGeom>
            <a:avLst/>
            <a:gdLst/>
            <a:ahLst/>
            <a:cxnLst/>
            <a:rect l="l" t="t" r="r" b="b"/>
            <a:pathLst>
              <a:path w="1273810" h="548639">
                <a:moveTo>
                  <a:pt x="1273765" y="0"/>
                </a:moveTo>
                <a:lnTo>
                  <a:pt x="0" y="54809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2" name="object 32"/>
          <p:cNvSpPr/>
          <p:nvPr/>
        </p:nvSpPr>
        <p:spPr>
          <a:xfrm>
            <a:off x="3546867" y="5265152"/>
            <a:ext cx="1678093" cy="67733"/>
          </a:xfrm>
          <a:custGeom>
            <a:avLst/>
            <a:gdLst/>
            <a:ahLst/>
            <a:cxnLst/>
            <a:rect l="l" t="t" r="r" b="b"/>
            <a:pathLst>
              <a:path w="1258570" h="50800">
                <a:moveTo>
                  <a:pt x="1258430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3" name="object 33"/>
          <p:cNvSpPr/>
          <p:nvPr/>
        </p:nvSpPr>
        <p:spPr>
          <a:xfrm>
            <a:off x="3546867" y="5970706"/>
            <a:ext cx="1684867" cy="67733"/>
          </a:xfrm>
          <a:custGeom>
            <a:avLst/>
            <a:gdLst/>
            <a:ahLst/>
            <a:cxnLst/>
            <a:rect l="l" t="t" r="r" b="b"/>
            <a:pathLst>
              <a:path w="1263650" h="50800">
                <a:moveTo>
                  <a:pt x="1263182" y="0"/>
                </a:moveTo>
                <a:lnTo>
                  <a:pt x="0" y="5067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4" name="object 34"/>
          <p:cNvSpPr/>
          <p:nvPr/>
        </p:nvSpPr>
        <p:spPr>
          <a:xfrm>
            <a:off x="7756307" y="2405890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4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5" name="object 35"/>
          <p:cNvSpPr/>
          <p:nvPr/>
        </p:nvSpPr>
        <p:spPr>
          <a:xfrm>
            <a:off x="7756307" y="3313336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4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6" name="object 36"/>
          <p:cNvSpPr/>
          <p:nvPr/>
        </p:nvSpPr>
        <p:spPr>
          <a:xfrm>
            <a:off x="7756307" y="4320272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5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7" name="object 37"/>
          <p:cNvSpPr txBox="1"/>
          <p:nvPr/>
        </p:nvSpPr>
        <p:spPr>
          <a:xfrm>
            <a:off x="0" y="1097915"/>
            <a:ext cx="12192000" cy="37311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 marL="8027046">
              <a:spcBef>
                <a:spcPts val="980"/>
              </a:spcBef>
            </a:pP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1067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spcBef>
                <a:spcPts val="33"/>
              </a:spcBef>
            </a:pPr>
            <a:endParaRPr sz="1067">
              <a:latin typeface="Times New Roman"/>
              <a:cs typeface="Times New Roman"/>
            </a:endParaRPr>
          </a:p>
          <a:p>
            <a:pPr marL="8011806">
              <a:spcBef>
                <a:spcPts val="7"/>
              </a:spcBef>
            </a:pP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107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067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spcBef>
                <a:spcPts val="53"/>
              </a:spcBef>
            </a:pPr>
            <a:endParaRPr sz="1733">
              <a:latin typeface="Times New Roman"/>
              <a:cs typeface="Times New Roman"/>
            </a:endParaRPr>
          </a:p>
          <a:p>
            <a:pPr marL="8027046"/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067">
              <a:latin typeface="Calibri"/>
              <a:cs typeface="Calibri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5722095" y="1724745"/>
            <a:ext cx="2034540" cy="942340"/>
          </a:xfrm>
          <a:custGeom>
            <a:avLst/>
            <a:gdLst/>
            <a:ahLst/>
            <a:cxnLst/>
            <a:rect l="l" t="t" r="r" b="b"/>
            <a:pathLst>
              <a:path w="1525904" h="706755">
                <a:moveTo>
                  <a:pt x="1525659" y="706663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9" name="object 39"/>
          <p:cNvSpPr/>
          <p:nvPr/>
        </p:nvSpPr>
        <p:spPr>
          <a:xfrm>
            <a:off x="5722095" y="2666963"/>
            <a:ext cx="2034540" cy="97367"/>
          </a:xfrm>
          <a:custGeom>
            <a:avLst/>
            <a:gdLst/>
            <a:ahLst/>
            <a:cxnLst/>
            <a:rect l="l" t="t" r="r" b="b"/>
            <a:pathLst>
              <a:path w="1525904" h="73025">
                <a:moveTo>
                  <a:pt x="1525659" y="0"/>
                </a:moveTo>
                <a:lnTo>
                  <a:pt x="0" y="7256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0" name="object 40"/>
          <p:cNvSpPr/>
          <p:nvPr/>
        </p:nvSpPr>
        <p:spPr>
          <a:xfrm>
            <a:off x="5722095" y="1724745"/>
            <a:ext cx="2034540" cy="1849967"/>
          </a:xfrm>
          <a:custGeom>
            <a:avLst/>
            <a:gdLst/>
            <a:ahLst/>
            <a:cxnLst/>
            <a:rect l="l" t="t" r="r" b="b"/>
            <a:pathLst>
              <a:path w="1525904" h="1387475">
                <a:moveTo>
                  <a:pt x="1525659" y="1387247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1" name="object 41"/>
          <p:cNvSpPr/>
          <p:nvPr/>
        </p:nvSpPr>
        <p:spPr>
          <a:xfrm>
            <a:off x="5722095" y="3574408"/>
            <a:ext cx="2034540" cy="265853"/>
          </a:xfrm>
          <a:custGeom>
            <a:avLst/>
            <a:gdLst/>
            <a:ahLst/>
            <a:cxnLst/>
            <a:rect l="l" t="t" r="r" b="b"/>
            <a:pathLst>
              <a:path w="1525904" h="199389">
                <a:moveTo>
                  <a:pt x="1525659" y="0"/>
                </a:moveTo>
                <a:lnTo>
                  <a:pt x="0" y="199141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2" name="object 42"/>
          <p:cNvSpPr/>
          <p:nvPr/>
        </p:nvSpPr>
        <p:spPr>
          <a:xfrm>
            <a:off x="5722095" y="4581344"/>
            <a:ext cx="2034540" cy="684107"/>
          </a:xfrm>
          <a:custGeom>
            <a:avLst/>
            <a:gdLst/>
            <a:ahLst/>
            <a:cxnLst/>
            <a:rect l="l" t="t" r="r" b="b"/>
            <a:pathLst>
              <a:path w="1525904" h="513079">
                <a:moveTo>
                  <a:pt x="1525659" y="0"/>
                </a:moveTo>
                <a:lnTo>
                  <a:pt x="0" y="512856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3" name="object 43"/>
          <p:cNvSpPr/>
          <p:nvPr/>
        </p:nvSpPr>
        <p:spPr>
          <a:xfrm>
            <a:off x="5728431" y="4581345"/>
            <a:ext cx="2028613" cy="1389380"/>
          </a:xfrm>
          <a:custGeom>
            <a:avLst/>
            <a:gdLst/>
            <a:ahLst/>
            <a:cxnLst/>
            <a:rect l="l" t="t" r="r" b="b"/>
            <a:pathLst>
              <a:path w="1521460" h="1042035">
                <a:moveTo>
                  <a:pt x="1520907" y="0"/>
                </a:moveTo>
                <a:lnTo>
                  <a:pt x="0" y="1042022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4" name="object 44"/>
          <p:cNvSpPr/>
          <p:nvPr/>
        </p:nvSpPr>
        <p:spPr>
          <a:xfrm>
            <a:off x="5722095" y="3839931"/>
            <a:ext cx="2034540" cy="741680"/>
          </a:xfrm>
          <a:custGeom>
            <a:avLst/>
            <a:gdLst/>
            <a:ahLst/>
            <a:cxnLst/>
            <a:rect l="l" t="t" r="r" b="b"/>
            <a:pathLst>
              <a:path w="1525904" h="556260">
                <a:moveTo>
                  <a:pt x="1525659" y="556059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5" name="object 45"/>
          <p:cNvSpPr/>
          <p:nvPr/>
        </p:nvSpPr>
        <p:spPr>
          <a:xfrm>
            <a:off x="5722095" y="2763717"/>
            <a:ext cx="2034540" cy="1817793"/>
          </a:xfrm>
          <a:custGeom>
            <a:avLst/>
            <a:gdLst/>
            <a:ahLst/>
            <a:cxnLst/>
            <a:rect l="l" t="t" r="r" b="b"/>
            <a:pathLst>
              <a:path w="1525904" h="1363345">
                <a:moveTo>
                  <a:pt x="1525659" y="1363220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7" name="object 47"/>
          <p:cNvSpPr/>
          <p:nvPr/>
        </p:nvSpPr>
        <p:spPr>
          <a:xfrm>
            <a:off x="10732000" y="305773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8" name="object 48"/>
          <p:cNvSpPr/>
          <p:nvPr/>
        </p:nvSpPr>
        <p:spPr>
          <a:xfrm>
            <a:off x="10732000" y="2980028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0" name="object 50"/>
          <p:cNvSpPr/>
          <p:nvPr/>
        </p:nvSpPr>
        <p:spPr>
          <a:xfrm>
            <a:off x="9899984" y="3348681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1" name="object 51"/>
          <p:cNvSpPr/>
          <p:nvPr/>
        </p:nvSpPr>
        <p:spPr>
          <a:xfrm>
            <a:off x="9899984" y="3270970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2" name="object 52"/>
          <p:cNvSpPr/>
          <p:nvPr/>
        </p:nvSpPr>
        <p:spPr>
          <a:xfrm>
            <a:off x="9607547" y="4206865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3" name="object 53"/>
          <p:cNvSpPr/>
          <p:nvPr/>
        </p:nvSpPr>
        <p:spPr>
          <a:xfrm>
            <a:off x="9607547" y="4129154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4" name="object 54"/>
          <p:cNvSpPr/>
          <p:nvPr/>
        </p:nvSpPr>
        <p:spPr>
          <a:xfrm>
            <a:off x="10647335" y="3973733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5" name="object 55"/>
          <p:cNvSpPr/>
          <p:nvPr/>
        </p:nvSpPr>
        <p:spPr>
          <a:xfrm>
            <a:off x="10647335" y="3896022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6" name="object 56"/>
          <p:cNvSpPr/>
          <p:nvPr/>
        </p:nvSpPr>
        <p:spPr>
          <a:xfrm>
            <a:off x="9696784" y="242655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2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1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7" name="object 57"/>
          <p:cNvSpPr/>
          <p:nvPr/>
        </p:nvSpPr>
        <p:spPr>
          <a:xfrm>
            <a:off x="9696784" y="2348849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8" name="object 58"/>
          <p:cNvSpPr/>
          <p:nvPr/>
        </p:nvSpPr>
        <p:spPr>
          <a:xfrm>
            <a:off x="0" y="1097915"/>
            <a:ext cx="12192000" cy="5760720"/>
          </a:xfrm>
          <a:custGeom>
            <a:avLst/>
            <a:gdLst/>
            <a:ahLst/>
            <a:cxnLst/>
            <a:rect l="l" t="t" r="r" b="b"/>
            <a:pathLst>
              <a:path w="9144000" h="4320540">
                <a:moveTo>
                  <a:pt x="0" y="0"/>
                </a:moveTo>
                <a:lnTo>
                  <a:pt x="9143998" y="0"/>
                </a:lnTo>
                <a:lnTo>
                  <a:pt x="9143998" y="4320062"/>
                </a:lnTo>
                <a:lnTo>
                  <a:pt x="0" y="4320062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87059"/>
            </a:schemeClr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9" name="object 59"/>
          <p:cNvSpPr/>
          <p:nvPr/>
        </p:nvSpPr>
        <p:spPr>
          <a:xfrm>
            <a:off x="4671753" y="1058488"/>
            <a:ext cx="2959329" cy="310341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0" name="object 60"/>
          <p:cNvSpPr/>
          <p:nvPr/>
        </p:nvSpPr>
        <p:spPr>
          <a:xfrm>
            <a:off x="4721629" y="1413163"/>
            <a:ext cx="2865120" cy="262682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1" name="object 61"/>
          <p:cNvSpPr/>
          <p:nvPr/>
        </p:nvSpPr>
        <p:spPr>
          <a:xfrm>
            <a:off x="4729946" y="1087296"/>
            <a:ext cx="2840567" cy="2985347"/>
          </a:xfrm>
          <a:custGeom>
            <a:avLst/>
            <a:gdLst/>
            <a:ahLst/>
            <a:cxnLst/>
            <a:rect l="l" t="t" r="r" b="b"/>
            <a:pathLst>
              <a:path w="2130425" h="2239010">
                <a:moveTo>
                  <a:pt x="2129854" y="176612"/>
                </a:moveTo>
                <a:lnTo>
                  <a:pt x="0" y="176612"/>
                </a:lnTo>
                <a:lnTo>
                  <a:pt x="0" y="2238388"/>
                </a:lnTo>
                <a:lnTo>
                  <a:pt x="2129854" y="2238388"/>
                </a:lnTo>
                <a:lnTo>
                  <a:pt x="2129854" y="176612"/>
                </a:lnTo>
                <a:close/>
              </a:path>
              <a:path w="2130425" h="2239010">
                <a:moveTo>
                  <a:pt x="586562" y="0"/>
                </a:moveTo>
                <a:lnTo>
                  <a:pt x="354976" y="176612"/>
                </a:lnTo>
                <a:lnTo>
                  <a:pt x="887440" y="176612"/>
                </a:lnTo>
                <a:lnTo>
                  <a:pt x="586562" y="0"/>
                </a:lnTo>
                <a:close/>
              </a:path>
            </a:pathLst>
          </a:custGeom>
          <a:solidFill>
            <a:srgbClr val="515151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2" name="object 62"/>
          <p:cNvSpPr txBox="1"/>
          <p:nvPr/>
        </p:nvSpPr>
        <p:spPr>
          <a:xfrm>
            <a:off x="4814071" y="1480535"/>
            <a:ext cx="2678852" cy="246221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 indent="-847" algn="ctr">
              <a:lnSpc>
                <a:spcPct val="99500"/>
              </a:lnSpc>
            </a:pPr>
            <a:r>
              <a:rPr sz="3200" b="1" spc="-7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Total </a:t>
            </a:r>
            <a:r>
              <a:rPr sz="3200" b="1" spc="-1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developers  Active developers  </a:t>
            </a:r>
            <a:r>
              <a:rPr sz="3200" b="1" spc="-20" dirty="0">
                <a:solidFill>
                  <a:srgbClr val="FFFFFF"/>
                </a:solidFill>
                <a:latin typeface="Yanone Kaffeesatz Bold"/>
                <a:cs typeface="Yanone Kaffeesatz Bold"/>
              </a:rPr>
              <a:t>Revenue</a:t>
            </a:r>
            <a:r>
              <a:rPr sz="3200" b="1" spc="-4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per</a:t>
            </a:r>
            <a:r>
              <a:rPr sz="3200" b="1" spc="-4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spc="-1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developer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spc="-11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Top</a:t>
            </a:r>
            <a:r>
              <a:rPr sz="3200" b="1" spc="-6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spc="-1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developers</a:t>
            </a:r>
            <a:endParaRPr sz="3200">
              <a:latin typeface="Yanone Kaffeesatz Bold"/>
              <a:cs typeface="Yanone Kaffeesatz Bold"/>
            </a:endParaRPr>
          </a:p>
          <a:p>
            <a:pPr algn="ctr">
              <a:spcBef>
                <a:spcPts val="27"/>
              </a:spcBef>
            </a:pPr>
            <a:r>
              <a:rPr sz="3200" b="1" spc="-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Stuck</a:t>
            </a:r>
            <a:r>
              <a:rPr sz="3200" b="1" spc="-80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spc="-1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developers</a:t>
            </a:r>
            <a:endParaRPr sz="3200">
              <a:latin typeface="Yanone Kaffeesatz Bold"/>
              <a:cs typeface="Yanone Kaffeesatz Bold"/>
            </a:endParaRPr>
          </a:p>
        </p:txBody>
      </p:sp>
      <p:sp>
        <p:nvSpPr>
          <p:cNvPr id="64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65" name="object 23"/>
          <p:cNvSpPr txBox="1"/>
          <p:nvPr/>
        </p:nvSpPr>
        <p:spPr>
          <a:xfrm>
            <a:off x="3008382" y="251839"/>
            <a:ext cx="737447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Apps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6" name="object 24"/>
          <p:cNvSpPr txBox="1"/>
          <p:nvPr/>
        </p:nvSpPr>
        <p:spPr>
          <a:xfrm>
            <a:off x="4741747" y="251839"/>
            <a:ext cx="15392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Developers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7" name="object 25"/>
          <p:cNvSpPr txBox="1">
            <a:spLocks noGrp="1"/>
          </p:cNvSpPr>
          <p:nvPr>
            <p:ph type="title"/>
          </p:nvPr>
        </p:nvSpPr>
        <p:spPr>
          <a:xfrm>
            <a:off x="892966" y="251839"/>
            <a:ext cx="1431713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dirty="0">
                <a:solidFill>
                  <a:schemeClr val="bg1"/>
                </a:solidFill>
              </a:rPr>
              <a:t>App</a:t>
            </a:r>
            <a:r>
              <a:rPr sz="3733" spc="-133" dirty="0">
                <a:solidFill>
                  <a:schemeClr val="bg1"/>
                </a:solidFill>
              </a:rPr>
              <a:t> </a:t>
            </a:r>
            <a:r>
              <a:rPr sz="3733" dirty="0">
                <a:solidFill>
                  <a:schemeClr val="bg1"/>
                </a:solidFill>
              </a:rPr>
              <a:t>Users</a:t>
            </a:r>
          </a:p>
        </p:txBody>
      </p:sp>
      <p:sp>
        <p:nvSpPr>
          <p:cNvPr id="68" name="object 46"/>
          <p:cNvSpPr txBox="1"/>
          <p:nvPr/>
        </p:nvSpPr>
        <p:spPr>
          <a:xfrm>
            <a:off x="7476889" y="251839"/>
            <a:ext cx="12979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8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Your</a:t>
            </a:r>
            <a:r>
              <a:rPr sz="3733" b="1" spc="-1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 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APIs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9" name="object 49"/>
          <p:cNvSpPr txBox="1"/>
          <p:nvPr/>
        </p:nvSpPr>
        <p:spPr>
          <a:xfrm>
            <a:off x="10062944" y="251839"/>
            <a:ext cx="50800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30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ou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70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437357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val 25"/>
          <p:cNvSpPr/>
          <p:nvPr/>
        </p:nvSpPr>
        <p:spPr>
          <a:xfrm>
            <a:off x="6115632" y="1883111"/>
            <a:ext cx="3456186" cy="355292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237195" y="1896648"/>
            <a:ext cx="3456186" cy="355292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API Monetization Models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427550" y="2309029"/>
            <a:ext cx="944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Authors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170926" y="2279327"/>
            <a:ext cx="1241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Consumers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1" name="bk object 17"/>
          <p:cNvSpPr/>
          <p:nvPr/>
        </p:nvSpPr>
        <p:spPr>
          <a:xfrm>
            <a:off x="6934156" y="3414207"/>
            <a:ext cx="1702594" cy="1044773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34156" y="4458980"/>
            <a:ext cx="1112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End Users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3" name="bk object 17"/>
          <p:cNvSpPr/>
          <p:nvPr/>
        </p:nvSpPr>
        <p:spPr>
          <a:xfrm>
            <a:off x="1960078" y="3323845"/>
            <a:ext cx="1702594" cy="1044773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960078" y="4368618"/>
            <a:ext cx="235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Application Developers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960077" y="4686765"/>
            <a:ext cx="1661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Report Creators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310209" y="2203543"/>
            <a:ext cx="224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Different Audiences…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310209" y="4980221"/>
            <a:ext cx="2372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Have different values…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42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432463" y="120046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" name="object 3"/>
          <p:cNvSpPr/>
          <p:nvPr/>
        </p:nvSpPr>
        <p:spPr>
          <a:xfrm>
            <a:off x="1432463" y="182720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1440458" y="25896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" name="object 5"/>
          <p:cNvSpPr/>
          <p:nvPr/>
        </p:nvSpPr>
        <p:spPr>
          <a:xfrm>
            <a:off x="1440458" y="3383651"/>
            <a:ext cx="390412" cy="3904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" name="object 6"/>
          <p:cNvSpPr/>
          <p:nvPr/>
        </p:nvSpPr>
        <p:spPr>
          <a:xfrm>
            <a:off x="1432463" y="38543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7" name="object 7"/>
          <p:cNvSpPr/>
          <p:nvPr/>
        </p:nvSpPr>
        <p:spPr>
          <a:xfrm>
            <a:off x="1440458" y="434462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8" name="object 8"/>
          <p:cNvSpPr/>
          <p:nvPr/>
        </p:nvSpPr>
        <p:spPr>
          <a:xfrm>
            <a:off x="1432463" y="5168398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9" name="object 9"/>
          <p:cNvSpPr/>
          <p:nvPr/>
        </p:nvSpPr>
        <p:spPr>
          <a:xfrm>
            <a:off x="1440458" y="5852475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0" name="object 10"/>
          <p:cNvSpPr/>
          <p:nvPr/>
        </p:nvSpPr>
        <p:spPr>
          <a:xfrm>
            <a:off x="2994461" y="188897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1" name="object 11"/>
          <p:cNvSpPr/>
          <p:nvPr/>
        </p:nvSpPr>
        <p:spPr>
          <a:xfrm>
            <a:off x="2994461" y="2666961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2" name="object 12"/>
          <p:cNvSpPr/>
          <p:nvPr/>
        </p:nvSpPr>
        <p:spPr>
          <a:xfrm>
            <a:off x="2994461" y="126223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3" name="object 13"/>
          <p:cNvSpPr/>
          <p:nvPr/>
        </p:nvSpPr>
        <p:spPr>
          <a:xfrm>
            <a:off x="5224773" y="156042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4" name="object 14"/>
          <p:cNvSpPr/>
          <p:nvPr/>
        </p:nvSpPr>
        <p:spPr>
          <a:xfrm>
            <a:off x="5224773" y="259939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5" name="object 15"/>
          <p:cNvSpPr/>
          <p:nvPr/>
        </p:nvSpPr>
        <p:spPr>
          <a:xfrm>
            <a:off x="5224773" y="3675610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6" name="object 16"/>
          <p:cNvSpPr/>
          <p:nvPr/>
        </p:nvSpPr>
        <p:spPr>
          <a:xfrm>
            <a:off x="3029100" y="341453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7" name="object 17"/>
          <p:cNvSpPr/>
          <p:nvPr/>
        </p:nvSpPr>
        <p:spPr>
          <a:xfrm>
            <a:off x="3029100" y="390749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8" name="object 18"/>
          <p:cNvSpPr/>
          <p:nvPr/>
        </p:nvSpPr>
        <p:spPr>
          <a:xfrm>
            <a:off x="3029100" y="440639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9" name="object 19"/>
          <p:cNvSpPr/>
          <p:nvPr/>
        </p:nvSpPr>
        <p:spPr>
          <a:xfrm>
            <a:off x="5224773" y="510083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0" name="object 20"/>
          <p:cNvSpPr/>
          <p:nvPr/>
        </p:nvSpPr>
        <p:spPr>
          <a:xfrm>
            <a:off x="3049547" y="516839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1" name="object 21"/>
          <p:cNvSpPr/>
          <p:nvPr/>
        </p:nvSpPr>
        <p:spPr>
          <a:xfrm>
            <a:off x="5231111" y="580638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2" name="object 22"/>
          <p:cNvSpPr/>
          <p:nvPr/>
        </p:nvSpPr>
        <p:spPr>
          <a:xfrm>
            <a:off x="3049547" y="5873953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6" name="object 26"/>
          <p:cNvSpPr/>
          <p:nvPr/>
        </p:nvSpPr>
        <p:spPr>
          <a:xfrm>
            <a:off x="3491781" y="1426557"/>
            <a:ext cx="1733127" cy="214207"/>
          </a:xfrm>
          <a:custGeom>
            <a:avLst/>
            <a:gdLst/>
            <a:ahLst/>
            <a:cxnLst/>
            <a:rect l="l" t="t" r="r" b="b"/>
            <a:pathLst>
              <a:path w="1299845" h="160655">
                <a:moveTo>
                  <a:pt x="1299745" y="160142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7" name="object 27"/>
          <p:cNvSpPr/>
          <p:nvPr/>
        </p:nvSpPr>
        <p:spPr>
          <a:xfrm>
            <a:off x="3491781" y="1724744"/>
            <a:ext cx="1733127" cy="329353"/>
          </a:xfrm>
          <a:custGeom>
            <a:avLst/>
            <a:gdLst/>
            <a:ahLst/>
            <a:cxnLst/>
            <a:rect l="l" t="t" r="r" b="b"/>
            <a:pathLst>
              <a:path w="1299845" h="247015">
                <a:moveTo>
                  <a:pt x="1299745" y="0"/>
                </a:moveTo>
                <a:lnTo>
                  <a:pt x="0" y="24641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8" name="object 28"/>
          <p:cNvSpPr/>
          <p:nvPr/>
        </p:nvSpPr>
        <p:spPr>
          <a:xfrm>
            <a:off x="3491781" y="2763715"/>
            <a:ext cx="1733127" cy="67733"/>
          </a:xfrm>
          <a:custGeom>
            <a:avLst/>
            <a:gdLst/>
            <a:ahLst/>
            <a:cxnLst/>
            <a:rect l="l" t="t" r="r" b="b"/>
            <a:pathLst>
              <a:path w="1299845" h="50800">
                <a:moveTo>
                  <a:pt x="1299745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9" name="object 29"/>
          <p:cNvSpPr/>
          <p:nvPr/>
        </p:nvSpPr>
        <p:spPr>
          <a:xfrm>
            <a:off x="3526420" y="3578857"/>
            <a:ext cx="1698413" cy="261620"/>
          </a:xfrm>
          <a:custGeom>
            <a:avLst/>
            <a:gdLst/>
            <a:ahLst/>
            <a:cxnLst/>
            <a:rect l="l" t="t" r="r" b="b"/>
            <a:pathLst>
              <a:path w="1273810" h="196214">
                <a:moveTo>
                  <a:pt x="1273765" y="195804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0" name="object 30"/>
          <p:cNvSpPr/>
          <p:nvPr/>
        </p:nvSpPr>
        <p:spPr>
          <a:xfrm>
            <a:off x="3526420" y="3839929"/>
            <a:ext cx="1698413" cy="231987"/>
          </a:xfrm>
          <a:custGeom>
            <a:avLst/>
            <a:gdLst/>
            <a:ahLst/>
            <a:cxnLst/>
            <a:rect l="l" t="t" r="r" b="b"/>
            <a:pathLst>
              <a:path w="1273810" h="173989">
                <a:moveTo>
                  <a:pt x="1273765" y="0"/>
                </a:moveTo>
                <a:lnTo>
                  <a:pt x="0" y="17391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1" name="object 31"/>
          <p:cNvSpPr/>
          <p:nvPr/>
        </p:nvSpPr>
        <p:spPr>
          <a:xfrm>
            <a:off x="3526420" y="3839929"/>
            <a:ext cx="1698413" cy="731520"/>
          </a:xfrm>
          <a:custGeom>
            <a:avLst/>
            <a:gdLst/>
            <a:ahLst/>
            <a:cxnLst/>
            <a:rect l="l" t="t" r="r" b="b"/>
            <a:pathLst>
              <a:path w="1273810" h="548639">
                <a:moveTo>
                  <a:pt x="1273765" y="0"/>
                </a:moveTo>
                <a:lnTo>
                  <a:pt x="0" y="54809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2" name="object 32"/>
          <p:cNvSpPr/>
          <p:nvPr/>
        </p:nvSpPr>
        <p:spPr>
          <a:xfrm>
            <a:off x="3546867" y="5265152"/>
            <a:ext cx="1678093" cy="67733"/>
          </a:xfrm>
          <a:custGeom>
            <a:avLst/>
            <a:gdLst/>
            <a:ahLst/>
            <a:cxnLst/>
            <a:rect l="l" t="t" r="r" b="b"/>
            <a:pathLst>
              <a:path w="1258570" h="50800">
                <a:moveTo>
                  <a:pt x="1258430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3" name="object 33"/>
          <p:cNvSpPr/>
          <p:nvPr/>
        </p:nvSpPr>
        <p:spPr>
          <a:xfrm>
            <a:off x="3546867" y="5970706"/>
            <a:ext cx="1684867" cy="67733"/>
          </a:xfrm>
          <a:custGeom>
            <a:avLst/>
            <a:gdLst/>
            <a:ahLst/>
            <a:cxnLst/>
            <a:rect l="l" t="t" r="r" b="b"/>
            <a:pathLst>
              <a:path w="1263650" h="50800">
                <a:moveTo>
                  <a:pt x="1263182" y="0"/>
                </a:moveTo>
                <a:lnTo>
                  <a:pt x="0" y="5067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4" name="object 34"/>
          <p:cNvSpPr/>
          <p:nvPr/>
        </p:nvSpPr>
        <p:spPr>
          <a:xfrm>
            <a:off x="7756307" y="2405890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4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5" name="object 35"/>
          <p:cNvSpPr/>
          <p:nvPr/>
        </p:nvSpPr>
        <p:spPr>
          <a:xfrm>
            <a:off x="7756307" y="3313336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4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6" name="object 36"/>
          <p:cNvSpPr/>
          <p:nvPr/>
        </p:nvSpPr>
        <p:spPr>
          <a:xfrm>
            <a:off x="7756307" y="4320272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5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7" name="object 37"/>
          <p:cNvSpPr txBox="1"/>
          <p:nvPr/>
        </p:nvSpPr>
        <p:spPr>
          <a:xfrm>
            <a:off x="0" y="1097915"/>
            <a:ext cx="12192000" cy="37311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 marL="8027046">
              <a:spcBef>
                <a:spcPts val="980"/>
              </a:spcBef>
            </a:pP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1067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spcBef>
                <a:spcPts val="33"/>
              </a:spcBef>
            </a:pPr>
            <a:endParaRPr sz="1067">
              <a:latin typeface="Times New Roman"/>
              <a:cs typeface="Times New Roman"/>
            </a:endParaRPr>
          </a:p>
          <a:p>
            <a:pPr marL="8011806">
              <a:spcBef>
                <a:spcPts val="7"/>
              </a:spcBef>
            </a:pP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107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067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spcBef>
                <a:spcPts val="53"/>
              </a:spcBef>
            </a:pPr>
            <a:endParaRPr sz="1733">
              <a:latin typeface="Times New Roman"/>
              <a:cs typeface="Times New Roman"/>
            </a:endParaRPr>
          </a:p>
          <a:p>
            <a:pPr marL="8027046"/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067">
              <a:latin typeface="Calibri"/>
              <a:cs typeface="Calibri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5722095" y="1724745"/>
            <a:ext cx="2034540" cy="942340"/>
          </a:xfrm>
          <a:custGeom>
            <a:avLst/>
            <a:gdLst/>
            <a:ahLst/>
            <a:cxnLst/>
            <a:rect l="l" t="t" r="r" b="b"/>
            <a:pathLst>
              <a:path w="1525904" h="706755">
                <a:moveTo>
                  <a:pt x="1525659" y="706663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9" name="object 39"/>
          <p:cNvSpPr/>
          <p:nvPr/>
        </p:nvSpPr>
        <p:spPr>
          <a:xfrm>
            <a:off x="5722095" y="2666963"/>
            <a:ext cx="2034540" cy="97367"/>
          </a:xfrm>
          <a:custGeom>
            <a:avLst/>
            <a:gdLst/>
            <a:ahLst/>
            <a:cxnLst/>
            <a:rect l="l" t="t" r="r" b="b"/>
            <a:pathLst>
              <a:path w="1525904" h="73025">
                <a:moveTo>
                  <a:pt x="1525659" y="0"/>
                </a:moveTo>
                <a:lnTo>
                  <a:pt x="0" y="7256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0" name="object 40"/>
          <p:cNvSpPr/>
          <p:nvPr/>
        </p:nvSpPr>
        <p:spPr>
          <a:xfrm>
            <a:off x="5722095" y="1724745"/>
            <a:ext cx="2034540" cy="1849967"/>
          </a:xfrm>
          <a:custGeom>
            <a:avLst/>
            <a:gdLst/>
            <a:ahLst/>
            <a:cxnLst/>
            <a:rect l="l" t="t" r="r" b="b"/>
            <a:pathLst>
              <a:path w="1525904" h="1387475">
                <a:moveTo>
                  <a:pt x="1525659" y="1387247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1" name="object 41"/>
          <p:cNvSpPr/>
          <p:nvPr/>
        </p:nvSpPr>
        <p:spPr>
          <a:xfrm>
            <a:off x="5722095" y="3574408"/>
            <a:ext cx="2034540" cy="265853"/>
          </a:xfrm>
          <a:custGeom>
            <a:avLst/>
            <a:gdLst/>
            <a:ahLst/>
            <a:cxnLst/>
            <a:rect l="l" t="t" r="r" b="b"/>
            <a:pathLst>
              <a:path w="1525904" h="199389">
                <a:moveTo>
                  <a:pt x="1525659" y="0"/>
                </a:moveTo>
                <a:lnTo>
                  <a:pt x="0" y="199141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2" name="object 42"/>
          <p:cNvSpPr/>
          <p:nvPr/>
        </p:nvSpPr>
        <p:spPr>
          <a:xfrm>
            <a:off x="5722095" y="4581344"/>
            <a:ext cx="2034540" cy="684107"/>
          </a:xfrm>
          <a:custGeom>
            <a:avLst/>
            <a:gdLst/>
            <a:ahLst/>
            <a:cxnLst/>
            <a:rect l="l" t="t" r="r" b="b"/>
            <a:pathLst>
              <a:path w="1525904" h="513079">
                <a:moveTo>
                  <a:pt x="1525659" y="0"/>
                </a:moveTo>
                <a:lnTo>
                  <a:pt x="0" y="512856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3" name="object 43"/>
          <p:cNvSpPr/>
          <p:nvPr/>
        </p:nvSpPr>
        <p:spPr>
          <a:xfrm>
            <a:off x="5728431" y="4581345"/>
            <a:ext cx="2028613" cy="1389380"/>
          </a:xfrm>
          <a:custGeom>
            <a:avLst/>
            <a:gdLst/>
            <a:ahLst/>
            <a:cxnLst/>
            <a:rect l="l" t="t" r="r" b="b"/>
            <a:pathLst>
              <a:path w="1521460" h="1042035">
                <a:moveTo>
                  <a:pt x="1520907" y="0"/>
                </a:moveTo>
                <a:lnTo>
                  <a:pt x="0" y="1042022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4" name="object 44"/>
          <p:cNvSpPr/>
          <p:nvPr/>
        </p:nvSpPr>
        <p:spPr>
          <a:xfrm>
            <a:off x="5722095" y="3839931"/>
            <a:ext cx="2034540" cy="741680"/>
          </a:xfrm>
          <a:custGeom>
            <a:avLst/>
            <a:gdLst/>
            <a:ahLst/>
            <a:cxnLst/>
            <a:rect l="l" t="t" r="r" b="b"/>
            <a:pathLst>
              <a:path w="1525904" h="556260">
                <a:moveTo>
                  <a:pt x="1525659" y="556059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5" name="object 45"/>
          <p:cNvSpPr/>
          <p:nvPr/>
        </p:nvSpPr>
        <p:spPr>
          <a:xfrm>
            <a:off x="5722095" y="2763717"/>
            <a:ext cx="2034540" cy="1817793"/>
          </a:xfrm>
          <a:custGeom>
            <a:avLst/>
            <a:gdLst/>
            <a:ahLst/>
            <a:cxnLst/>
            <a:rect l="l" t="t" r="r" b="b"/>
            <a:pathLst>
              <a:path w="1525904" h="1363345">
                <a:moveTo>
                  <a:pt x="1525659" y="1363220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7" name="object 47"/>
          <p:cNvSpPr/>
          <p:nvPr/>
        </p:nvSpPr>
        <p:spPr>
          <a:xfrm>
            <a:off x="10732000" y="305773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8" name="object 48"/>
          <p:cNvSpPr/>
          <p:nvPr/>
        </p:nvSpPr>
        <p:spPr>
          <a:xfrm>
            <a:off x="10732000" y="2980028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0" name="object 50"/>
          <p:cNvSpPr/>
          <p:nvPr/>
        </p:nvSpPr>
        <p:spPr>
          <a:xfrm>
            <a:off x="9899984" y="3348681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1" name="object 51"/>
          <p:cNvSpPr/>
          <p:nvPr/>
        </p:nvSpPr>
        <p:spPr>
          <a:xfrm>
            <a:off x="9899984" y="3270970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2" name="object 52"/>
          <p:cNvSpPr/>
          <p:nvPr/>
        </p:nvSpPr>
        <p:spPr>
          <a:xfrm>
            <a:off x="9607547" y="4206865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3" name="object 53"/>
          <p:cNvSpPr/>
          <p:nvPr/>
        </p:nvSpPr>
        <p:spPr>
          <a:xfrm>
            <a:off x="9607547" y="4129154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4" name="object 54"/>
          <p:cNvSpPr/>
          <p:nvPr/>
        </p:nvSpPr>
        <p:spPr>
          <a:xfrm>
            <a:off x="10647335" y="3973733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5" name="object 55"/>
          <p:cNvSpPr/>
          <p:nvPr/>
        </p:nvSpPr>
        <p:spPr>
          <a:xfrm>
            <a:off x="10647335" y="3896022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6" name="object 56"/>
          <p:cNvSpPr/>
          <p:nvPr/>
        </p:nvSpPr>
        <p:spPr>
          <a:xfrm>
            <a:off x="9696784" y="242655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2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1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7" name="object 57"/>
          <p:cNvSpPr/>
          <p:nvPr/>
        </p:nvSpPr>
        <p:spPr>
          <a:xfrm>
            <a:off x="9696784" y="2348849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8" name="object 58"/>
          <p:cNvSpPr/>
          <p:nvPr/>
        </p:nvSpPr>
        <p:spPr>
          <a:xfrm>
            <a:off x="0" y="1097915"/>
            <a:ext cx="12192000" cy="5760720"/>
          </a:xfrm>
          <a:custGeom>
            <a:avLst/>
            <a:gdLst/>
            <a:ahLst/>
            <a:cxnLst/>
            <a:rect l="l" t="t" r="r" b="b"/>
            <a:pathLst>
              <a:path w="9144000" h="4320540">
                <a:moveTo>
                  <a:pt x="0" y="0"/>
                </a:moveTo>
                <a:lnTo>
                  <a:pt x="9143998" y="0"/>
                </a:lnTo>
                <a:lnTo>
                  <a:pt x="9143998" y="4320062"/>
                </a:lnTo>
                <a:lnTo>
                  <a:pt x="0" y="4320062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87059"/>
            </a:schemeClr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9" name="object 59"/>
          <p:cNvSpPr/>
          <p:nvPr/>
        </p:nvSpPr>
        <p:spPr>
          <a:xfrm>
            <a:off x="7293033" y="1058488"/>
            <a:ext cx="2959329" cy="310341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0" name="object 60"/>
          <p:cNvSpPr/>
          <p:nvPr/>
        </p:nvSpPr>
        <p:spPr>
          <a:xfrm>
            <a:off x="7664335" y="1657003"/>
            <a:ext cx="2205643" cy="21391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1" name="object 61"/>
          <p:cNvSpPr/>
          <p:nvPr/>
        </p:nvSpPr>
        <p:spPr>
          <a:xfrm>
            <a:off x="7352615" y="1087296"/>
            <a:ext cx="2840567" cy="2985347"/>
          </a:xfrm>
          <a:custGeom>
            <a:avLst/>
            <a:gdLst/>
            <a:ahLst/>
            <a:cxnLst/>
            <a:rect l="l" t="t" r="r" b="b"/>
            <a:pathLst>
              <a:path w="2130425" h="2239010">
                <a:moveTo>
                  <a:pt x="2129854" y="176612"/>
                </a:moveTo>
                <a:lnTo>
                  <a:pt x="0" y="176612"/>
                </a:lnTo>
                <a:lnTo>
                  <a:pt x="0" y="2238388"/>
                </a:lnTo>
                <a:lnTo>
                  <a:pt x="2129854" y="2238388"/>
                </a:lnTo>
                <a:lnTo>
                  <a:pt x="2129854" y="176612"/>
                </a:lnTo>
                <a:close/>
              </a:path>
              <a:path w="2130425" h="2239010">
                <a:moveTo>
                  <a:pt x="586562" y="0"/>
                </a:moveTo>
                <a:lnTo>
                  <a:pt x="354976" y="176612"/>
                </a:lnTo>
                <a:lnTo>
                  <a:pt x="887440" y="176612"/>
                </a:lnTo>
                <a:lnTo>
                  <a:pt x="586562" y="0"/>
                </a:lnTo>
                <a:close/>
              </a:path>
            </a:pathLst>
          </a:custGeom>
          <a:solidFill>
            <a:srgbClr val="515151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2" name="object 62"/>
          <p:cNvSpPr txBox="1"/>
          <p:nvPr/>
        </p:nvSpPr>
        <p:spPr>
          <a:xfrm>
            <a:off x="7750879" y="1749029"/>
            <a:ext cx="2050627" cy="194925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9281" marR="209121" algn="ctr">
              <a:lnSpc>
                <a:spcPts val="3733"/>
              </a:lnSpc>
            </a:pPr>
            <a:r>
              <a:rPr sz="3200" b="1" spc="-7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Total</a:t>
            </a:r>
            <a:r>
              <a:rPr sz="3200" b="1" spc="-6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API</a:t>
            </a:r>
            <a:r>
              <a:rPr sz="3200" b="1" spc="-6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calls  </a:t>
            </a:r>
            <a:r>
              <a:rPr sz="3200" b="1" spc="-11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Top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API</a:t>
            </a:r>
            <a:r>
              <a:rPr sz="3200" b="1" spc="-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calls</a:t>
            </a:r>
            <a:endParaRPr sz="3200">
              <a:latin typeface="Yanone Kaffeesatz Bold"/>
              <a:cs typeface="Yanone Kaffeesatz Bold"/>
            </a:endParaRPr>
          </a:p>
          <a:p>
            <a:pPr marL="16933" marR="6773" algn="ctr">
              <a:lnSpc>
                <a:spcPts val="3867"/>
              </a:lnSpc>
              <a:spcBef>
                <a:spcPts val="27"/>
              </a:spcBef>
            </a:pPr>
            <a:r>
              <a:rPr sz="3200" b="1" spc="-11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Top</a:t>
            </a:r>
            <a:r>
              <a:rPr sz="3200" b="1" spc="-40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API</a:t>
            </a:r>
            <a:r>
              <a:rPr sz="3200" b="1" spc="-40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spc="-1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packages </a:t>
            </a:r>
            <a:r>
              <a:rPr sz="3200" b="1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spc="-1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Internal</a:t>
            </a:r>
            <a:r>
              <a:rPr sz="3200" b="1" spc="-120" dirty="0">
                <a:solidFill>
                  <a:srgbClr val="FFFFFF"/>
                </a:solidFill>
                <a:latin typeface="Yanone Kaffeesatz Bold"/>
                <a:cs typeface="Yanone Kaffeesatz Bold"/>
              </a:rPr>
              <a:t> </a:t>
            </a:r>
            <a:r>
              <a:rPr sz="3200" b="1" spc="-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usage</a:t>
            </a:r>
            <a:endParaRPr sz="3200">
              <a:latin typeface="Yanone Kaffeesatz Bold"/>
              <a:cs typeface="Yanone Kaffeesatz Bold"/>
            </a:endParaRPr>
          </a:p>
        </p:txBody>
      </p:sp>
      <p:sp>
        <p:nvSpPr>
          <p:cNvPr id="64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65" name="object 23"/>
          <p:cNvSpPr txBox="1"/>
          <p:nvPr/>
        </p:nvSpPr>
        <p:spPr>
          <a:xfrm>
            <a:off x="3008382" y="251839"/>
            <a:ext cx="737447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Apps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6" name="object 24"/>
          <p:cNvSpPr txBox="1"/>
          <p:nvPr/>
        </p:nvSpPr>
        <p:spPr>
          <a:xfrm>
            <a:off x="4741747" y="251839"/>
            <a:ext cx="15392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Developers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7" name="object 25"/>
          <p:cNvSpPr txBox="1">
            <a:spLocks noGrp="1"/>
          </p:cNvSpPr>
          <p:nvPr>
            <p:ph type="title"/>
          </p:nvPr>
        </p:nvSpPr>
        <p:spPr>
          <a:xfrm>
            <a:off x="892966" y="251839"/>
            <a:ext cx="1431713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dirty="0">
                <a:solidFill>
                  <a:schemeClr val="bg1"/>
                </a:solidFill>
              </a:rPr>
              <a:t>App</a:t>
            </a:r>
            <a:r>
              <a:rPr sz="3733" spc="-133" dirty="0">
                <a:solidFill>
                  <a:schemeClr val="bg1"/>
                </a:solidFill>
              </a:rPr>
              <a:t> </a:t>
            </a:r>
            <a:r>
              <a:rPr sz="3733" dirty="0">
                <a:solidFill>
                  <a:schemeClr val="bg1"/>
                </a:solidFill>
              </a:rPr>
              <a:t>Users</a:t>
            </a:r>
          </a:p>
        </p:txBody>
      </p:sp>
      <p:sp>
        <p:nvSpPr>
          <p:cNvPr id="68" name="object 46"/>
          <p:cNvSpPr txBox="1"/>
          <p:nvPr/>
        </p:nvSpPr>
        <p:spPr>
          <a:xfrm>
            <a:off x="7476889" y="251839"/>
            <a:ext cx="12979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8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Your</a:t>
            </a:r>
            <a:r>
              <a:rPr sz="3733" b="1" spc="-1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 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APIs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9" name="object 49"/>
          <p:cNvSpPr txBox="1"/>
          <p:nvPr/>
        </p:nvSpPr>
        <p:spPr>
          <a:xfrm>
            <a:off x="10062944" y="251839"/>
            <a:ext cx="50800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30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ou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70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268959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432463" y="120046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" name="object 3"/>
          <p:cNvSpPr/>
          <p:nvPr/>
        </p:nvSpPr>
        <p:spPr>
          <a:xfrm>
            <a:off x="1432463" y="182720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1440458" y="25896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" name="object 5"/>
          <p:cNvSpPr/>
          <p:nvPr/>
        </p:nvSpPr>
        <p:spPr>
          <a:xfrm>
            <a:off x="1440458" y="3383651"/>
            <a:ext cx="390412" cy="3904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" name="object 6"/>
          <p:cNvSpPr/>
          <p:nvPr/>
        </p:nvSpPr>
        <p:spPr>
          <a:xfrm>
            <a:off x="1432463" y="3854314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7" name="object 7"/>
          <p:cNvSpPr/>
          <p:nvPr/>
        </p:nvSpPr>
        <p:spPr>
          <a:xfrm>
            <a:off x="1440458" y="4344622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8" name="object 8"/>
          <p:cNvSpPr/>
          <p:nvPr/>
        </p:nvSpPr>
        <p:spPr>
          <a:xfrm>
            <a:off x="1432463" y="5168398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9" name="object 9"/>
          <p:cNvSpPr/>
          <p:nvPr/>
        </p:nvSpPr>
        <p:spPr>
          <a:xfrm>
            <a:off x="1440458" y="5852475"/>
            <a:ext cx="390412" cy="390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0" name="object 10"/>
          <p:cNvSpPr/>
          <p:nvPr/>
        </p:nvSpPr>
        <p:spPr>
          <a:xfrm>
            <a:off x="2994461" y="188897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1" name="object 11"/>
          <p:cNvSpPr/>
          <p:nvPr/>
        </p:nvSpPr>
        <p:spPr>
          <a:xfrm>
            <a:off x="2994461" y="2666961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2" name="object 12"/>
          <p:cNvSpPr/>
          <p:nvPr/>
        </p:nvSpPr>
        <p:spPr>
          <a:xfrm>
            <a:off x="2994461" y="126223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3" name="object 13"/>
          <p:cNvSpPr/>
          <p:nvPr/>
        </p:nvSpPr>
        <p:spPr>
          <a:xfrm>
            <a:off x="5224773" y="156042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5">
                <a:moveTo>
                  <a:pt x="0" y="0"/>
                </a:moveTo>
                <a:lnTo>
                  <a:pt x="372989" y="0"/>
                </a:lnTo>
                <a:lnTo>
                  <a:pt x="372989" y="246479"/>
                </a:lnTo>
                <a:lnTo>
                  <a:pt x="0" y="246479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4" name="object 14"/>
          <p:cNvSpPr/>
          <p:nvPr/>
        </p:nvSpPr>
        <p:spPr>
          <a:xfrm>
            <a:off x="5224773" y="2599396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5" name="object 15"/>
          <p:cNvSpPr/>
          <p:nvPr/>
        </p:nvSpPr>
        <p:spPr>
          <a:xfrm>
            <a:off x="5224773" y="3675610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6" name="object 16"/>
          <p:cNvSpPr/>
          <p:nvPr/>
        </p:nvSpPr>
        <p:spPr>
          <a:xfrm>
            <a:off x="3029100" y="341453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7" name="object 17"/>
          <p:cNvSpPr/>
          <p:nvPr/>
        </p:nvSpPr>
        <p:spPr>
          <a:xfrm>
            <a:off x="3029100" y="390749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8" name="object 18"/>
          <p:cNvSpPr/>
          <p:nvPr/>
        </p:nvSpPr>
        <p:spPr>
          <a:xfrm>
            <a:off x="3029100" y="4406397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19" name="object 19"/>
          <p:cNvSpPr/>
          <p:nvPr/>
        </p:nvSpPr>
        <p:spPr>
          <a:xfrm>
            <a:off x="5224773" y="5100834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89" y="0"/>
                </a:lnTo>
                <a:lnTo>
                  <a:pt x="372989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0" name="object 20"/>
          <p:cNvSpPr/>
          <p:nvPr/>
        </p:nvSpPr>
        <p:spPr>
          <a:xfrm>
            <a:off x="3049547" y="516839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1" name="object 21"/>
          <p:cNvSpPr/>
          <p:nvPr/>
        </p:nvSpPr>
        <p:spPr>
          <a:xfrm>
            <a:off x="5231111" y="5806388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79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2" name="object 22"/>
          <p:cNvSpPr/>
          <p:nvPr/>
        </p:nvSpPr>
        <p:spPr>
          <a:xfrm>
            <a:off x="3049547" y="5873953"/>
            <a:ext cx="497840" cy="329353"/>
          </a:xfrm>
          <a:custGeom>
            <a:avLst/>
            <a:gdLst/>
            <a:ahLst/>
            <a:cxnLst/>
            <a:rect l="l" t="t" r="r" b="b"/>
            <a:pathLst>
              <a:path w="373380" h="247014">
                <a:moveTo>
                  <a:pt x="0" y="0"/>
                </a:moveTo>
                <a:lnTo>
                  <a:pt x="372990" y="0"/>
                </a:lnTo>
                <a:lnTo>
                  <a:pt x="372990" y="246478"/>
                </a:lnTo>
                <a:lnTo>
                  <a:pt x="0" y="246478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6" name="object 26"/>
          <p:cNvSpPr/>
          <p:nvPr/>
        </p:nvSpPr>
        <p:spPr>
          <a:xfrm>
            <a:off x="3491781" y="1426557"/>
            <a:ext cx="1733127" cy="214207"/>
          </a:xfrm>
          <a:custGeom>
            <a:avLst/>
            <a:gdLst/>
            <a:ahLst/>
            <a:cxnLst/>
            <a:rect l="l" t="t" r="r" b="b"/>
            <a:pathLst>
              <a:path w="1299845" h="160655">
                <a:moveTo>
                  <a:pt x="1299745" y="160142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7" name="object 27"/>
          <p:cNvSpPr/>
          <p:nvPr/>
        </p:nvSpPr>
        <p:spPr>
          <a:xfrm>
            <a:off x="3491781" y="1724744"/>
            <a:ext cx="1733127" cy="329353"/>
          </a:xfrm>
          <a:custGeom>
            <a:avLst/>
            <a:gdLst/>
            <a:ahLst/>
            <a:cxnLst/>
            <a:rect l="l" t="t" r="r" b="b"/>
            <a:pathLst>
              <a:path w="1299845" h="247015">
                <a:moveTo>
                  <a:pt x="1299745" y="0"/>
                </a:moveTo>
                <a:lnTo>
                  <a:pt x="0" y="24641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8" name="object 28"/>
          <p:cNvSpPr/>
          <p:nvPr/>
        </p:nvSpPr>
        <p:spPr>
          <a:xfrm>
            <a:off x="3491781" y="2763715"/>
            <a:ext cx="1733127" cy="67733"/>
          </a:xfrm>
          <a:custGeom>
            <a:avLst/>
            <a:gdLst/>
            <a:ahLst/>
            <a:cxnLst/>
            <a:rect l="l" t="t" r="r" b="b"/>
            <a:pathLst>
              <a:path w="1299845" h="50800">
                <a:moveTo>
                  <a:pt x="1299745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29" name="object 29"/>
          <p:cNvSpPr/>
          <p:nvPr/>
        </p:nvSpPr>
        <p:spPr>
          <a:xfrm>
            <a:off x="3526420" y="3578857"/>
            <a:ext cx="1698413" cy="261620"/>
          </a:xfrm>
          <a:custGeom>
            <a:avLst/>
            <a:gdLst/>
            <a:ahLst/>
            <a:cxnLst/>
            <a:rect l="l" t="t" r="r" b="b"/>
            <a:pathLst>
              <a:path w="1273810" h="196214">
                <a:moveTo>
                  <a:pt x="1273765" y="195804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0" name="object 30"/>
          <p:cNvSpPr/>
          <p:nvPr/>
        </p:nvSpPr>
        <p:spPr>
          <a:xfrm>
            <a:off x="3526420" y="3839929"/>
            <a:ext cx="1698413" cy="231987"/>
          </a:xfrm>
          <a:custGeom>
            <a:avLst/>
            <a:gdLst/>
            <a:ahLst/>
            <a:cxnLst/>
            <a:rect l="l" t="t" r="r" b="b"/>
            <a:pathLst>
              <a:path w="1273810" h="173989">
                <a:moveTo>
                  <a:pt x="1273765" y="0"/>
                </a:moveTo>
                <a:lnTo>
                  <a:pt x="0" y="17391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1" name="object 31"/>
          <p:cNvSpPr/>
          <p:nvPr/>
        </p:nvSpPr>
        <p:spPr>
          <a:xfrm>
            <a:off x="3526420" y="3839929"/>
            <a:ext cx="1698413" cy="731520"/>
          </a:xfrm>
          <a:custGeom>
            <a:avLst/>
            <a:gdLst/>
            <a:ahLst/>
            <a:cxnLst/>
            <a:rect l="l" t="t" r="r" b="b"/>
            <a:pathLst>
              <a:path w="1273810" h="548639">
                <a:moveTo>
                  <a:pt x="1273765" y="0"/>
                </a:moveTo>
                <a:lnTo>
                  <a:pt x="0" y="54809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2" name="object 32"/>
          <p:cNvSpPr/>
          <p:nvPr/>
        </p:nvSpPr>
        <p:spPr>
          <a:xfrm>
            <a:off x="3546867" y="5265152"/>
            <a:ext cx="1678093" cy="67733"/>
          </a:xfrm>
          <a:custGeom>
            <a:avLst/>
            <a:gdLst/>
            <a:ahLst/>
            <a:cxnLst/>
            <a:rect l="l" t="t" r="r" b="b"/>
            <a:pathLst>
              <a:path w="1258570" h="50800">
                <a:moveTo>
                  <a:pt x="1258430" y="0"/>
                </a:moveTo>
                <a:lnTo>
                  <a:pt x="0" y="5067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3" name="object 33"/>
          <p:cNvSpPr/>
          <p:nvPr/>
        </p:nvSpPr>
        <p:spPr>
          <a:xfrm>
            <a:off x="3546867" y="5970706"/>
            <a:ext cx="1684867" cy="67733"/>
          </a:xfrm>
          <a:custGeom>
            <a:avLst/>
            <a:gdLst/>
            <a:ahLst/>
            <a:cxnLst/>
            <a:rect l="l" t="t" r="r" b="b"/>
            <a:pathLst>
              <a:path w="1263650" h="50800">
                <a:moveTo>
                  <a:pt x="1263182" y="0"/>
                </a:moveTo>
                <a:lnTo>
                  <a:pt x="0" y="50673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4" name="object 34"/>
          <p:cNvSpPr/>
          <p:nvPr/>
        </p:nvSpPr>
        <p:spPr>
          <a:xfrm>
            <a:off x="7756307" y="2405890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4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5" name="object 35"/>
          <p:cNvSpPr/>
          <p:nvPr/>
        </p:nvSpPr>
        <p:spPr>
          <a:xfrm>
            <a:off x="7756307" y="3313336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4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6" name="object 36"/>
          <p:cNvSpPr/>
          <p:nvPr/>
        </p:nvSpPr>
        <p:spPr>
          <a:xfrm>
            <a:off x="7756307" y="4320272"/>
            <a:ext cx="817880" cy="522393"/>
          </a:xfrm>
          <a:custGeom>
            <a:avLst/>
            <a:gdLst/>
            <a:ahLst/>
            <a:cxnLst/>
            <a:rect l="l" t="t" r="r" b="b"/>
            <a:pathLst>
              <a:path w="613410" h="391795">
                <a:moveTo>
                  <a:pt x="0" y="0"/>
                </a:moveTo>
                <a:lnTo>
                  <a:pt x="613024" y="0"/>
                </a:lnTo>
                <a:lnTo>
                  <a:pt x="613024" y="391607"/>
                </a:lnTo>
                <a:lnTo>
                  <a:pt x="0" y="391607"/>
                </a:lnTo>
                <a:lnTo>
                  <a:pt x="0" y="0"/>
                </a:lnTo>
                <a:close/>
              </a:path>
            </a:pathLst>
          </a:custGeom>
          <a:ln w="4156">
            <a:solidFill>
              <a:srgbClr val="47719C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7" name="object 37"/>
          <p:cNvSpPr txBox="1"/>
          <p:nvPr/>
        </p:nvSpPr>
        <p:spPr>
          <a:xfrm>
            <a:off x="0" y="1097915"/>
            <a:ext cx="12192000" cy="37311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 marL="8027046">
              <a:spcBef>
                <a:spcPts val="980"/>
              </a:spcBef>
            </a:pP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1067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spcBef>
                <a:spcPts val="33"/>
              </a:spcBef>
            </a:pPr>
            <a:endParaRPr sz="1067">
              <a:latin typeface="Times New Roman"/>
              <a:cs typeface="Times New Roman"/>
            </a:endParaRPr>
          </a:p>
          <a:p>
            <a:pPr marL="8011806">
              <a:spcBef>
                <a:spcPts val="7"/>
              </a:spcBef>
            </a:pP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107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067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333">
              <a:latin typeface="Times New Roman"/>
              <a:cs typeface="Times New Roman"/>
            </a:endParaRPr>
          </a:p>
          <a:p>
            <a:pPr>
              <a:spcBef>
                <a:spcPts val="53"/>
              </a:spcBef>
            </a:pPr>
            <a:endParaRPr sz="1733">
              <a:latin typeface="Times New Roman"/>
              <a:cs typeface="Times New Roman"/>
            </a:endParaRPr>
          </a:p>
          <a:p>
            <a:pPr marL="8027046"/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1067" spc="-1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67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067">
              <a:latin typeface="Calibri"/>
              <a:cs typeface="Calibri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5722095" y="1724745"/>
            <a:ext cx="2034540" cy="942340"/>
          </a:xfrm>
          <a:custGeom>
            <a:avLst/>
            <a:gdLst/>
            <a:ahLst/>
            <a:cxnLst/>
            <a:rect l="l" t="t" r="r" b="b"/>
            <a:pathLst>
              <a:path w="1525904" h="706755">
                <a:moveTo>
                  <a:pt x="1525659" y="706663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39" name="object 39"/>
          <p:cNvSpPr/>
          <p:nvPr/>
        </p:nvSpPr>
        <p:spPr>
          <a:xfrm>
            <a:off x="5722095" y="2666963"/>
            <a:ext cx="2034540" cy="97367"/>
          </a:xfrm>
          <a:custGeom>
            <a:avLst/>
            <a:gdLst/>
            <a:ahLst/>
            <a:cxnLst/>
            <a:rect l="l" t="t" r="r" b="b"/>
            <a:pathLst>
              <a:path w="1525904" h="73025">
                <a:moveTo>
                  <a:pt x="1525659" y="0"/>
                </a:moveTo>
                <a:lnTo>
                  <a:pt x="0" y="72564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0" name="object 40"/>
          <p:cNvSpPr/>
          <p:nvPr/>
        </p:nvSpPr>
        <p:spPr>
          <a:xfrm>
            <a:off x="5722095" y="1724745"/>
            <a:ext cx="2034540" cy="1849967"/>
          </a:xfrm>
          <a:custGeom>
            <a:avLst/>
            <a:gdLst/>
            <a:ahLst/>
            <a:cxnLst/>
            <a:rect l="l" t="t" r="r" b="b"/>
            <a:pathLst>
              <a:path w="1525904" h="1387475">
                <a:moveTo>
                  <a:pt x="1525659" y="1387247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1" name="object 41"/>
          <p:cNvSpPr/>
          <p:nvPr/>
        </p:nvSpPr>
        <p:spPr>
          <a:xfrm>
            <a:off x="5722095" y="3574408"/>
            <a:ext cx="2034540" cy="265853"/>
          </a:xfrm>
          <a:custGeom>
            <a:avLst/>
            <a:gdLst/>
            <a:ahLst/>
            <a:cxnLst/>
            <a:rect l="l" t="t" r="r" b="b"/>
            <a:pathLst>
              <a:path w="1525904" h="199389">
                <a:moveTo>
                  <a:pt x="1525659" y="0"/>
                </a:moveTo>
                <a:lnTo>
                  <a:pt x="0" y="199141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2" name="object 42"/>
          <p:cNvSpPr/>
          <p:nvPr/>
        </p:nvSpPr>
        <p:spPr>
          <a:xfrm>
            <a:off x="5722095" y="4581344"/>
            <a:ext cx="2034540" cy="684107"/>
          </a:xfrm>
          <a:custGeom>
            <a:avLst/>
            <a:gdLst/>
            <a:ahLst/>
            <a:cxnLst/>
            <a:rect l="l" t="t" r="r" b="b"/>
            <a:pathLst>
              <a:path w="1525904" h="513079">
                <a:moveTo>
                  <a:pt x="1525659" y="0"/>
                </a:moveTo>
                <a:lnTo>
                  <a:pt x="0" y="512856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3" name="object 43"/>
          <p:cNvSpPr/>
          <p:nvPr/>
        </p:nvSpPr>
        <p:spPr>
          <a:xfrm>
            <a:off x="5728431" y="4581345"/>
            <a:ext cx="2028613" cy="1389380"/>
          </a:xfrm>
          <a:custGeom>
            <a:avLst/>
            <a:gdLst/>
            <a:ahLst/>
            <a:cxnLst/>
            <a:rect l="l" t="t" r="r" b="b"/>
            <a:pathLst>
              <a:path w="1521460" h="1042035">
                <a:moveTo>
                  <a:pt x="1520907" y="0"/>
                </a:moveTo>
                <a:lnTo>
                  <a:pt x="0" y="1042022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4" name="object 44"/>
          <p:cNvSpPr/>
          <p:nvPr/>
        </p:nvSpPr>
        <p:spPr>
          <a:xfrm>
            <a:off x="5722095" y="3839931"/>
            <a:ext cx="2034540" cy="741680"/>
          </a:xfrm>
          <a:custGeom>
            <a:avLst/>
            <a:gdLst/>
            <a:ahLst/>
            <a:cxnLst/>
            <a:rect l="l" t="t" r="r" b="b"/>
            <a:pathLst>
              <a:path w="1525904" h="556260">
                <a:moveTo>
                  <a:pt x="1525659" y="556059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5" name="object 45"/>
          <p:cNvSpPr/>
          <p:nvPr/>
        </p:nvSpPr>
        <p:spPr>
          <a:xfrm>
            <a:off x="5722095" y="2763717"/>
            <a:ext cx="2034540" cy="1817793"/>
          </a:xfrm>
          <a:custGeom>
            <a:avLst/>
            <a:gdLst/>
            <a:ahLst/>
            <a:cxnLst/>
            <a:rect l="l" t="t" r="r" b="b"/>
            <a:pathLst>
              <a:path w="1525904" h="1363345">
                <a:moveTo>
                  <a:pt x="1525659" y="1363220"/>
                </a:move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7" name="object 47"/>
          <p:cNvSpPr/>
          <p:nvPr/>
        </p:nvSpPr>
        <p:spPr>
          <a:xfrm>
            <a:off x="10732000" y="305773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48" name="object 48"/>
          <p:cNvSpPr/>
          <p:nvPr/>
        </p:nvSpPr>
        <p:spPr>
          <a:xfrm>
            <a:off x="10732000" y="2980028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0" name="object 50"/>
          <p:cNvSpPr/>
          <p:nvPr/>
        </p:nvSpPr>
        <p:spPr>
          <a:xfrm>
            <a:off x="9899984" y="3348681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1" name="object 51"/>
          <p:cNvSpPr/>
          <p:nvPr/>
        </p:nvSpPr>
        <p:spPr>
          <a:xfrm>
            <a:off x="9899984" y="3270970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2" name="object 52"/>
          <p:cNvSpPr/>
          <p:nvPr/>
        </p:nvSpPr>
        <p:spPr>
          <a:xfrm>
            <a:off x="9607547" y="4206865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3" name="object 53"/>
          <p:cNvSpPr/>
          <p:nvPr/>
        </p:nvSpPr>
        <p:spPr>
          <a:xfrm>
            <a:off x="9607547" y="4129154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4" name="object 54"/>
          <p:cNvSpPr/>
          <p:nvPr/>
        </p:nvSpPr>
        <p:spPr>
          <a:xfrm>
            <a:off x="10647335" y="3973733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3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2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5" name="object 55"/>
          <p:cNvSpPr/>
          <p:nvPr/>
        </p:nvSpPr>
        <p:spPr>
          <a:xfrm>
            <a:off x="10647335" y="3896022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6" name="object 56"/>
          <p:cNvSpPr/>
          <p:nvPr/>
        </p:nvSpPr>
        <p:spPr>
          <a:xfrm>
            <a:off x="9696784" y="2426559"/>
            <a:ext cx="585045" cy="77892"/>
          </a:xfrm>
          <a:custGeom>
            <a:avLst/>
            <a:gdLst/>
            <a:ahLst/>
            <a:cxnLst/>
            <a:rect l="l" t="t" r="r" b="b"/>
            <a:pathLst>
              <a:path w="438784" h="58419">
                <a:moveTo>
                  <a:pt x="438656" y="0"/>
                </a:moveTo>
                <a:lnTo>
                  <a:pt x="396338" y="34421"/>
                </a:lnTo>
                <a:lnTo>
                  <a:pt x="348860" y="47037"/>
                </a:lnTo>
                <a:lnTo>
                  <a:pt x="288652" y="55311"/>
                </a:lnTo>
                <a:lnTo>
                  <a:pt x="219327" y="58282"/>
                </a:lnTo>
                <a:lnTo>
                  <a:pt x="150003" y="55311"/>
                </a:lnTo>
                <a:lnTo>
                  <a:pt x="89795" y="47037"/>
                </a:lnTo>
                <a:lnTo>
                  <a:pt x="42317" y="34421"/>
                </a:lnTo>
                <a:lnTo>
                  <a:pt x="11181" y="18421"/>
                </a:lnTo>
                <a:lnTo>
                  <a:pt x="0" y="0"/>
                </a:lnTo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7" name="object 57"/>
          <p:cNvSpPr/>
          <p:nvPr/>
        </p:nvSpPr>
        <p:spPr>
          <a:xfrm>
            <a:off x="9696784" y="2348849"/>
            <a:ext cx="585045" cy="466513"/>
          </a:xfrm>
          <a:custGeom>
            <a:avLst/>
            <a:gdLst/>
            <a:ahLst/>
            <a:cxnLst/>
            <a:rect l="l" t="t" r="r" b="b"/>
            <a:pathLst>
              <a:path w="438784" h="349885">
                <a:moveTo>
                  <a:pt x="0" y="58283"/>
                </a:moveTo>
                <a:lnTo>
                  <a:pt x="42317" y="23861"/>
                </a:lnTo>
                <a:lnTo>
                  <a:pt x="89795" y="11245"/>
                </a:lnTo>
                <a:lnTo>
                  <a:pt x="150003" y="2971"/>
                </a:lnTo>
                <a:lnTo>
                  <a:pt x="219327" y="0"/>
                </a:lnTo>
                <a:lnTo>
                  <a:pt x="288652" y="2971"/>
                </a:lnTo>
                <a:lnTo>
                  <a:pt x="348860" y="11245"/>
                </a:lnTo>
                <a:lnTo>
                  <a:pt x="396338" y="23861"/>
                </a:lnTo>
                <a:lnTo>
                  <a:pt x="427474" y="39861"/>
                </a:lnTo>
                <a:lnTo>
                  <a:pt x="438656" y="58283"/>
                </a:lnTo>
                <a:lnTo>
                  <a:pt x="438656" y="291415"/>
                </a:lnTo>
                <a:lnTo>
                  <a:pt x="396338" y="325837"/>
                </a:lnTo>
                <a:lnTo>
                  <a:pt x="348860" y="338453"/>
                </a:lnTo>
                <a:lnTo>
                  <a:pt x="288652" y="346727"/>
                </a:lnTo>
                <a:lnTo>
                  <a:pt x="219327" y="349698"/>
                </a:lnTo>
                <a:lnTo>
                  <a:pt x="150003" y="346727"/>
                </a:lnTo>
                <a:lnTo>
                  <a:pt x="89795" y="338453"/>
                </a:lnTo>
                <a:lnTo>
                  <a:pt x="42317" y="325837"/>
                </a:lnTo>
                <a:lnTo>
                  <a:pt x="11181" y="309837"/>
                </a:lnTo>
                <a:lnTo>
                  <a:pt x="0" y="291415"/>
                </a:lnTo>
                <a:lnTo>
                  <a:pt x="0" y="58283"/>
                </a:lnTo>
                <a:close/>
              </a:path>
            </a:pathLst>
          </a:custGeom>
          <a:ln w="41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8" name="object 58"/>
          <p:cNvSpPr/>
          <p:nvPr/>
        </p:nvSpPr>
        <p:spPr>
          <a:xfrm>
            <a:off x="0" y="1097915"/>
            <a:ext cx="12192000" cy="5760720"/>
          </a:xfrm>
          <a:custGeom>
            <a:avLst/>
            <a:gdLst/>
            <a:ahLst/>
            <a:cxnLst/>
            <a:rect l="l" t="t" r="r" b="b"/>
            <a:pathLst>
              <a:path w="9144000" h="4320540">
                <a:moveTo>
                  <a:pt x="0" y="0"/>
                </a:moveTo>
                <a:lnTo>
                  <a:pt x="9143998" y="0"/>
                </a:lnTo>
                <a:lnTo>
                  <a:pt x="9143998" y="4320062"/>
                </a:lnTo>
                <a:lnTo>
                  <a:pt x="0" y="4320062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87059"/>
            </a:schemeClr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9" name="object 59"/>
          <p:cNvSpPr/>
          <p:nvPr/>
        </p:nvSpPr>
        <p:spPr>
          <a:xfrm>
            <a:off x="8157558" y="1075113"/>
            <a:ext cx="2959329" cy="31200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0" name="object 60"/>
          <p:cNvSpPr/>
          <p:nvPr/>
        </p:nvSpPr>
        <p:spPr>
          <a:xfrm>
            <a:off x="8750530" y="1690255"/>
            <a:ext cx="1762297" cy="21336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1" name="object 61"/>
          <p:cNvSpPr/>
          <p:nvPr/>
        </p:nvSpPr>
        <p:spPr>
          <a:xfrm>
            <a:off x="8218717" y="1102831"/>
            <a:ext cx="2840567" cy="3000587"/>
          </a:xfrm>
          <a:custGeom>
            <a:avLst/>
            <a:gdLst/>
            <a:ahLst/>
            <a:cxnLst/>
            <a:rect l="l" t="t" r="r" b="b"/>
            <a:pathLst>
              <a:path w="2130425" h="2250440">
                <a:moveTo>
                  <a:pt x="2129854" y="188260"/>
                </a:moveTo>
                <a:lnTo>
                  <a:pt x="0" y="188260"/>
                </a:lnTo>
                <a:lnTo>
                  <a:pt x="0" y="2250037"/>
                </a:lnTo>
                <a:lnTo>
                  <a:pt x="2129854" y="2250037"/>
                </a:lnTo>
                <a:lnTo>
                  <a:pt x="2129854" y="188260"/>
                </a:lnTo>
                <a:close/>
              </a:path>
              <a:path w="2130425" h="2250440">
                <a:moveTo>
                  <a:pt x="1530385" y="0"/>
                </a:moveTo>
                <a:lnTo>
                  <a:pt x="1242414" y="188260"/>
                </a:lnTo>
                <a:lnTo>
                  <a:pt x="1774878" y="188260"/>
                </a:lnTo>
                <a:lnTo>
                  <a:pt x="1530385" y="0"/>
                </a:lnTo>
                <a:close/>
              </a:path>
            </a:pathLst>
          </a:custGeom>
          <a:solidFill>
            <a:srgbClr val="515151"/>
          </a:solid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2" name="object 62"/>
          <p:cNvSpPr txBox="1"/>
          <p:nvPr/>
        </p:nvSpPr>
        <p:spPr>
          <a:xfrm>
            <a:off x="8841922" y="1755441"/>
            <a:ext cx="1601047" cy="19697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479" marR="6773" indent="-14393" algn="just">
              <a:lnSpc>
                <a:spcPct val="99500"/>
              </a:lnSpc>
            </a:pPr>
            <a:r>
              <a:rPr sz="3200" b="1" spc="-7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Total </a:t>
            </a:r>
            <a:r>
              <a:rPr sz="3200" b="1" spc="-2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revenue  </a:t>
            </a:r>
            <a:r>
              <a:rPr sz="3200" b="1" spc="-7" dirty="0">
                <a:solidFill>
                  <a:srgbClr val="FFFFFF"/>
                </a:solidFill>
                <a:latin typeface="Yanone Kaffeesatz Bold"/>
                <a:cs typeface="Yanone Kaffeesatz Bold"/>
              </a:rPr>
              <a:t>Partnerships  Market </a:t>
            </a:r>
            <a:r>
              <a:rPr sz="3200" b="1" spc="-13" dirty="0">
                <a:solidFill>
                  <a:srgbClr val="FFFFFF"/>
                </a:solidFill>
                <a:latin typeface="Yanone Kaffeesatz Bold"/>
                <a:cs typeface="Yanone Kaffeesatz Bold"/>
              </a:rPr>
              <a:t>share  Innovation</a:t>
            </a:r>
            <a:endParaRPr sz="3200">
              <a:latin typeface="Yanone Kaffeesatz Bold"/>
              <a:cs typeface="Yanone Kaffeesatz Bold"/>
            </a:endParaRPr>
          </a:p>
        </p:txBody>
      </p:sp>
      <p:sp>
        <p:nvSpPr>
          <p:cNvPr id="64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65" name="object 23"/>
          <p:cNvSpPr txBox="1"/>
          <p:nvPr/>
        </p:nvSpPr>
        <p:spPr>
          <a:xfrm>
            <a:off x="3008382" y="251839"/>
            <a:ext cx="737447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Apps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6" name="object 24"/>
          <p:cNvSpPr txBox="1"/>
          <p:nvPr/>
        </p:nvSpPr>
        <p:spPr>
          <a:xfrm>
            <a:off x="4741747" y="251839"/>
            <a:ext cx="15392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Developers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7" name="object 25"/>
          <p:cNvSpPr txBox="1">
            <a:spLocks noGrp="1"/>
          </p:cNvSpPr>
          <p:nvPr>
            <p:ph type="title"/>
          </p:nvPr>
        </p:nvSpPr>
        <p:spPr>
          <a:xfrm>
            <a:off x="892966" y="251839"/>
            <a:ext cx="1431713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dirty="0">
                <a:solidFill>
                  <a:schemeClr val="bg1"/>
                </a:solidFill>
              </a:rPr>
              <a:t>App</a:t>
            </a:r>
            <a:r>
              <a:rPr sz="3733" spc="-133" dirty="0">
                <a:solidFill>
                  <a:schemeClr val="bg1"/>
                </a:solidFill>
              </a:rPr>
              <a:t> </a:t>
            </a:r>
            <a:r>
              <a:rPr sz="3733" dirty="0">
                <a:solidFill>
                  <a:schemeClr val="bg1"/>
                </a:solidFill>
              </a:rPr>
              <a:t>Users</a:t>
            </a:r>
          </a:p>
        </p:txBody>
      </p:sp>
      <p:sp>
        <p:nvSpPr>
          <p:cNvPr id="68" name="object 46"/>
          <p:cNvSpPr txBox="1"/>
          <p:nvPr/>
        </p:nvSpPr>
        <p:spPr>
          <a:xfrm>
            <a:off x="7476889" y="251839"/>
            <a:ext cx="129794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8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Your</a:t>
            </a:r>
            <a:r>
              <a:rPr sz="3733" b="1" spc="-113" dirty="0">
                <a:solidFill>
                  <a:schemeClr val="bg1"/>
                </a:solidFill>
                <a:latin typeface="Yanone Kaffeesatz Bold"/>
                <a:cs typeface="Yanone Kaffeesatz Bold"/>
              </a:rPr>
              <a:t> 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APIs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69" name="object 49"/>
          <p:cNvSpPr txBox="1"/>
          <p:nvPr/>
        </p:nvSpPr>
        <p:spPr>
          <a:xfrm>
            <a:off x="10062944" y="251839"/>
            <a:ext cx="508000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b="1" spc="-300" dirty="0">
                <a:solidFill>
                  <a:schemeClr val="bg1"/>
                </a:solidFill>
                <a:latin typeface="Yanone Kaffeesatz Bold"/>
                <a:cs typeface="Yanone Kaffeesatz Bold"/>
              </a:rPr>
              <a:t>Y</a:t>
            </a:r>
            <a:r>
              <a:rPr sz="3733" b="1" dirty="0">
                <a:solidFill>
                  <a:schemeClr val="bg1"/>
                </a:solidFill>
                <a:latin typeface="Yanone Kaffeesatz Bold"/>
                <a:cs typeface="Yanone Kaffeesatz Bold"/>
              </a:rPr>
              <a:t>ou</a:t>
            </a:r>
            <a:endParaRPr sz="3733" dirty="0">
              <a:solidFill>
                <a:schemeClr val="bg1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70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2171693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6296025" y="2717801"/>
            <a:ext cx="2170176" cy="38830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6296025" y="2717801"/>
            <a:ext cx="2170430" cy="3883025"/>
          </a:xfrm>
          <a:custGeom>
            <a:avLst/>
            <a:gdLst/>
            <a:ahLst/>
            <a:cxnLst/>
            <a:rect l="l" t="t" r="r" b="b"/>
            <a:pathLst>
              <a:path w="2170429" h="3883025">
                <a:moveTo>
                  <a:pt x="0" y="199389"/>
                </a:moveTo>
                <a:lnTo>
                  <a:pt x="5266" y="153675"/>
                </a:lnTo>
                <a:lnTo>
                  <a:pt x="20268" y="111708"/>
                </a:lnTo>
                <a:lnTo>
                  <a:pt x="43807" y="74686"/>
                </a:lnTo>
                <a:lnTo>
                  <a:pt x="74686" y="43807"/>
                </a:lnTo>
                <a:lnTo>
                  <a:pt x="111708" y="20268"/>
                </a:lnTo>
                <a:lnTo>
                  <a:pt x="153675" y="5266"/>
                </a:lnTo>
                <a:lnTo>
                  <a:pt x="199389" y="0"/>
                </a:lnTo>
                <a:lnTo>
                  <a:pt x="1970658" y="0"/>
                </a:lnTo>
                <a:lnTo>
                  <a:pt x="2016380" y="5266"/>
                </a:lnTo>
                <a:lnTo>
                  <a:pt x="2058366" y="20268"/>
                </a:lnTo>
                <a:lnTo>
                  <a:pt x="2095412" y="43807"/>
                </a:lnTo>
                <a:lnTo>
                  <a:pt x="2126318" y="74686"/>
                </a:lnTo>
                <a:lnTo>
                  <a:pt x="2149882" y="111708"/>
                </a:lnTo>
                <a:lnTo>
                  <a:pt x="2164902" y="153675"/>
                </a:lnTo>
                <a:lnTo>
                  <a:pt x="2170176" y="199389"/>
                </a:lnTo>
                <a:lnTo>
                  <a:pt x="2170176" y="3683596"/>
                </a:lnTo>
                <a:lnTo>
                  <a:pt x="2164902" y="3729321"/>
                </a:lnTo>
                <a:lnTo>
                  <a:pt x="2149882" y="3771297"/>
                </a:lnTo>
                <a:lnTo>
                  <a:pt x="2126318" y="3808326"/>
                </a:lnTo>
                <a:lnTo>
                  <a:pt x="2095412" y="3839210"/>
                </a:lnTo>
                <a:lnTo>
                  <a:pt x="2058366" y="3862753"/>
                </a:lnTo>
                <a:lnTo>
                  <a:pt x="2016380" y="3877757"/>
                </a:lnTo>
                <a:lnTo>
                  <a:pt x="1970658" y="3883025"/>
                </a:lnTo>
                <a:lnTo>
                  <a:pt x="199389" y="3883025"/>
                </a:lnTo>
                <a:lnTo>
                  <a:pt x="153675" y="3877757"/>
                </a:lnTo>
                <a:lnTo>
                  <a:pt x="111708" y="3862753"/>
                </a:lnTo>
                <a:lnTo>
                  <a:pt x="74686" y="3839210"/>
                </a:lnTo>
                <a:lnTo>
                  <a:pt x="43807" y="3808326"/>
                </a:lnTo>
                <a:lnTo>
                  <a:pt x="20268" y="3771297"/>
                </a:lnTo>
                <a:lnTo>
                  <a:pt x="5266" y="3729321"/>
                </a:lnTo>
                <a:lnTo>
                  <a:pt x="0" y="3683596"/>
                </a:lnTo>
                <a:lnTo>
                  <a:pt x="0" y="199389"/>
                </a:lnTo>
                <a:close/>
              </a:path>
            </a:pathLst>
          </a:custGeom>
          <a:ln w="9525">
            <a:solidFill>
              <a:srgbClr val="808080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3508375" y="2747899"/>
            <a:ext cx="2297176" cy="38815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/>
        </p:nvSpPr>
        <p:spPr>
          <a:xfrm>
            <a:off x="3508375" y="2747898"/>
            <a:ext cx="2297430" cy="3881754"/>
          </a:xfrm>
          <a:custGeom>
            <a:avLst/>
            <a:gdLst/>
            <a:ahLst/>
            <a:cxnLst/>
            <a:rect l="l" t="t" r="r" b="b"/>
            <a:pathLst>
              <a:path w="2297429" h="3881754">
                <a:moveTo>
                  <a:pt x="0" y="211200"/>
                </a:moveTo>
                <a:lnTo>
                  <a:pt x="5573" y="162792"/>
                </a:lnTo>
                <a:lnTo>
                  <a:pt x="21451" y="118345"/>
                </a:lnTo>
                <a:lnTo>
                  <a:pt x="46366" y="79129"/>
                </a:lnTo>
                <a:lnTo>
                  <a:pt x="79052" y="46416"/>
                </a:lnTo>
                <a:lnTo>
                  <a:pt x="118243" y="21476"/>
                </a:lnTo>
                <a:lnTo>
                  <a:pt x="162672" y="5580"/>
                </a:lnTo>
                <a:lnTo>
                  <a:pt x="211074" y="0"/>
                </a:lnTo>
                <a:lnTo>
                  <a:pt x="2085975" y="0"/>
                </a:lnTo>
                <a:lnTo>
                  <a:pt x="2134383" y="5580"/>
                </a:lnTo>
                <a:lnTo>
                  <a:pt x="2178830" y="21476"/>
                </a:lnTo>
                <a:lnTo>
                  <a:pt x="2218046" y="46416"/>
                </a:lnTo>
                <a:lnTo>
                  <a:pt x="2250759" y="79129"/>
                </a:lnTo>
                <a:lnTo>
                  <a:pt x="2275699" y="118345"/>
                </a:lnTo>
                <a:lnTo>
                  <a:pt x="2291595" y="162792"/>
                </a:lnTo>
                <a:lnTo>
                  <a:pt x="2297176" y="211200"/>
                </a:lnTo>
                <a:lnTo>
                  <a:pt x="2297176" y="3670401"/>
                </a:lnTo>
                <a:lnTo>
                  <a:pt x="2291595" y="3718804"/>
                </a:lnTo>
                <a:lnTo>
                  <a:pt x="2275699" y="3763237"/>
                </a:lnTo>
                <a:lnTo>
                  <a:pt x="2250759" y="3802433"/>
                </a:lnTo>
                <a:lnTo>
                  <a:pt x="2218046" y="3835124"/>
                </a:lnTo>
                <a:lnTo>
                  <a:pt x="2178830" y="3860044"/>
                </a:lnTo>
                <a:lnTo>
                  <a:pt x="2134383" y="3875925"/>
                </a:lnTo>
                <a:lnTo>
                  <a:pt x="2085975" y="3881501"/>
                </a:lnTo>
                <a:lnTo>
                  <a:pt x="211074" y="3881501"/>
                </a:lnTo>
                <a:lnTo>
                  <a:pt x="162672" y="3875925"/>
                </a:lnTo>
                <a:lnTo>
                  <a:pt x="118243" y="3860044"/>
                </a:lnTo>
                <a:lnTo>
                  <a:pt x="79052" y="3835124"/>
                </a:lnTo>
                <a:lnTo>
                  <a:pt x="46366" y="3802433"/>
                </a:lnTo>
                <a:lnTo>
                  <a:pt x="21451" y="3763237"/>
                </a:lnTo>
                <a:lnTo>
                  <a:pt x="5573" y="3718804"/>
                </a:lnTo>
                <a:lnTo>
                  <a:pt x="0" y="3670401"/>
                </a:lnTo>
                <a:lnTo>
                  <a:pt x="0" y="211200"/>
                </a:lnTo>
                <a:close/>
              </a:path>
            </a:pathLst>
          </a:custGeom>
          <a:ln w="9525">
            <a:solidFill>
              <a:srgbClr val="808080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" name="object 7"/>
          <p:cNvSpPr/>
          <p:nvPr/>
        </p:nvSpPr>
        <p:spPr>
          <a:xfrm>
            <a:off x="3732277" y="3381376"/>
            <a:ext cx="1326515" cy="353695"/>
          </a:xfrm>
          <a:custGeom>
            <a:avLst/>
            <a:gdLst/>
            <a:ahLst/>
            <a:cxnLst/>
            <a:rect l="l" t="t" r="r" b="b"/>
            <a:pathLst>
              <a:path w="1326514" h="353695">
                <a:moveTo>
                  <a:pt x="13462" y="318135"/>
                </a:moveTo>
                <a:lnTo>
                  <a:pt x="12826" y="319277"/>
                </a:lnTo>
                <a:lnTo>
                  <a:pt x="0" y="343788"/>
                </a:lnTo>
                <a:lnTo>
                  <a:pt x="8509" y="348106"/>
                </a:lnTo>
                <a:lnTo>
                  <a:pt x="21209" y="323723"/>
                </a:lnTo>
                <a:lnTo>
                  <a:pt x="21590" y="323088"/>
                </a:lnTo>
                <a:lnTo>
                  <a:pt x="13462" y="318135"/>
                </a:lnTo>
                <a:close/>
              </a:path>
              <a:path w="1326514" h="353695">
                <a:moveTo>
                  <a:pt x="33781" y="285623"/>
                </a:moveTo>
                <a:lnTo>
                  <a:pt x="27305" y="295148"/>
                </a:lnTo>
                <a:lnTo>
                  <a:pt x="18415" y="310006"/>
                </a:lnTo>
                <a:lnTo>
                  <a:pt x="26543" y="314960"/>
                </a:lnTo>
                <a:lnTo>
                  <a:pt x="35432" y="300100"/>
                </a:lnTo>
                <a:lnTo>
                  <a:pt x="41656" y="291083"/>
                </a:lnTo>
                <a:lnTo>
                  <a:pt x="33781" y="285623"/>
                </a:lnTo>
                <a:close/>
              </a:path>
              <a:path w="1326514" h="353695">
                <a:moveTo>
                  <a:pt x="56515" y="254762"/>
                </a:moveTo>
                <a:lnTo>
                  <a:pt x="43180" y="272033"/>
                </a:lnTo>
                <a:lnTo>
                  <a:pt x="39116" y="277749"/>
                </a:lnTo>
                <a:lnTo>
                  <a:pt x="46990" y="283210"/>
                </a:lnTo>
                <a:lnTo>
                  <a:pt x="50926" y="277368"/>
                </a:lnTo>
                <a:lnTo>
                  <a:pt x="64007" y="260476"/>
                </a:lnTo>
                <a:lnTo>
                  <a:pt x="56515" y="254762"/>
                </a:lnTo>
                <a:close/>
              </a:path>
              <a:path w="1326514" h="353695">
                <a:moveTo>
                  <a:pt x="81661" y="225425"/>
                </a:moveTo>
                <a:lnTo>
                  <a:pt x="79121" y="227964"/>
                </a:lnTo>
                <a:lnTo>
                  <a:pt x="62611" y="247014"/>
                </a:lnTo>
                <a:lnTo>
                  <a:pt x="69850" y="253364"/>
                </a:lnTo>
                <a:lnTo>
                  <a:pt x="86360" y="234187"/>
                </a:lnTo>
                <a:lnTo>
                  <a:pt x="88518" y="232029"/>
                </a:lnTo>
                <a:lnTo>
                  <a:pt x="81661" y="225425"/>
                </a:lnTo>
                <a:close/>
              </a:path>
              <a:path w="1326514" h="353695">
                <a:moveTo>
                  <a:pt x="108712" y="198247"/>
                </a:moveTo>
                <a:lnTo>
                  <a:pt x="99187" y="207137"/>
                </a:lnTo>
                <a:lnTo>
                  <a:pt x="88265" y="218566"/>
                </a:lnTo>
                <a:lnTo>
                  <a:pt x="95123" y="225171"/>
                </a:lnTo>
                <a:lnTo>
                  <a:pt x="106044" y="213867"/>
                </a:lnTo>
                <a:lnTo>
                  <a:pt x="115188" y="205232"/>
                </a:lnTo>
                <a:lnTo>
                  <a:pt x="108712" y="198247"/>
                </a:lnTo>
                <a:close/>
              </a:path>
              <a:path w="1326514" h="353695">
                <a:moveTo>
                  <a:pt x="137541" y="172974"/>
                </a:moveTo>
                <a:lnTo>
                  <a:pt x="120523" y="187451"/>
                </a:lnTo>
                <a:lnTo>
                  <a:pt x="115697" y="191770"/>
                </a:lnTo>
                <a:lnTo>
                  <a:pt x="122174" y="198754"/>
                </a:lnTo>
                <a:lnTo>
                  <a:pt x="127000" y="194310"/>
                </a:lnTo>
                <a:lnTo>
                  <a:pt x="143637" y="180212"/>
                </a:lnTo>
                <a:lnTo>
                  <a:pt x="137541" y="172974"/>
                </a:lnTo>
                <a:close/>
              </a:path>
              <a:path w="1326514" h="353695">
                <a:moveTo>
                  <a:pt x="167894" y="149351"/>
                </a:moveTo>
                <a:lnTo>
                  <a:pt x="166497" y="150367"/>
                </a:lnTo>
                <a:lnTo>
                  <a:pt x="145034" y="166750"/>
                </a:lnTo>
                <a:lnTo>
                  <a:pt x="150749" y="174371"/>
                </a:lnTo>
                <a:lnTo>
                  <a:pt x="172338" y="157861"/>
                </a:lnTo>
                <a:lnTo>
                  <a:pt x="173355" y="157225"/>
                </a:lnTo>
                <a:lnTo>
                  <a:pt x="167894" y="149351"/>
                </a:lnTo>
                <a:close/>
              </a:path>
              <a:path w="1326514" h="353695">
                <a:moveTo>
                  <a:pt x="199644" y="127888"/>
                </a:moveTo>
                <a:lnTo>
                  <a:pt x="191262" y="133096"/>
                </a:lnTo>
                <a:lnTo>
                  <a:pt x="175768" y="143890"/>
                </a:lnTo>
                <a:lnTo>
                  <a:pt x="181229" y="151764"/>
                </a:lnTo>
                <a:lnTo>
                  <a:pt x="196596" y="140970"/>
                </a:lnTo>
                <a:lnTo>
                  <a:pt x="204724" y="135889"/>
                </a:lnTo>
                <a:lnTo>
                  <a:pt x="199644" y="127888"/>
                </a:lnTo>
                <a:close/>
              </a:path>
              <a:path w="1326514" h="353695">
                <a:moveTo>
                  <a:pt x="232410" y="108076"/>
                </a:moveTo>
                <a:lnTo>
                  <a:pt x="216916" y="116966"/>
                </a:lnTo>
                <a:lnTo>
                  <a:pt x="207644" y="122809"/>
                </a:lnTo>
                <a:lnTo>
                  <a:pt x="212725" y="130810"/>
                </a:lnTo>
                <a:lnTo>
                  <a:pt x="221996" y="124967"/>
                </a:lnTo>
                <a:lnTo>
                  <a:pt x="237109" y="116332"/>
                </a:lnTo>
                <a:lnTo>
                  <a:pt x="232410" y="108076"/>
                </a:lnTo>
                <a:close/>
              </a:path>
              <a:path w="1326514" h="353695">
                <a:moveTo>
                  <a:pt x="266192" y="90042"/>
                </a:moveTo>
                <a:lnTo>
                  <a:pt x="243586" y="101726"/>
                </a:lnTo>
                <a:lnTo>
                  <a:pt x="240665" y="103377"/>
                </a:lnTo>
                <a:lnTo>
                  <a:pt x="245363" y="111633"/>
                </a:lnTo>
                <a:lnTo>
                  <a:pt x="248285" y="109982"/>
                </a:lnTo>
                <a:lnTo>
                  <a:pt x="270637" y="98551"/>
                </a:lnTo>
                <a:lnTo>
                  <a:pt x="266192" y="90042"/>
                </a:lnTo>
                <a:close/>
              </a:path>
              <a:path w="1326514" h="353695">
                <a:moveTo>
                  <a:pt x="300990" y="73660"/>
                </a:moveTo>
                <a:lnTo>
                  <a:pt x="299719" y="74167"/>
                </a:lnTo>
                <a:lnTo>
                  <a:pt x="274955" y="85725"/>
                </a:lnTo>
                <a:lnTo>
                  <a:pt x="279019" y="94361"/>
                </a:lnTo>
                <a:lnTo>
                  <a:pt x="303784" y="82803"/>
                </a:lnTo>
                <a:lnTo>
                  <a:pt x="304673" y="82423"/>
                </a:lnTo>
                <a:lnTo>
                  <a:pt x="300990" y="73660"/>
                </a:lnTo>
                <a:close/>
              </a:path>
              <a:path w="1326514" h="353695">
                <a:moveTo>
                  <a:pt x="336423" y="59182"/>
                </a:moveTo>
                <a:lnTo>
                  <a:pt x="328930" y="61975"/>
                </a:lnTo>
                <a:lnTo>
                  <a:pt x="309880" y="69976"/>
                </a:lnTo>
                <a:lnTo>
                  <a:pt x="313436" y="78739"/>
                </a:lnTo>
                <a:lnTo>
                  <a:pt x="332613" y="70738"/>
                </a:lnTo>
                <a:lnTo>
                  <a:pt x="339851" y="68072"/>
                </a:lnTo>
                <a:lnTo>
                  <a:pt x="336423" y="59182"/>
                </a:lnTo>
                <a:close/>
              </a:path>
              <a:path w="1326514" h="353695">
                <a:moveTo>
                  <a:pt x="372491" y="46354"/>
                </a:moveTo>
                <a:lnTo>
                  <a:pt x="358901" y="50800"/>
                </a:lnTo>
                <a:lnTo>
                  <a:pt x="345440" y="55879"/>
                </a:lnTo>
                <a:lnTo>
                  <a:pt x="348742" y="64770"/>
                </a:lnTo>
                <a:lnTo>
                  <a:pt x="362331" y="59689"/>
                </a:lnTo>
                <a:lnTo>
                  <a:pt x="375538" y="55372"/>
                </a:lnTo>
                <a:lnTo>
                  <a:pt x="372491" y="46354"/>
                </a:lnTo>
                <a:close/>
              </a:path>
              <a:path w="1326514" h="353695">
                <a:moveTo>
                  <a:pt x="409067" y="35051"/>
                </a:moveTo>
                <a:lnTo>
                  <a:pt x="389636" y="40639"/>
                </a:lnTo>
                <a:lnTo>
                  <a:pt x="381507" y="43307"/>
                </a:lnTo>
                <a:lnTo>
                  <a:pt x="384556" y="52324"/>
                </a:lnTo>
                <a:lnTo>
                  <a:pt x="392684" y="49657"/>
                </a:lnTo>
                <a:lnTo>
                  <a:pt x="411734" y="44196"/>
                </a:lnTo>
                <a:lnTo>
                  <a:pt x="409067" y="35051"/>
                </a:lnTo>
                <a:close/>
              </a:path>
              <a:path w="1326514" h="353695">
                <a:moveTo>
                  <a:pt x="446150" y="25400"/>
                </a:moveTo>
                <a:lnTo>
                  <a:pt x="421005" y="31623"/>
                </a:lnTo>
                <a:lnTo>
                  <a:pt x="418211" y="32385"/>
                </a:lnTo>
                <a:lnTo>
                  <a:pt x="420878" y="41528"/>
                </a:lnTo>
                <a:lnTo>
                  <a:pt x="423672" y="40766"/>
                </a:lnTo>
                <a:lnTo>
                  <a:pt x="448437" y="34671"/>
                </a:lnTo>
                <a:lnTo>
                  <a:pt x="446150" y="25400"/>
                </a:lnTo>
                <a:close/>
              </a:path>
              <a:path w="1326514" h="353695">
                <a:moveTo>
                  <a:pt x="483488" y="17145"/>
                </a:moveTo>
                <a:lnTo>
                  <a:pt x="455549" y="23113"/>
                </a:lnTo>
                <a:lnTo>
                  <a:pt x="457581" y="32385"/>
                </a:lnTo>
                <a:lnTo>
                  <a:pt x="485521" y="26542"/>
                </a:lnTo>
                <a:lnTo>
                  <a:pt x="483488" y="17145"/>
                </a:lnTo>
                <a:close/>
              </a:path>
              <a:path w="1326514" h="353695">
                <a:moveTo>
                  <a:pt x="521335" y="10540"/>
                </a:moveTo>
                <a:lnTo>
                  <a:pt x="493013" y="15494"/>
                </a:lnTo>
                <a:lnTo>
                  <a:pt x="494665" y="24764"/>
                </a:lnTo>
                <a:lnTo>
                  <a:pt x="519938" y="20447"/>
                </a:lnTo>
                <a:lnTo>
                  <a:pt x="522605" y="20065"/>
                </a:lnTo>
                <a:lnTo>
                  <a:pt x="521335" y="10540"/>
                </a:lnTo>
                <a:close/>
              </a:path>
              <a:path w="1326514" h="353695">
                <a:moveTo>
                  <a:pt x="559307" y="5714"/>
                </a:moveTo>
                <a:lnTo>
                  <a:pt x="551688" y="6476"/>
                </a:lnTo>
                <a:lnTo>
                  <a:pt x="530860" y="9271"/>
                </a:lnTo>
                <a:lnTo>
                  <a:pt x="532130" y="18796"/>
                </a:lnTo>
                <a:lnTo>
                  <a:pt x="552957" y="16001"/>
                </a:lnTo>
                <a:lnTo>
                  <a:pt x="560324" y="15239"/>
                </a:lnTo>
                <a:lnTo>
                  <a:pt x="559307" y="5714"/>
                </a:lnTo>
                <a:close/>
              </a:path>
              <a:path w="1326514" h="353695">
                <a:moveTo>
                  <a:pt x="597407" y="2412"/>
                </a:moveTo>
                <a:lnTo>
                  <a:pt x="585469" y="3175"/>
                </a:lnTo>
                <a:lnTo>
                  <a:pt x="568832" y="4825"/>
                </a:lnTo>
                <a:lnTo>
                  <a:pt x="569722" y="14350"/>
                </a:lnTo>
                <a:lnTo>
                  <a:pt x="586359" y="12700"/>
                </a:lnTo>
                <a:lnTo>
                  <a:pt x="598043" y="11937"/>
                </a:lnTo>
                <a:lnTo>
                  <a:pt x="597407" y="2412"/>
                </a:lnTo>
                <a:close/>
              </a:path>
              <a:path w="1326514" h="353695">
                <a:moveTo>
                  <a:pt x="635635" y="508"/>
                </a:moveTo>
                <a:lnTo>
                  <a:pt x="619379" y="1015"/>
                </a:lnTo>
                <a:lnTo>
                  <a:pt x="606932" y="1777"/>
                </a:lnTo>
                <a:lnTo>
                  <a:pt x="607568" y="11302"/>
                </a:lnTo>
                <a:lnTo>
                  <a:pt x="620013" y="10413"/>
                </a:lnTo>
                <a:lnTo>
                  <a:pt x="635888" y="10033"/>
                </a:lnTo>
                <a:lnTo>
                  <a:pt x="635635" y="508"/>
                </a:lnTo>
                <a:close/>
              </a:path>
              <a:path w="1326514" h="353695">
                <a:moveTo>
                  <a:pt x="653542" y="0"/>
                </a:moveTo>
                <a:lnTo>
                  <a:pt x="645160" y="253"/>
                </a:lnTo>
                <a:lnTo>
                  <a:pt x="645413" y="9778"/>
                </a:lnTo>
                <a:lnTo>
                  <a:pt x="653796" y="9525"/>
                </a:lnTo>
                <a:lnTo>
                  <a:pt x="673863" y="9525"/>
                </a:lnTo>
                <a:lnTo>
                  <a:pt x="673988" y="126"/>
                </a:lnTo>
                <a:lnTo>
                  <a:pt x="653542" y="0"/>
                </a:lnTo>
                <a:close/>
              </a:path>
              <a:path w="1326514" h="353695">
                <a:moveTo>
                  <a:pt x="673863" y="9525"/>
                </a:moveTo>
                <a:lnTo>
                  <a:pt x="653796" y="9525"/>
                </a:lnTo>
                <a:lnTo>
                  <a:pt x="673862" y="9651"/>
                </a:lnTo>
                <a:close/>
              </a:path>
              <a:path w="1326514" h="353695">
                <a:moveTo>
                  <a:pt x="687959" y="126"/>
                </a:moveTo>
                <a:lnTo>
                  <a:pt x="683513" y="126"/>
                </a:lnTo>
                <a:lnTo>
                  <a:pt x="683387" y="9651"/>
                </a:lnTo>
                <a:lnTo>
                  <a:pt x="687959" y="9651"/>
                </a:lnTo>
                <a:lnTo>
                  <a:pt x="711707" y="10795"/>
                </a:lnTo>
                <a:lnTo>
                  <a:pt x="712216" y="1270"/>
                </a:lnTo>
                <a:lnTo>
                  <a:pt x="687959" y="126"/>
                </a:lnTo>
                <a:close/>
              </a:path>
              <a:path w="1326514" h="353695">
                <a:moveTo>
                  <a:pt x="721741" y="1650"/>
                </a:moveTo>
                <a:lnTo>
                  <a:pt x="721232" y="11175"/>
                </a:lnTo>
                <a:lnTo>
                  <a:pt x="722122" y="11175"/>
                </a:lnTo>
                <a:lnTo>
                  <a:pt x="749554" y="13462"/>
                </a:lnTo>
                <a:lnTo>
                  <a:pt x="750316" y="3937"/>
                </a:lnTo>
                <a:lnTo>
                  <a:pt x="722630" y="1777"/>
                </a:lnTo>
                <a:lnTo>
                  <a:pt x="721741" y="1650"/>
                </a:lnTo>
                <a:close/>
              </a:path>
              <a:path w="1326514" h="353695">
                <a:moveTo>
                  <a:pt x="759968" y="4825"/>
                </a:moveTo>
                <a:lnTo>
                  <a:pt x="758951" y="14224"/>
                </a:lnTo>
                <a:lnTo>
                  <a:pt x="787273" y="17652"/>
                </a:lnTo>
                <a:lnTo>
                  <a:pt x="788416" y="8127"/>
                </a:lnTo>
                <a:lnTo>
                  <a:pt x="759968" y="4825"/>
                </a:lnTo>
                <a:close/>
              </a:path>
              <a:path w="1326514" h="353695">
                <a:moveTo>
                  <a:pt x="797941" y="9525"/>
                </a:moveTo>
                <a:lnTo>
                  <a:pt x="796544" y="18923"/>
                </a:lnTo>
                <a:lnTo>
                  <a:pt x="824738" y="23367"/>
                </a:lnTo>
                <a:lnTo>
                  <a:pt x="826262" y="13970"/>
                </a:lnTo>
                <a:lnTo>
                  <a:pt x="797941" y="9525"/>
                </a:lnTo>
                <a:close/>
              </a:path>
              <a:path w="1326514" h="353695">
                <a:moveTo>
                  <a:pt x="835787" y="15748"/>
                </a:moveTo>
                <a:lnTo>
                  <a:pt x="833882" y="25146"/>
                </a:lnTo>
                <a:lnTo>
                  <a:pt x="859155" y="30099"/>
                </a:lnTo>
                <a:lnTo>
                  <a:pt x="861822" y="30734"/>
                </a:lnTo>
                <a:lnTo>
                  <a:pt x="863981" y="21462"/>
                </a:lnTo>
                <a:lnTo>
                  <a:pt x="861060" y="20700"/>
                </a:lnTo>
                <a:lnTo>
                  <a:pt x="835787" y="15748"/>
                </a:lnTo>
                <a:close/>
              </a:path>
              <a:path w="1326514" h="353695">
                <a:moveTo>
                  <a:pt x="873251" y="23622"/>
                </a:moveTo>
                <a:lnTo>
                  <a:pt x="871093" y="32892"/>
                </a:lnTo>
                <a:lnTo>
                  <a:pt x="893318" y="38100"/>
                </a:lnTo>
                <a:lnTo>
                  <a:pt x="898651" y="39624"/>
                </a:lnTo>
                <a:lnTo>
                  <a:pt x="901192" y="30352"/>
                </a:lnTo>
                <a:lnTo>
                  <a:pt x="895476" y="28828"/>
                </a:lnTo>
                <a:lnTo>
                  <a:pt x="873251" y="23622"/>
                </a:lnTo>
                <a:close/>
              </a:path>
              <a:path w="1326514" h="353695">
                <a:moveTo>
                  <a:pt x="910336" y="33020"/>
                </a:moveTo>
                <a:lnTo>
                  <a:pt x="907796" y="42163"/>
                </a:lnTo>
                <a:lnTo>
                  <a:pt x="930782" y="48640"/>
                </a:lnTo>
                <a:lnTo>
                  <a:pt x="935101" y="50037"/>
                </a:lnTo>
                <a:lnTo>
                  <a:pt x="938022" y="40894"/>
                </a:lnTo>
                <a:lnTo>
                  <a:pt x="933450" y="39370"/>
                </a:lnTo>
                <a:lnTo>
                  <a:pt x="910336" y="33020"/>
                </a:lnTo>
                <a:close/>
              </a:path>
              <a:path w="1326514" h="353695">
                <a:moveTo>
                  <a:pt x="947038" y="43941"/>
                </a:moveTo>
                <a:lnTo>
                  <a:pt x="944118" y="52959"/>
                </a:lnTo>
                <a:lnTo>
                  <a:pt x="967359" y="60578"/>
                </a:lnTo>
                <a:lnTo>
                  <a:pt x="971042" y="61975"/>
                </a:lnTo>
                <a:lnTo>
                  <a:pt x="974344" y="53086"/>
                </a:lnTo>
                <a:lnTo>
                  <a:pt x="970280" y="51435"/>
                </a:lnTo>
                <a:lnTo>
                  <a:pt x="947038" y="43941"/>
                </a:lnTo>
                <a:close/>
              </a:path>
              <a:path w="1326514" h="353695">
                <a:moveTo>
                  <a:pt x="983234" y="56387"/>
                </a:moveTo>
                <a:lnTo>
                  <a:pt x="979932" y="65277"/>
                </a:lnTo>
                <a:lnTo>
                  <a:pt x="1002538" y="74040"/>
                </a:lnTo>
                <a:lnTo>
                  <a:pt x="1006348" y="75564"/>
                </a:lnTo>
                <a:lnTo>
                  <a:pt x="1010157" y="66928"/>
                </a:lnTo>
                <a:lnTo>
                  <a:pt x="1005967" y="65024"/>
                </a:lnTo>
                <a:lnTo>
                  <a:pt x="983234" y="56387"/>
                </a:lnTo>
                <a:close/>
              </a:path>
              <a:path w="1326514" h="353695">
                <a:moveTo>
                  <a:pt x="1018794" y="70612"/>
                </a:moveTo>
                <a:lnTo>
                  <a:pt x="1015111" y="79375"/>
                </a:lnTo>
                <a:lnTo>
                  <a:pt x="1036574" y="88773"/>
                </a:lnTo>
                <a:lnTo>
                  <a:pt x="1040892" y="90932"/>
                </a:lnTo>
                <a:lnTo>
                  <a:pt x="1045210" y="82423"/>
                </a:lnTo>
                <a:lnTo>
                  <a:pt x="1040384" y="80010"/>
                </a:lnTo>
                <a:lnTo>
                  <a:pt x="1018794" y="70612"/>
                </a:lnTo>
                <a:close/>
              </a:path>
              <a:path w="1326514" h="353695">
                <a:moveTo>
                  <a:pt x="1053719" y="86613"/>
                </a:moveTo>
                <a:lnTo>
                  <a:pt x="1049527" y="95123"/>
                </a:lnTo>
                <a:lnTo>
                  <a:pt x="1069213" y="104901"/>
                </a:lnTo>
                <a:lnTo>
                  <a:pt x="1074674" y="107950"/>
                </a:lnTo>
                <a:lnTo>
                  <a:pt x="1079373" y="99695"/>
                </a:lnTo>
                <a:lnTo>
                  <a:pt x="1073531" y="96392"/>
                </a:lnTo>
                <a:lnTo>
                  <a:pt x="1053719" y="86613"/>
                </a:lnTo>
                <a:close/>
              </a:path>
              <a:path w="1326514" h="353695">
                <a:moveTo>
                  <a:pt x="1087627" y="104266"/>
                </a:moveTo>
                <a:lnTo>
                  <a:pt x="1083056" y="112649"/>
                </a:lnTo>
                <a:lnTo>
                  <a:pt x="1100582" y="122427"/>
                </a:lnTo>
                <a:lnTo>
                  <a:pt x="1107566" y="126746"/>
                </a:lnTo>
                <a:lnTo>
                  <a:pt x="1112647" y="118745"/>
                </a:lnTo>
                <a:lnTo>
                  <a:pt x="1105153" y="114046"/>
                </a:lnTo>
                <a:lnTo>
                  <a:pt x="1087627" y="104266"/>
                </a:lnTo>
                <a:close/>
              </a:path>
              <a:path w="1326514" h="353695">
                <a:moveTo>
                  <a:pt x="1120775" y="123698"/>
                </a:moveTo>
                <a:lnTo>
                  <a:pt x="1115695" y="131825"/>
                </a:lnTo>
                <a:lnTo>
                  <a:pt x="1130427" y="140970"/>
                </a:lnTo>
                <a:lnTo>
                  <a:pt x="1139316" y="147320"/>
                </a:lnTo>
                <a:lnTo>
                  <a:pt x="1144777" y="139446"/>
                </a:lnTo>
                <a:lnTo>
                  <a:pt x="1135379" y="132969"/>
                </a:lnTo>
                <a:lnTo>
                  <a:pt x="1120775" y="123698"/>
                </a:lnTo>
                <a:close/>
              </a:path>
              <a:path w="1326514" h="353695">
                <a:moveTo>
                  <a:pt x="1152652" y="145034"/>
                </a:moveTo>
                <a:lnTo>
                  <a:pt x="1147190" y="152780"/>
                </a:lnTo>
                <a:lnTo>
                  <a:pt x="1158748" y="160909"/>
                </a:lnTo>
                <a:lnTo>
                  <a:pt x="1169924" y="169672"/>
                </a:lnTo>
                <a:lnTo>
                  <a:pt x="1175765" y="162178"/>
                </a:lnTo>
                <a:lnTo>
                  <a:pt x="1164209" y="153035"/>
                </a:lnTo>
                <a:lnTo>
                  <a:pt x="1152652" y="145034"/>
                </a:lnTo>
                <a:close/>
              </a:path>
              <a:path w="1326514" h="353695">
                <a:moveTo>
                  <a:pt x="1183259" y="168021"/>
                </a:moveTo>
                <a:lnTo>
                  <a:pt x="1177416" y="175513"/>
                </a:lnTo>
                <a:lnTo>
                  <a:pt x="1185418" y="181863"/>
                </a:lnTo>
                <a:lnTo>
                  <a:pt x="1199007" y="193801"/>
                </a:lnTo>
                <a:lnTo>
                  <a:pt x="1205229" y="186689"/>
                </a:lnTo>
                <a:lnTo>
                  <a:pt x="1191260" y="174371"/>
                </a:lnTo>
                <a:lnTo>
                  <a:pt x="1183259" y="168021"/>
                </a:lnTo>
                <a:close/>
              </a:path>
              <a:path w="1326514" h="353695">
                <a:moveTo>
                  <a:pt x="1212469" y="192912"/>
                </a:moveTo>
                <a:lnTo>
                  <a:pt x="1206119" y="200151"/>
                </a:lnTo>
                <a:lnTo>
                  <a:pt x="1210437" y="203835"/>
                </a:lnTo>
                <a:lnTo>
                  <a:pt x="1226565" y="219710"/>
                </a:lnTo>
                <a:lnTo>
                  <a:pt x="1233170" y="212978"/>
                </a:lnTo>
                <a:lnTo>
                  <a:pt x="1216787" y="196723"/>
                </a:lnTo>
                <a:lnTo>
                  <a:pt x="1212469" y="192912"/>
                </a:lnTo>
                <a:close/>
              </a:path>
              <a:path w="1326514" h="353695">
                <a:moveTo>
                  <a:pt x="1240027" y="219583"/>
                </a:moveTo>
                <a:lnTo>
                  <a:pt x="1233297" y="226441"/>
                </a:lnTo>
                <a:lnTo>
                  <a:pt x="1233804" y="226949"/>
                </a:lnTo>
                <a:lnTo>
                  <a:pt x="1252220" y="247523"/>
                </a:lnTo>
                <a:lnTo>
                  <a:pt x="1259332" y="241173"/>
                </a:lnTo>
                <a:lnTo>
                  <a:pt x="1240536" y="220217"/>
                </a:lnTo>
                <a:lnTo>
                  <a:pt x="1240027" y="219583"/>
                </a:lnTo>
                <a:close/>
              </a:path>
              <a:path w="1326514" h="353695">
                <a:moveTo>
                  <a:pt x="1284053" y="290259"/>
                </a:moveTo>
                <a:lnTo>
                  <a:pt x="1255649" y="306450"/>
                </a:lnTo>
                <a:lnTo>
                  <a:pt x="1326388" y="353694"/>
                </a:lnTo>
                <a:lnTo>
                  <a:pt x="1323558" y="301117"/>
                </a:lnTo>
                <a:lnTo>
                  <a:pt x="1290954" y="301117"/>
                </a:lnTo>
                <a:lnTo>
                  <a:pt x="1284053" y="290259"/>
                </a:lnTo>
                <a:close/>
              </a:path>
              <a:path w="1326514" h="353695">
                <a:moveTo>
                  <a:pt x="1292367" y="285519"/>
                </a:moveTo>
                <a:lnTo>
                  <a:pt x="1284053" y="290259"/>
                </a:lnTo>
                <a:lnTo>
                  <a:pt x="1290954" y="301117"/>
                </a:lnTo>
                <a:lnTo>
                  <a:pt x="1299083" y="296037"/>
                </a:lnTo>
                <a:lnTo>
                  <a:pt x="1292367" y="285519"/>
                </a:lnTo>
                <a:close/>
              </a:path>
              <a:path w="1326514" h="353695">
                <a:moveTo>
                  <a:pt x="1321815" y="268731"/>
                </a:moveTo>
                <a:lnTo>
                  <a:pt x="1292367" y="285519"/>
                </a:lnTo>
                <a:lnTo>
                  <a:pt x="1299083" y="296037"/>
                </a:lnTo>
                <a:lnTo>
                  <a:pt x="1290954" y="301117"/>
                </a:lnTo>
                <a:lnTo>
                  <a:pt x="1323558" y="301117"/>
                </a:lnTo>
                <a:lnTo>
                  <a:pt x="1321815" y="268731"/>
                </a:lnTo>
                <a:close/>
              </a:path>
              <a:path w="1326514" h="353695">
                <a:moveTo>
                  <a:pt x="1288541" y="279526"/>
                </a:moveTo>
                <a:lnTo>
                  <a:pt x="1280540" y="284733"/>
                </a:lnTo>
                <a:lnTo>
                  <a:pt x="1284053" y="290259"/>
                </a:lnTo>
                <a:lnTo>
                  <a:pt x="1292367" y="285519"/>
                </a:lnTo>
                <a:lnTo>
                  <a:pt x="1288541" y="279526"/>
                </a:lnTo>
                <a:close/>
              </a:path>
              <a:path w="1326514" h="353695">
                <a:moveTo>
                  <a:pt x="1265554" y="248666"/>
                </a:moveTo>
                <a:lnTo>
                  <a:pt x="1258062" y="254507"/>
                </a:lnTo>
                <a:lnTo>
                  <a:pt x="1275461" y="276606"/>
                </a:lnTo>
                <a:lnTo>
                  <a:pt x="1283462" y="271525"/>
                </a:lnTo>
                <a:lnTo>
                  <a:pt x="1282446" y="270001"/>
                </a:lnTo>
                <a:lnTo>
                  <a:pt x="1265554" y="248666"/>
                </a:lnTo>
                <a:close/>
              </a:path>
            </a:pathLst>
          </a:custGeom>
          <a:solidFill>
            <a:srgbClr val="808080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" name="object 8"/>
          <p:cNvSpPr/>
          <p:nvPr/>
        </p:nvSpPr>
        <p:spPr>
          <a:xfrm>
            <a:off x="3731768" y="4598797"/>
            <a:ext cx="1326515" cy="356235"/>
          </a:xfrm>
          <a:custGeom>
            <a:avLst/>
            <a:gdLst/>
            <a:ahLst/>
            <a:cxnLst/>
            <a:rect l="l" t="t" r="r" b="b"/>
            <a:pathLst>
              <a:path w="1326514" h="356235">
                <a:moveTo>
                  <a:pt x="57784" y="92836"/>
                </a:moveTo>
                <a:lnTo>
                  <a:pt x="50292" y="98678"/>
                </a:lnTo>
                <a:lnTo>
                  <a:pt x="56133" y="106298"/>
                </a:lnTo>
                <a:lnTo>
                  <a:pt x="68833" y="120776"/>
                </a:lnTo>
                <a:lnTo>
                  <a:pt x="75945" y="114553"/>
                </a:lnTo>
                <a:lnTo>
                  <a:pt x="63754" y="100456"/>
                </a:lnTo>
                <a:lnTo>
                  <a:pt x="57784" y="92836"/>
                </a:lnTo>
                <a:close/>
              </a:path>
              <a:path w="1326514" h="356235">
                <a:moveTo>
                  <a:pt x="0" y="9905"/>
                </a:moveTo>
                <a:lnTo>
                  <a:pt x="6095" y="94868"/>
                </a:lnTo>
                <a:lnTo>
                  <a:pt x="35000" y="77727"/>
                </a:lnTo>
                <a:lnTo>
                  <a:pt x="28320" y="67055"/>
                </a:lnTo>
                <a:lnTo>
                  <a:pt x="36449" y="61975"/>
                </a:lnTo>
                <a:lnTo>
                  <a:pt x="61562" y="61975"/>
                </a:lnTo>
                <a:lnTo>
                  <a:pt x="71627" y="56006"/>
                </a:lnTo>
                <a:lnTo>
                  <a:pt x="0" y="9905"/>
                </a:lnTo>
                <a:close/>
              </a:path>
              <a:path w="1326514" h="356235">
                <a:moveTo>
                  <a:pt x="43209" y="72859"/>
                </a:moveTo>
                <a:lnTo>
                  <a:pt x="35000" y="77727"/>
                </a:lnTo>
                <a:lnTo>
                  <a:pt x="38734" y="83692"/>
                </a:lnTo>
                <a:lnTo>
                  <a:pt x="44450" y="91185"/>
                </a:lnTo>
                <a:lnTo>
                  <a:pt x="51943" y="85343"/>
                </a:lnTo>
                <a:lnTo>
                  <a:pt x="46862" y="78739"/>
                </a:lnTo>
                <a:lnTo>
                  <a:pt x="43209" y="72859"/>
                </a:lnTo>
                <a:close/>
              </a:path>
              <a:path w="1326514" h="356235">
                <a:moveTo>
                  <a:pt x="36449" y="61975"/>
                </a:moveTo>
                <a:lnTo>
                  <a:pt x="28320" y="67055"/>
                </a:lnTo>
                <a:lnTo>
                  <a:pt x="35000" y="77727"/>
                </a:lnTo>
                <a:lnTo>
                  <a:pt x="43209" y="72859"/>
                </a:lnTo>
                <a:lnTo>
                  <a:pt x="36449" y="61975"/>
                </a:lnTo>
                <a:close/>
              </a:path>
              <a:path w="1326514" h="356235">
                <a:moveTo>
                  <a:pt x="61562" y="61975"/>
                </a:moveTo>
                <a:lnTo>
                  <a:pt x="36449" y="61975"/>
                </a:lnTo>
                <a:lnTo>
                  <a:pt x="43209" y="72859"/>
                </a:lnTo>
                <a:lnTo>
                  <a:pt x="61562" y="61975"/>
                </a:lnTo>
                <a:close/>
              </a:path>
              <a:path w="1326514" h="356235">
                <a:moveTo>
                  <a:pt x="82042" y="121538"/>
                </a:moveTo>
                <a:lnTo>
                  <a:pt x="75183" y="128142"/>
                </a:lnTo>
                <a:lnTo>
                  <a:pt x="95250" y="148970"/>
                </a:lnTo>
                <a:lnTo>
                  <a:pt x="101726" y="141985"/>
                </a:lnTo>
                <a:lnTo>
                  <a:pt x="82042" y="121538"/>
                </a:lnTo>
                <a:close/>
              </a:path>
              <a:path w="1326514" h="356235">
                <a:moveTo>
                  <a:pt x="108712" y="148462"/>
                </a:moveTo>
                <a:lnTo>
                  <a:pt x="102234" y="155447"/>
                </a:lnTo>
                <a:lnTo>
                  <a:pt x="116205" y="168528"/>
                </a:lnTo>
                <a:lnTo>
                  <a:pt x="123570" y="174751"/>
                </a:lnTo>
                <a:lnTo>
                  <a:pt x="129667" y="167512"/>
                </a:lnTo>
                <a:lnTo>
                  <a:pt x="122681" y="161544"/>
                </a:lnTo>
                <a:lnTo>
                  <a:pt x="108712" y="148462"/>
                </a:lnTo>
                <a:close/>
              </a:path>
              <a:path w="1326514" h="356235">
                <a:moveTo>
                  <a:pt x="137032" y="173608"/>
                </a:moveTo>
                <a:lnTo>
                  <a:pt x="130809" y="180847"/>
                </a:lnTo>
                <a:lnTo>
                  <a:pt x="138683" y="187578"/>
                </a:lnTo>
                <a:lnTo>
                  <a:pt x="153415" y="198754"/>
                </a:lnTo>
                <a:lnTo>
                  <a:pt x="159131" y="191261"/>
                </a:lnTo>
                <a:lnTo>
                  <a:pt x="144780" y="180212"/>
                </a:lnTo>
                <a:lnTo>
                  <a:pt x="137032" y="173608"/>
                </a:lnTo>
                <a:close/>
              </a:path>
              <a:path w="1326514" h="356235">
                <a:moveTo>
                  <a:pt x="166750" y="196976"/>
                </a:moveTo>
                <a:lnTo>
                  <a:pt x="160908" y="204596"/>
                </a:lnTo>
                <a:lnTo>
                  <a:pt x="162306" y="205612"/>
                </a:lnTo>
                <a:lnTo>
                  <a:pt x="184531" y="221106"/>
                </a:lnTo>
                <a:lnTo>
                  <a:pt x="189992" y="213232"/>
                </a:lnTo>
                <a:lnTo>
                  <a:pt x="168148" y="197992"/>
                </a:lnTo>
                <a:lnTo>
                  <a:pt x="166750" y="196976"/>
                </a:lnTo>
                <a:close/>
              </a:path>
              <a:path w="1326514" h="356235">
                <a:moveTo>
                  <a:pt x="197738" y="218312"/>
                </a:moveTo>
                <a:lnTo>
                  <a:pt x="192786" y="226440"/>
                </a:lnTo>
                <a:lnTo>
                  <a:pt x="212725" y="238886"/>
                </a:lnTo>
                <a:lnTo>
                  <a:pt x="217169" y="241553"/>
                </a:lnTo>
                <a:lnTo>
                  <a:pt x="221995" y="233171"/>
                </a:lnTo>
                <a:lnTo>
                  <a:pt x="217677" y="230758"/>
                </a:lnTo>
                <a:lnTo>
                  <a:pt x="197738" y="218312"/>
                </a:lnTo>
                <a:close/>
              </a:path>
              <a:path w="1326514" h="356235">
                <a:moveTo>
                  <a:pt x="230250" y="237997"/>
                </a:moveTo>
                <a:lnTo>
                  <a:pt x="225425" y="246252"/>
                </a:lnTo>
                <a:lnTo>
                  <a:pt x="239268" y="254126"/>
                </a:lnTo>
                <a:lnTo>
                  <a:pt x="250698" y="260095"/>
                </a:lnTo>
                <a:lnTo>
                  <a:pt x="255143" y="251586"/>
                </a:lnTo>
                <a:lnTo>
                  <a:pt x="244094" y="245871"/>
                </a:lnTo>
                <a:lnTo>
                  <a:pt x="230250" y="237997"/>
                </a:lnTo>
                <a:close/>
              </a:path>
              <a:path w="1326514" h="356235">
                <a:moveTo>
                  <a:pt x="263525" y="255904"/>
                </a:moveTo>
                <a:lnTo>
                  <a:pt x="259206" y="264413"/>
                </a:lnTo>
                <a:lnTo>
                  <a:pt x="266954" y="268477"/>
                </a:lnTo>
                <a:lnTo>
                  <a:pt x="285114" y="276859"/>
                </a:lnTo>
                <a:lnTo>
                  <a:pt x="289179" y="268223"/>
                </a:lnTo>
                <a:lnTo>
                  <a:pt x="271271" y="259969"/>
                </a:lnTo>
                <a:lnTo>
                  <a:pt x="263525" y="255904"/>
                </a:lnTo>
                <a:close/>
              </a:path>
              <a:path w="1326514" h="356235">
                <a:moveTo>
                  <a:pt x="297814" y="272160"/>
                </a:moveTo>
                <a:lnTo>
                  <a:pt x="293750" y="280796"/>
                </a:lnTo>
                <a:lnTo>
                  <a:pt x="295529" y="281685"/>
                </a:lnTo>
                <a:lnTo>
                  <a:pt x="320294" y="292100"/>
                </a:lnTo>
                <a:lnTo>
                  <a:pt x="323976" y="283209"/>
                </a:lnTo>
                <a:lnTo>
                  <a:pt x="299465" y="273050"/>
                </a:lnTo>
                <a:lnTo>
                  <a:pt x="297814" y="272160"/>
                </a:lnTo>
                <a:close/>
              </a:path>
              <a:path w="1326514" h="356235">
                <a:moveTo>
                  <a:pt x="332613" y="286765"/>
                </a:moveTo>
                <a:lnTo>
                  <a:pt x="329311" y="295655"/>
                </a:lnTo>
                <a:lnTo>
                  <a:pt x="354711" y="305180"/>
                </a:lnTo>
                <a:lnTo>
                  <a:pt x="356234" y="305688"/>
                </a:lnTo>
                <a:lnTo>
                  <a:pt x="359156" y="296544"/>
                </a:lnTo>
                <a:lnTo>
                  <a:pt x="358013" y="296163"/>
                </a:lnTo>
                <a:lnTo>
                  <a:pt x="332613" y="286765"/>
                </a:lnTo>
                <a:close/>
              </a:path>
              <a:path w="1326514" h="356235">
                <a:moveTo>
                  <a:pt x="368300" y="299592"/>
                </a:moveTo>
                <a:lnTo>
                  <a:pt x="365251" y="308609"/>
                </a:lnTo>
                <a:lnTo>
                  <a:pt x="385444" y="315340"/>
                </a:lnTo>
                <a:lnTo>
                  <a:pt x="392683" y="317372"/>
                </a:lnTo>
                <a:lnTo>
                  <a:pt x="395350" y="308228"/>
                </a:lnTo>
                <a:lnTo>
                  <a:pt x="388493" y="306196"/>
                </a:lnTo>
                <a:lnTo>
                  <a:pt x="368300" y="299592"/>
                </a:lnTo>
                <a:close/>
              </a:path>
              <a:path w="1326514" h="356235">
                <a:moveTo>
                  <a:pt x="404494" y="310895"/>
                </a:moveTo>
                <a:lnTo>
                  <a:pt x="401827" y="320039"/>
                </a:lnTo>
                <a:lnTo>
                  <a:pt x="416813" y="324357"/>
                </a:lnTo>
                <a:lnTo>
                  <a:pt x="429513" y="327532"/>
                </a:lnTo>
                <a:lnTo>
                  <a:pt x="431926" y="318261"/>
                </a:lnTo>
                <a:lnTo>
                  <a:pt x="419354" y="315086"/>
                </a:lnTo>
                <a:lnTo>
                  <a:pt x="404494" y="310895"/>
                </a:lnTo>
                <a:close/>
              </a:path>
              <a:path w="1326514" h="356235">
                <a:moveTo>
                  <a:pt x="441070" y="320547"/>
                </a:moveTo>
                <a:lnTo>
                  <a:pt x="438784" y="329819"/>
                </a:lnTo>
                <a:lnTo>
                  <a:pt x="448690" y="332231"/>
                </a:lnTo>
                <a:lnTo>
                  <a:pt x="466851" y="336041"/>
                </a:lnTo>
                <a:lnTo>
                  <a:pt x="468883" y="326770"/>
                </a:lnTo>
                <a:lnTo>
                  <a:pt x="451104" y="322960"/>
                </a:lnTo>
                <a:lnTo>
                  <a:pt x="441070" y="320547"/>
                </a:lnTo>
                <a:close/>
              </a:path>
              <a:path w="1326514" h="356235">
                <a:moveTo>
                  <a:pt x="478155" y="328802"/>
                </a:moveTo>
                <a:lnTo>
                  <a:pt x="476123" y="338073"/>
                </a:lnTo>
                <a:lnTo>
                  <a:pt x="481202" y="339089"/>
                </a:lnTo>
                <a:lnTo>
                  <a:pt x="504444" y="343153"/>
                </a:lnTo>
                <a:lnTo>
                  <a:pt x="506094" y="333755"/>
                </a:lnTo>
                <a:lnTo>
                  <a:pt x="483234" y="329819"/>
                </a:lnTo>
                <a:lnTo>
                  <a:pt x="478155" y="328802"/>
                </a:lnTo>
                <a:close/>
              </a:path>
              <a:path w="1326514" h="356235">
                <a:moveTo>
                  <a:pt x="515619" y="335406"/>
                </a:moveTo>
                <a:lnTo>
                  <a:pt x="513842" y="344804"/>
                </a:lnTo>
                <a:lnTo>
                  <a:pt x="514095" y="344804"/>
                </a:lnTo>
                <a:lnTo>
                  <a:pt x="542289" y="348741"/>
                </a:lnTo>
                <a:lnTo>
                  <a:pt x="543687" y="339216"/>
                </a:lnTo>
                <a:lnTo>
                  <a:pt x="515619" y="335406"/>
                </a:lnTo>
                <a:close/>
              </a:path>
              <a:path w="1326514" h="356235">
                <a:moveTo>
                  <a:pt x="552957" y="340359"/>
                </a:moveTo>
                <a:lnTo>
                  <a:pt x="551942" y="349884"/>
                </a:lnTo>
                <a:lnTo>
                  <a:pt x="580389" y="352678"/>
                </a:lnTo>
                <a:lnTo>
                  <a:pt x="581279" y="343153"/>
                </a:lnTo>
                <a:lnTo>
                  <a:pt x="552957" y="340359"/>
                </a:lnTo>
                <a:close/>
              </a:path>
              <a:path w="1326514" h="356235">
                <a:moveTo>
                  <a:pt x="590676" y="343788"/>
                </a:moveTo>
                <a:lnTo>
                  <a:pt x="590042" y="353313"/>
                </a:lnTo>
                <a:lnTo>
                  <a:pt x="615188" y="354964"/>
                </a:lnTo>
                <a:lnTo>
                  <a:pt x="618744" y="355091"/>
                </a:lnTo>
                <a:lnTo>
                  <a:pt x="618998" y="345566"/>
                </a:lnTo>
                <a:lnTo>
                  <a:pt x="615695" y="345439"/>
                </a:lnTo>
                <a:lnTo>
                  <a:pt x="590676" y="343788"/>
                </a:lnTo>
                <a:close/>
              </a:path>
              <a:path w="1326514" h="356235">
                <a:moveTo>
                  <a:pt x="628523" y="345820"/>
                </a:moveTo>
                <a:lnTo>
                  <a:pt x="628269" y="355345"/>
                </a:lnTo>
                <a:lnTo>
                  <a:pt x="649351" y="355853"/>
                </a:lnTo>
                <a:lnTo>
                  <a:pt x="656970" y="355853"/>
                </a:lnTo>
                <a:lnTo>
                  <a:pt x="656970" y="346455"/>
                </a:lnTo>
                <a:lnTo>
                  <a:pt x="649605" y="346455"/>
                </a:lnTo>
                <a:lnTo>
                  <a:pt x="628523" y="345820"/>
                </a:lnTo>
                <a:close/>
              </a:path>
              <a:path w="1326514" h="356235">
                <a:moveTo>
                  <a:pt x="656970" y="346328"/>
                </a:moveTo>
                <a:lnTo>
                  <a:pt x="649605" y="346455"/>
                </a:lnTo>
                <a:lnTo>
                  <a:pt x="656970" y="346455"/>
                </a:lnTo>
                <a:close/>
              </a:path>
              <a:path w="1326514" h="356235">
                <a:moveTo>
                  <a:pt x="694817" y="345566"/>
                </a:moveTo>
                <a:lnTo>
                  <a:pt x="683640" y="346075"/>
                </a:lnTo>
                <a:lnTo>
                  <a:pt x="666495" y="346201"/>
                </a:lnTo>
                <a:lnTo>
                  <a:pt x="666495" y="355726"/>
                </a:lnTo>
                <a:lnTo>
                  <a:pt x="683768" y="355600"/>
                </a:lnTo>
                <a:lnTo>
                  <a:pt x="695325" y="355091"/>
                </a:lnTo>
                <a:lnTo>
                  <a:pt x="694817" y="345566"/>
                </a:lnTo>
                <a:close/>
              </a:path>
              <a:path w="1326514" h="356235">
                <a:moveTo>
                  <a:pt x="732663" y="343407"/>
                </a:moveTo>
                <a:lnTo>
                  <a:pt x="717931" y="344550"/>
                </a:lnTo>
                <a:lnTo>
                  <a:pt x="704342" y="345185"/>
                </a:lnTo>
                <a:lnTo>
                  <a:pt x="704850" y="354710"/>
                </a:lnTo>
                <a:lnTo>
                  <a:pt x="718312" y="354075"/>
                </a:lnTo>
                <a:lnTo>
                  <a:pt x="733425" y="352932"/>
                </a:lnTo>
                <a:lnTo>
                  <a:pt x="732663" y="343407"/>
                </a:lnTo>
                <a:close/>
              </a:path>
              <a:path w="1326514" h="356235">
                <a:moveTo>
                  <a:pt x="770382" y="339725"/>
                </a:moveTo>
                <a:lnTo>
                  <a:pt x="752220" y="341883"/>
                </a:lnTo>
                <a:lnTo>
                  <a:pt x="742188" y="342645"/>
                </a:lnTo>
                <a:lnTo>
                  <a:pt x="742950" y="352170"/>
                </a:lnTo>
                <a:lnTo>
                  <a:pt x="752982" y="351281"/>
                </a:lnTo>
                <a:lnTo>
                  <a:pt x="771525" y="349122"/>
                </a:lnTo>
                <a:lnTo>
                  <a:pt x="770382" y="339725"/>
                </a:lnTo>
                <a:close/>
              </a:path>
              <a:path w="1326514" h="356235">
                <a:moveTo>
                  <a:pt x="807974" y="334390"/>
                </a:moveTo>
                <a:lnTo>
                  <a:pt x="786511" y="337819"/>
                </a:lnTo>
                <a:lnTo>
                  <a:pt x="779907" y="338581"/>
                </a:lnTo>
                <a:lnTo>
                  <a:pt x="781050" y="347979"/>
                </a:lnTo>
                <a:lnTo>
                  <a:pt x="787654" y="347217"/>
                </a:lnTo>
                <a:lnTo>
                  <a:pt x="809498" y="343788"/>
                </a:lnTo>
                <a:lnTo>
                  <a:pt x="807974" y="334390"/>
                </a:lnTo>
                <a:close/>
              </a:path>
              <a:path w="1326514" h="356235">
                <a:moveTo>
                  <a:pt x="845312" y="327659"/>
                </a:moveTo>
                <a:lnTo>
                  <a:pt x="820801" y="332485"/>
                </a:lnTo>
                <a:lnTo>
                  <a:pt x="817371" y="332994"/>
                </a:lnTo>
                <a:lnTo>
                  <a:pt x="818895" y="342391"/>
                </a:lnTo>
                <a:lnTo>
                  <a:pt x="822325" y="341883"/>
                </a:lnTo>
                <a:lnTo>
                  <a:pt x="847089" y="336930"/>
                </a:lnTo>
                <a:lnTo>
                  <a:pt x="845312" y="327659"/>
                </a:lnTo>
                <a:close/>
              </a:path>
              <a:path w="1326514" h="356235">
                <a:moveTo>
                  <a:pt x="882269" y="319277"/>
                </a:moveTo>
                <a:lnTo>
                  <a:pt x="854963" y="325754"/>
                </a:lnTo>
                <a:lnTo>
                  <a:pt x="854582" y="325754"/>
                </a:lnTo>
                <a:lnTo>
                  <a:pt x="856488" y="335152"/>
                </a:lnTo>
                <a:lnTo>
                  <a:pt x="856742" y="335025"/>
                </a:lnTo>
                <a:lnTo>
                  <a:pt x="884427" y="328548"/>
                </a:lnTo>
                <a:lnTo>
                  <a:pt x="882269" y="319277"/>
                </a:lnTo>
                <a:close/>
              </a:path>
              <a:path w="1326514" h="356235">
                <a:moveTo>
                  <a:pt x="918844" y="309371"/>
                </a:moveTo>
                <a:lnTo>
                  <a:pt x="891286" y="317119"/>
                </a:lnTo>
                <a:lnTo>
                  <a:pt x="893952" y="326263"/>
                </a:lnTo>
                <a:lnTo>
                  <a:pt x="921384" y="318515"/>
                </a:lnTo>
                <a:lnTo>
                  <a:pt x="918844" y="309371"/>
                </a:lnTo>
                <a:close/>
              </a:path>
              <a:path w="1326514" h="356235">
                <a:moveTo>
                  <a:pt x="954913" y="297941"/>
                </a:moveTo>
                <a:lnTo>
                  <a:pt x="927862" y="306831"/>
                </a:lnTo>
                <a:lnTo>
                  <a:pt x="930782" y="315848"/>
                </a:lnTo>
                <a:lnTo>
                  <a:pt x="957961" y="306958"/>
                </a:lnTo>
                <a:lnTo>
                  <a:pt x="954913" y="297941"/>
                </a:lnTo>
                <a:close/>
              </a:path>
              <a:path w="1326514" h="356235">
                <a:moveTo>
                  <a:pt x="990473" y="284860"/>
                </a:moveTo>
                <a:lnTo>
                  <a:pt x="963802" y="295020"/>
                </a:lnTo>
                <a:lnTo>
                  <a:pt x="967232" y="303910"/>
                </a:lnTo>
                <a:lnTo>
                  <a:pt x="993901" y="293750"/>
                </a:lnTo>
                <a:lnTo>
                  <a:pt x="990473" y="284860"/>
                </a:lnTo>
                <a:close/>
              </a:path>
              <a:path w="1326514" h="356235">
                <a:moveTo>
                  <a:pt x="1025398" y="270128"/>
                </a:moveTo>
                <a:lnTo>
                  <a:pt x="999108" y="281431"/>
                </a:lnTo>
                <a:lnTo>
                  <a:pt x="1002919" y="290194"/>
                </a:lnTo>
                <a:lnTo>
                  <a:pt x="1029207" y="278764"/>
                </a:lnTo>
                <a:lnTo>
                  <a:pt x="1025398" y="270128"/>
                </a:lnTo>
                <a:close/>
              </a:path>
              <a:path w="1326514" h="356235">
                <a:moveTo>
                  <a:pt x="1059560" y="253619"/>
                </a:moveTo>
                <a:lnTo>
                  <a:pt x="1033907" y="266319"/>
                </a:lnTo>
                <a:lnTo>
                  <a:pt x="1038098" y="274827"/>
                </a:lnTo>
                <a:lnTo>
                  <a:pt x="1063752" y="262254"/>
                </a:lnTo>
                <a:lnTo>
                  <a:pt x="1059560" y="253619"/>
                </a:lnTo>
                <a:close/>
              </a:path>
              <a:path w="1326514" h="356235">
                <a:moveTo>
                  <a:pt x="1092708" y="235584"/>
                </a:moveTo>
                <a:lnTo>
                  <a:pt x="1067816" y="249427"/>
                </a:lnTo>
                <a:lnTo>
                  <a:pt x="1072387" y="257809"/>
                </a:lnTo>
                <a:lnTo>
                  <a:pt x="1097407" y="243839"/>
                </a:lnTo>
                <a:lnTo>
                  <a:pt x="1092708" y="235584"/>
                </a:lnTo>
                <a:close/>
              </a:path>
              <a:path w="1326514" h="356235">
                <a:moveTo>
                  <a:pt x="1124839" y="215645"/>
                </a:moveTo>
                <a:lnTo>
                  <a:pt x="1100708" y="230758"/>
                </a:lnTo>
                <a:lnTo>
                  <a:pt x="1105789" y="238886"/>
                </a:lnTo>
                <a:lnTo>
                  <a:pt x="1129919" y="223646"/>
                </a:lnTo>
                <a:lnTo>
                  <a:pt x="1124839" y="215645"/>
                </a:lnTo>
                <a:close/>
              </a:path>
              <a:path w="1326514" h="356235">
                <a:moveTo>
                  <a:pt x="1155699" y="194055"/>
                </a:moveTo>
                <a:lnTo>
                  <a:pt x="1154557" y="195071"/>
                </a:lnTo>
                <a:lnTo>
                  <a:pt x="1132585" y="210311"/>
                </a:lnTo>
                <a:lnTo>
                  <a:pt x="1138046" y="218185"/>
                </a:lnTo>
                <a:lnTo>
                  <a:pt x="1159891" y="202819"/>
                </a:lnTo>
                <a:lnTo>
                  <a:pt x="1161669" y="201548"/>
                </a:lnTo>
                <a:lnTo>
                  <a:pt x="1155699" y="194055"/>
                </a:lnTo>
                <a:close/>
              </a:path>
              <a:path w="1326514" h="356235">
                <a:moveTo>
                  <a:pt x="1185291" y="170433"/>
                </a:moveTo>
                <a:lnTo>
                  <a:pt x="1181099" y="174116"/>
                </a:lnTo>
                <a:lnTo>
                  <a:pt x="1163193" y="188213"/>
                </a:lnTo>
                <a:lnTo>
                  <a:pt x="1169034" y="195706"/>
                </a:lnTo>
                <a:lnTo>
                  <a:pt x="1187069" y="181482"/>
                </a:lnTo>
                <a:lnTo>
                  <a:pt x="1191514" y="177545"/>
                </a:lnTo>
                <a:lnTo>
                  <a:pt x="1185291" y="170433"/>
                </a:lnTo>
                <a:close/>
              </a:path>
              <a:path w="1326514" h="356235">
                <a:moveTo>
                  <a:pt x="1213231" y="145033"/>
                </a:moveTo>
                <a:lnTo>
                  <a:pt x="1206119" y="152019"/>
                </a:lnTo>
                <a:lnTo>
                  <a:pt x="1192403" y="164083"/>
                </a:lnTo>
                <a:lnTo>
                  <a:pt x="1198753" y="171322"/>
                </a:lnTo>
                <a:lnTo>
                  <a:pt x="1212469" y="159130"/>
                </a:lnTo>
                <a:lnTo>
                  <a:pt x="1219961" y="151764"/>
                </a:lnTo>
                <a:lnTo>
                  <a:pt x="1213231" y="145033"/>
                </a:lnTo>
                <a:close/>
              </a:path>
              <a:path w="1326514" h="356235">
                <a:moveTo>
                  <a:pt x="1239520" y="117855"/>
                </a:moveTo>
                <a:lnTo>
                  <a:pt x="1229614" y="129031"/>
                </a:lnTo>
                <a:lnTo>
                  <a:pt x="1220089" y="138302"/>
                </a:lnTo>
                <a:lnTo>
                  <a:pt x="1226693" y="145160"/>
                </a:lnTo>
                <a:lnTo>
                  <a:pt x="1236345" y="135762"/>
                </a:lnTo>
                <a:lnTo>
                  <a:pt x="1246632" y="124205"/>
                </a:lnTo>
                <a:lnTo>
                  <a:pt x="1239520" y="117855"/>
                </a:lnTo>
                <a:close/>
              </a:path>
              <a:path w="1326514" h="356235">
                <a:moveTo>
                  <a:pt x="1263777" y="88900"/>
                </a:moveTo>
                <a:lnTo>
                  <a:pt x="1251077" y="104901"/>
                </a:lnTo>
                <a:lnTo>
                  <a:pt x="1245870" y="110743"/>
                </a:lnTo>
                <a:lnTo>
                  <a:pt x="1252982" y="117093"/>
                </a:lnTo>
                <a:lnTo>
                  <a:pt x="1258189" y="111251"/>
                </a:lnTo>
                <a:lnTo>
                  <a:pt x="1271270" y="94741"/>
                </a:lnTo>
                <a:lnTo>
                  <a:pt x="1263777" y="88900"/>
                </a:lnTo>
                <a:close/>
              </a:path>
              <a:path w="1326514" h="356235">
                <a:moveTo>
                  <a:pt x="1285747" y="58165"/>
                </a:moveTo>
                <a:lnTo>
                  <a:pt x="1270761" y="80009"/>
                </a:lnTo>
                <a:lnTo>
                  <a:pt x="1269619" y="81406"/>
                </a:lnTo>
                <a:lnTo>
                  <a:pt x="1277111" y="87248"/>
                </a:lnTo>
                <a:lnTo>
                  <a:pt x="1278255" y="85851"/>
                </a:lnTo>
                <a:lnTo>
                  <a:pt x="1293621" y="63500"/>
                </a:lnTo>
                <a:lnTo>
                  <a:pt x="1285747" y="58165"/>
                </a:lnTo>
                <a:close/>
              </a:path>
              <a:path w="1326514" h="356235">
                <a:moveTo>
                  <a:pt x="1304924" y="26034"/>
                </a:moveTo>
                <a:lnTo>
                  <a:pt x="1304290" y="27431"/>
                </a:lnTo>
                <a:lnTo>
                  <a:pt x="1290701" y="50418"/>
                </a:lnTo>
                <a:lnTo>
                  <a:pt x="1298829" y="55244"/>
                </a:lnTo>
                <a:lnTo>
                  <a:pt x="1312418" y="32257"/>
                </a:lnTo>
                <a:lnTo>
                  <a:pt x="1313433" y="30352"/>
                </a:lnTo>
                <a:lnTo>
                  <a:pt x="1304924" y="26034"/>
                </a:lnTo>
                <a:close/>
              </a:path>
              <a:path w="1326514" h="356235">
                <a:moveTo>
                  <a:pt x="1317879" y="0"/>
                </a:moveTo>
                <a:lnTo>
                  <a:pt x="1309243" y="17525"/>
                </a:lnTo>
                <a:lnTo>
                  <a:pt x="1317752" y="21716"/>
                </a:lnTo>
                <a:lnTo>
                  <a:pt x="1326515" y="4317"/>
                </a:lnTo>
                <a:lnTo>
                  <a:pt x="1317879" y="0"/>
                </a:lnTo>
                <a:close/>
              </a:path>
            </a:pathLst>
          </a:custGeom>
          <a:solidFill>
            <a:srgbClr val="808080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object 9"/>
          <p:cNvSpPr/>
          <p:nvPr/>
        </p:nvSpPr>
        <p:spPr>
          <a:xfrm>
            <a:off x="6924675" y="3516248"/>
            <a:ext cx="1289050" cy="128905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916674" y="3381247"/>
            <a:ext cx="1325245" cy="354330"/>
          </a:xfrm>
          <a:custGeom>
            <a:avLst/>
            <a:gdLst/>
            <a:ahLst/>
            <a:cxnLst/>
            <a:rect l="l" t="t" r="r" b="b"/>
            <a:pathLst>
              <a:path w="1325245" h="354329">
                <a:moveTo>
                  <a:pt x="13335" y="318388"/>
                </a:moveTo>
                <a:lnTo>
                  <a:pt x="12700" y="319531"/>
                </a:lnTo>
                <a:lnTo>
                  <a:pt x="0" y="344043"/>
                </a:lnTo>
                <a:lnTo>
                  <a:pt x="8509" y="348488"/>
                </a:lnTo>
                <a:lnTo>
                  <a:pt x="21462" y="323341"/>
                </a:lnTo>
                <a:lnTo>
                  <a:pt x="13335" y="318388"/>
                </a:lnTo>
                <a:close/>
              </a:path>
              <a:path w="1325245" h="354329">
                <a:moveTo>
                  <a:pt x="33654" y="285876"/>
                </a:moveTo>
                <a:lnTo>
                  <a:pt x="27177" y="295528"/>
                </a:lnTo>
                <a:lnTo>
                  <a:pt x="18287" y="310260"/>
                </a:lnTo>
                <a:lnTo>
                  <a:pt x="26415" y="315213"/>
                </a:lnTo>
                <a:lnTo>
                  <a:pt x="35305" y="300481"/>
                </a:lnTo>
                <a:lnTo>
                  <a:pt x="41528" y="291338"/>
                </a:lnTo>
                <a:lnTo>
                  <a:pt x="33654" y="285876"/>
                </a:lnTo>
                <a:close/>
              </a:path>
              <a:path w="1325245" h="354329">
                <a:moveTo>
                  <a:pt x="56387" y="255015"/>
                </a:moveTo>
                <a:lnTo>
                  <a:pt x="43052" y="272288"/>
                </a:lnTo>
                <a:lnTo>
                  <a:pt x="39115" y="278002"/>
                </a:lnTo>
                <a:lnTo>
                  <a:pt x="46989" y="283463"/>
                </a:lnTo>
                <a:lnTo>
                  <a:pt x="50926" y="277621"/>
                </a:lnTo>
                <a:lnTo>
                  <a:pt x="63880" y="260731"/>
                </a:lnTo>
                <a:lnTo>
                  <a:pt x="56387" y="255015"/>
                </a:lnTo>
                <a:close/>
              </a:path>
              <a:path w="1325245" h="354329">
                <a:moveTo>
                  <a:pt x="81534" y="225678"/>
                </a:moveTo>
                <a:lnTo>
                  <a:pt x="78993" y="228219"/>
                </a:lnTo>
                <a:lnTo>
                  <a:pt x="62484" y="247269"/>
                </a:lnTo>
                <a:lnTo>
                  <a:pt x="69723" y="253619"/>
                </a:lnTo>
                <a:lnTo>
                  <a:pt x="86233" y="234569"/>
                </a:lnTo>
                <a:lnTo>
                  <a:pt x="88391" y="232282"/>
                </a:lnTo>
                <a:lnTo>
                  <a:pt x="81534" y="225678"/>
                </a:lnTo>
                <a:close/>
              </a:path>
              <a:path w="1325245" h="354329">
                <a:moveTo>
                  <a:pt x="108585" y="198500"/>
                </a:moveTo>
                <a:lnTo>
                  <a:pt x="98933" y="207517"/>
                </a:lnTo>
                <a:lnTo>
                  <a:pt x="88137" y="218821"/>
                </a:lnTo>
                <a:lnTo>
                  <a:pt x="94996" y="225425"/>
                </a:lnTo>
                <a:lnTo>
                  <a:pt x="105790" y="214122"/>
                </a:lnTo>
                <a:lnTo>
                  <a:pt x="115062" y="205486"/>
                </a:lnTo>
                <a:lnTo>
                  <a:pt x="108585" y="198500"/>
                </a:lnTo>
                <a:close/>
              </a:path>
              <a:path w="1325245" h="354329">
                <a:moveTo>
                  <a:pt x="137287" y="173100"/>
                </a:moveTo>
                <a:lnTo>
                  <a:pt x="120141" y="187578"/>
                </a:lnTo>
                <a:lnTo>
                  <a:pt x="115570" y="192024"/>
                </a:lnTo>
                <a:lnTo>
                  <a:pt x="122047" y="199009"/>
                </a:lnTo>
                <a:lnTo>
                  <a:pt x="126746" y="194563"/>
                </a:lnTo>
                <a:lnTo>
                  <a:pt x="143383" y="180466"/>
                </a:lnTo>
                <a:lnTo>
                  <a:pt x="137287" y="173100"/>
                </a:lnTo>
                <a:close/>
              </a:path>
              <a:path w="1325245" h="354329">
                <a:moveTo>
                  <a:pt x="167639" y="149478"/>
                </a:moveTo>
                <a:lnTo>
                  <a:pt x="166115" y="150494"/>
                </a:lnTo>
                <a:lnTo>
                  <a:pt x="144779" y="167004"/>
                </a:lnTo>
                <a:lnTo>
                  <a:pt x="150622" y="174498"/>
                </a:lnTo>
                <a:lnTo>
                  <a:pt x="171958" y="158114"/>
                </a:lnTo>
                <a:lnTo>
                  <a:pt x="173100" y="157352"/>
                </a:lnTo>
                <a:lnTo>
                  <a:pt x="167639" y="149478"/>
                </a:lnTo>
                <a:close/>
              </a:path>
              <a:path w="1325245" h="354329">
                <a:moveTo>
                  <a:pt x="199389" y="128015"/>
                </a:moveTo>
                <a:lnTo>
                  <a:pt x="190880" y="133350"/>
                </a:lnTo>
                <a:lnTo>
                  <a:pt x="175513" y="144017"/>
                </a:lnTo>
                <a:lnTo>
                  <a:pt x="180975" y="151891"/>
                </a:lnTo>
                <a:lnTo>
                  <a:pt x="196214" y="141224"/>
                </a:lnTo>
                <a:lnTo>
                  <a:pt x="204470" y="136016"/>
                </a:lnTo>
                <a:lnTo>
                  <a:pt x="199389" y="128015"/>
                </a:lnTo>
                <a:close/>
              </a:path>
              <a:path w="1325245" h="354329">
                <a:moveTo>
                  <a:pt x="232155" y="108203"/>
                </a:moveTo>
                <a:lnTo>
                  <a:pt x="216535" y="117221"/>
                </a:lnTo>
                <a:lnTo>
                  <a:pt x="207517" y="122936"/>
                </a:lnTo>
                <a:lnTo>
                  <a:pt x="212598" y="130937"/>
                </a:lnTo>
                <a:lnTo>
                  <a:pt x="221614" y="125222"/>
                </a:lnTo>
                <a:lnTo>
                  <a:pt x="236981" y="116459"/>
                </a:lnTo>
                <a:lnTo>
                  <a:pt x="232155" y="108203"/>
                </a:lnTo>
                <a:close/>
              </a:path>
              <a:path w="1325245" h="354329">
                <a:moveTo>
                  <a:pt x="265938" y="90169"/>
                </a:moveTo>
                <a:lnTo>
                  <a:pt x="243204" y="101853"/>
                </a:lnTo>
                <a:lnTo>
                  <a:pt x="240411" y="103504"/>
                </a:lnTo>
                <a:lnTo>
                  <a:pt x="245237" y="111760"/>
                </a:lnTo>
                <a:lnTo>
                  <a:pt x="247903" y="110236"/>
                </a:lnTo>
                <a:lnTo>
                  <a:pt x="270383" y="98551"/>
                </a:lnTo>
                <a:lnTo>
                  <a:pt x="265938" y="90169"/>
                </a:lnTo>
                <a:close/>
              </a:path>
              <a:path w="1325245" h="354329">
                <a:moveTo>
                  <a:pt x="300736" y="73660"/>
                </a:moveTo>
                <a:lnTo>
                  <a:pt x="299212" y="74422"/>
                </a:lnTo>
                <a:lnTo>
                  <a:pt x="274700" y="85851"/>
                </a:lnTo>
                <a:lnTo>
                  <a:pt x="278638" y="94487"/>
                </a:lnTo>
                <a:lnTo>
                  <a:pt x="303149" y="83057"/>
                </a:lnTo>
                <a:lnTo>
                  <a:pt x="304418" y="82550"/>
                </a:lnTo>
                <a:lnTo>
                  <a:pt x="300736" y="73660"/>
                </a:lnTo>
                <a:close/>
              </a:path>
              <a:path w="1325245" h="354329">
                <a:moveTo>
                  <a:pt x="336168" y="59181"/>
                </a:moveTo>
                <a:lnTo>
                  <a:pt x="328422" y="62102"/>
                </a:lnTo>
                <a:lnTo>
                  <a:pt x="309499" y="69976"/>
                </a:lnTo>
                <a:lnTo>
                  <a:pt x="313181" y="78866"/>
                </a:lnTo>
                <a:lnTo>
                  <a:pt x="332104" y="70865"/>
                </a:lnTo>
                <a:lnTo>
                  <a:pt x="339471" y="68072"/>
                </a:lnTo>
                <a:lnTo>
                  <a:pt x="336168" y="59181"/>
                </a:lnTo>
                <a:close/>
              </a:path>
              <a:path w="1325245" h="354329">
                <a:moveTo>
                  <a:pt x="372237" y="46354"/>
                </a:moveTo>
                <a:lnTo>
                  <a:pt x="358393" y="50926"/>
                </a:lnTo>
                <a:lnTo>
                  <a:pt x="345059" y="55879"/>
                </a:lnTo>
                <a:lnTo>
                  <a:pt x="348488" y="64769"/>
                </a:lnTo>
                <a:lnTo>
                  <a:pt x="361696" y="59816"/>
                </a:lnTo>
                <a:lnTo>
                  <a:pt x="375285" y="55372"/>
                </a:lnTo>
                <a:lnTo>
                  <a:pt x="372237" y="46354"/>
                </a:lnTo>
                <a:close/>
              </a:path>
              <a:path w="1325245" h="354329">
                <a:moveTo>
                  <a:pt x="408813" y="35051"/>
                </a:moveTo>
                <a:lnTo>
                  <a:pt x="389127" y="40893"/>
                </a:lnTo>
                <a:lnTo>
                  <a:pt x="381253" y="43434"/>
                </a:lnTo>
                <a:lnTo>
                  <a:pt x="384301" y="52450"/>
                </a:lnTo>
                <a:lnTo>
                  <a:pt x="392049" y="49911"/>
                </a:lnTo>
                <a:lnTo>
                  <a:pt x="411479" y="44196"/>
                </a:lnTo>
                <a:lnTo>
                  <a:pt x="408813" y="35051"/>
                </a:lnTo>
                <a:close/>
              </a:path>
              <a:path w="1325245" h="354329">
                <a:moveTo>
                  <a:pt x="445897" y="25400"/>
                </a:moveTo>
                <a:lnTo>
                  <a:pt x="420370" y="31750"/>
                </a:lnTo>
                <a:lnTo>
                  <a:pt x="417956" y="32385"/>
                </a:lnTo>
                <a:lnTo>
                  <a:pt x="420624" y="41528"/>
                </a:lnTo>
                <a:lnTo>
                  <a:pt x="423037" y="40893"/>
                </a:lnTo>
                <a:lnTo>
                  <a:pt x="448183" y="34671"/>
                </a:lnTo>
                <a:lnTo>
                  <a:pt x="445897" y="25400"/>
                </a:lnTo>
                <a:close/>
              </a:path>
              <a:path w="1325245" h="354329">
                <a:moveTo>
                  <a:pt x="483235" y="17272"/>
                </a:moveTo>
                <a:lnTo>
                  <a:pt x="455295" y="23113"/>
                </a:lnTo>
                <a:lnTo>
                  <a:pt x="457200" y="32512"/>
                </a:lnTo>
                <a:lnTo>
                  <a:pt x="485139" y="26542"/>
                </a:lnTo>
                <a:lnTo>
                  <a:pt x="483235" y="17272"/>
                </a:lnTo>
                <a:close/>
              </a:path>
              <a:path w="1325245" h="354329">
                <a:moveTo>
                  <a:pt x="521080" y="10794"/>
                </a:moveTo>
                <a:lnTo>
                  <a:pt x="517525" y="11302"/>
                </a:lnTo>
                <a:lnTo>
                  <a:pt x="492760" y="15493"/>
                </a:lnTo>
                <a:lnTo>
                  <a:pt x="494411" y="24891"/>
                </a:lnTo>
                <a:lnTo>
                  <a:pt x="519175" y="20574"/>
                </a:lnTo>
                <a:lnTo>
                  <a:pt x="522477" y="20192"/>
                </a:lnTo>
                <a:lnTo>
                  <a:pt x="521080" y="10794"/>
                </a:lnTo>
                <a:close/>
              </a:path>
              <a:path w="1325245" h="354329">
                <a:moveTo>
                  <a:pt x="559053" y="5841"/>
                </a:moveTo>
                <a:lnTo>
                  <a:pt x="550799" y="6603"/>
                </a:lnTo>
                <a:lnTo>
                  <a:pt x="530605" y="9398"/>
                </a:lnTo>
                <a:lnTo>
                  <a:pt x="531876" y="18923"/>
                </a:lnTo>
                <a:lnTo>
                  <a:pt x="552196" y="16128"/>
                </a:lnTo>
                <a:lnTo>
                  <a:pt x="560070" y="15239"/>
                </a:lnTo>
                <a:lnTo>
                  <a:pt x="559053" y="5841"/>
                </a:lnTo>
                <a:close/>
              </a:path>
              <a:path w="1325245" h="354329">
                <a:moveTo>
                  <a:pt x="597153" y="2412"/>
                </a:moveTo>
                <a:lnTo>
                  <a:pt x="584580" y="3175"/>
                </a:lnTo>
                <a:lnTo>
                  <a:pt x="568578" y="4825"/>
                </a:lnTo>
                <a:lnTo>
                  <a:pt x="569467" y="14350"/>
                </a:lnTo>
                <a:lnTo>
                  <a:pt x="585470" y="12700"/>
                </a:lnTo>
                <a:lnTo>
                  <a:pt x="597788" y="11937"/>
                </a:lnTo>
                <a:lnTo>
                  <a:pt x="597153" y="2412"/>
                </a:lnTo>
                <a:close/>
              </a:path>
              <a:path w="1325245" h="354329">
                <a:moveTo>
                  <a:pt x="635380" y="507"/>
                </a:moveTo>
                <a:lnTo>
                  <a:pt x="618489" y="1142"/>
                </a:lnTo>
                <a:lnTo>
                  <a:pt x="606678" y="1777"/>
                </a:lnTo>
                <a:lnTo>
                  <a:pt x="607313" y="11302"/>
                </a:lnTo>
                <a:lnTo>
                  <a:pt x="618998" y="10540"/>
                </a:lnTo>
                <a:lnTo>
                  <a:pt x="635635" y="10032"/>
                </a:lnTo>
                <a:lnTo>
                  <a:pt x="635380" y="507"/>
                </a:lnTo>
                <a:close/>
              </a:path>
              <a:path w="1325245" h="354329">
                <a:moveTo>
                  <a:pt x="652652" y="0"/>
                </a:moveTo>
                <a:lnTo>
                  <a:pt x="644905" y="253"/>
                </a:lnTo>
                <a:lnTo>
                  <a:pt x="645160" y="9778"/>
                </a:lnTo>
                <a:lnTo>
                  <a:pt x="653034" y="9525"/>
                </a:lnTo>
                <a:lnTo>
                  <a:pt x="673608" y="9525"/>
                </a:lnTo>
                <a:lnTo>
                  <a:pt x="673608" y="253"/>
                </a:lnTo>
                <a:lnTo>
                  <a:pt x="652652" y="0"/>
                </a:lnTo>
                <a:close/>
              </a:path>
              <a:path w="1325245" h="354329">
                <a:moveTo>
                  <a:pt x="673608" y="9525"/>
                </a:moveTo>
                <a:lnTo>
                  <a:pt x="653034" y="9525"/>
                </a:lnTo>
                <a:lnTo>
                  <a:pt x="673608" y="9778"/>
                </a:lnTo>
                <a:lnTo>
                  <a:pt x="673608" y="9525"/>
                </a:lnTo>
                <a:close/>
              </a:path>
              <a:path w="1325245" h="354329">
                <a:moveTo>
                  <a:pt x="687070" y="253"/>
                </a:moveTo>
                <a:lnTo>
                  <a:pt x="683133" y="253"/>
                </a:lnTo>
                <a:lnTo>
                  <a:pt x="683133" y="9778"/>
                </a:lnTo>
                <a:lnTo>
                  <a:pt x="686942" y="9778"/>
                </a:lnTo>
                <a:lnTo>
                  <a:pt x="711453" y="10922"/>
                </a:lnTo>
                <a:lnTo>
                  <a:pt x="711962" y="1397"/>
                </a:lnTo>
                <a:lnTo>
                  <a:pt x="687070" y="253"/>
                </a:lnTo>
                <a:close/>
              </a:path>
              <a:path w="1325245" h="354329">
                <a:moveTo>
                  <a:pt x="721487" y="1777"/>
                </a:moveTo>
                <a:lnTo>
                  <a:pt x="720978" y="11302"/>
                </a:lnTo>
                <a:lnTo>
                  <a:pt x="721233" y="11302"/>
                </a:lnTo>
                <a:lnTo>
                  <a:pt x="749300" y="13588"/>
                </a:lnTo>
                <a:lnTo>
                  <a:pt x="750062" y="4063"/>
                </a:lnTo>
                <a:lnTo>
                  <a:pt x="721613" y="1904"/>
                </a:lnTo>
                <a:close/>
              </a:path>
              <a:path w="1325245" h="354329">
                <a:moveTo>
                  <a:pt x="759713" y="5079"/>
                </a:moveTo>
                <a:lnTo>
                  <a:pt x="758698" y="14477"/>
                </a:lnTo>
                <a:lnTo>
                  <a:pt x="787018" y="17779"/>
                </a:lnTo>
                <a:lnTo>
                  <a:pt x="788162" y="8381"/>
                </a:lnTo>
                <a:lnTo>
                  <a:pt x="759713" y="5079"/>
                </a:lnTo>
                <a:close/>
              </a:path>
              <a:path w="1325245" h="354329">
                <a:moveTo>
                  <a:pt x="797687" y="9778"/>
                </a:moveTo>
                <a:lnTo>
                  <a:pt x="796289" y="19176"/>
                </a:lnTo>
                <a:lnTo>
                  <a:pt x="823976" y="23494"/>
                </a:lnTo>
                <a:lnTo>
                  <a:pt x="824356" y="23622"/>
                </a:lnTo>
                <a:lnTo>
                  <a:pt x="826135" y="14224"/>
                </a:lnTo>
                <a:lnTo>
                  <a:pt x="797687" y="9778"/>
                </a:lnTo>
                <a:close/>
              </a:path>
              <a:path w="1325245" h="354329">
                <a:moveTo>
                  <a:pt x="835533" y="16001"/>
                </a:moveTo>
                <a:lnTo>
                  <a:pt x="833627" y="25400"/>
                </a:lnTo>
                <a:lnTo>
                  <a:pt x="858138" y="30099"/>
                </a:lnTo>
                <a:lnTo>
                  <a:pt x="861567" y="30987"/>
                </a:lnTo>
                <a:lnTo>
                  <a:pt x="863726" y="21589"/>
                </a:lnTo>
                <a:lnTo>
                  <a:pt x="835533" y="16001"/>
                </a:lnTo>
                <a:close/>
              </a:path>
              <a:path w="1325245" h="354329">
                <a:moveTo>
                  <a:pt x="872998" y="23875"/>
                </a:moveTo>
                <a:lnTo>
                  <a:pt x="870838" y="33147"/>
                </a:lnTo>
                <a:lnTo>
                  <a:pt x="892175" y="38100"/>
                </a:lnTo>
                <a:lnTo>
                  <a:pt x="898271" y="39877"/>
                </a:lnTo>
                <a:lnTo>
                  <a:pt x="900938" y="30606"/>
                </a:lnTo>
                <a:lnTo>
                  <a:pt x="894334" y="28828"/>
                </a:lnTo>
                <a:lnTo>
                  <a:pt x="872998" y="23875"/>
                </a:lnTo>
                <a:close/>
              </a:path>
              <a:path w="1325245" h="354329">
                <a:moveTo>
                  <a:pt x="910081" y="33274"/>
                </a:moveTo>
                <a:lnTo>
                  <a:pt x="907541" y="42417"/>
                </a:lnTo>
                <a:lnTo>
                  <a:pt x="929639" y="48640"/>
                </a:lnTo>
                <a:lnTo>
                  <a:pt x="934720" y="50291"/>
                </a:lnTo>
                <a:lnTo>
                  <a:pt x="937767" y="41275"/>
                </a:lnTo>
                <a:lnTo>
                  <a:pt x="932306" y="39497"/>
                </a:lnTo>
                <a:lnTo>
                  <a:pt x="910081" y="33274"/>
                </a:lnTo>
                <a:close/>
              </a:path>
              <a:path w="1325245" h="354329">
                <a:moveTo>
                  <a:pt x="946785" y="44196"/>
                </a:moveTo>
                <a:lnTo>
                  <a:pt x="943863" y="53212"/>
                </a:lnTo>
                <a:lnTo>
                  <a:pt x="966215" y="60578"/>
                </a:lnTo>
                <a:lnTo>
                  <a:pt x="970661" y="62229"/>
                </a:lnTo>
                <a:lnTo>
                  <a:pt x="974089" y="53339"/>
                </a:lnTo>
                <a:lnTo>
                  <a:pt x="969137" y="51562"/>
                </a:lnTo>
                <a:lnTo>
                  <a:pt x="946785" y="44196"/>
                </a:lnTo>
                <a:close/>
              </a:path>
              <a:path w="1325245" h="354329">
                <a:moveTo>
                  <a:pt x="982979" y="56768"/>
                </a:moveTo>
                <a:lnTo>
                  <a:pt x="979551" y="65659"/>
                </a:lnTo>
                <a:lnTo>
                  <a:pt x="1001395" y="74040"/>
                </a:lnTo>
                <a:lnTo>
                  <a:pt x="1005966" y="76073"/>
                </a:lnTo>
                <a:lnTo>
                  <a:pt x="1009776" y="67310"/>
                </a:lnTo>
                <a:lnTo>
                  <a:pt x="1004824" y="65150"/>
                </a:lnTo>
                <a:lnTo>
                  <a:pt x="982979" y="56768"/>
                </a:lnTo>
                <a:close/>
              </a:path>
              <a:path w="1325245" h="354329">
                <a:moveTo>
                  <a:pt x="1018539" y="71119"/>
                </a:moveTo>
                <a:lnTo>
                  <a:pt x="1014729" y="79882"/>
                </a:lnTo>
                <a:lnTo>
                  <a:pt x="1035303" y="88900"/>
                </a:lnTo>
                <a:lnTo>
                  <a:pt x="1040511" y="91439"/>
                </a:lnTo>
                <a:lnTo>
                  <a:pt x="1044701" y="82930"/>
                </a:lnTo>
                <a:lnTo>
                  <a:pt x="1039240" y="80137"/>
                </a:lnTo>
                <a:lnTo>
                  <a:pt x="1018539" y="71119"/>
                </a:lnTo>
                <a:close/>
              </a:path>
              <a:path w="1325245" h="354329">
                <a:moveTo>
                  <a:pt x="1053338" y="87122"/>
                </a:moveTo>
                <a:lnTo>
                  <a:pt x="1049147" y="95630"/>
                </a:lnTo>
                <a:lnTo>
                  <a:pt x="1068070" y="105028"/>
                </a:lnTo>
                <a:lnTo>
                  <a:pt x="1074292" y="108457"/>
                </a:lnTo>
                <a:lnTo>
                  <a:pt x="1078991" y="100202"/>
                </a:lnTo>
                <a:lnTo>
                  <a:pt x="1072261" y="96392"/>
                </a:lnTo>
                <a:lnTo>
                  <a:pt x="1053338" y="87122"/>
                </a:lnTo>
                <a:close/>
              </a:path>
              <a:path w="1325245" h="354329">
                <a:moveTo>
                  <a:pt x="1087247" y="104901"/>
                </a:moveTo>
                <a:lnTo>
                  <a:pt x="1082675" y="113156"/>
                </a:lnTo>
                <a:lnTo>
                  <a:pt x="1099312" y="122427"/>
                </a:lnTo>
                <a:lnTo>
                  <a:pt x="1107186" y="127380"/>
                </a:lnTo>
                <a:lnTo>
                  <a:pt x="1112139" y="119252"/>
                </a:lnTo>
                <a:lnTo>
                  <a:pt x="1104011" y="114173"/>
                </a:lnTo>
                <a:lnTo>
                  <a:pt x="1087247" y="104901"/>
                </a:lnTo>
                <a:close/>
              </a:path>
              <a:path w="1325245" h="354329">
                <a:moveTo>
                  <a:pt x="1120267" y="124332"/>
                </a:moveTo>
                <a:lnTo>
                  <a:pt x="1115186" y="132461"/>
                </a:lnTo>
                <a:lnTo>
                  <a:pt x="1129156" y="141097"/>
                </a:lnTo>
                <a:lnTo>
                  <a:pt x="1138935" y="147954"/>
                </a:lnTo>
                <a:lnTo>
                  <a:pt x="1144397" y="140207"/>
                </a:lnTo>
                <a:lnTo>
                  <a:pt x="1134236" y="133096"/>
                </a:lnTo>
                <a:lnTo>
                  <a:pt x="1120267" y="124332"/>
                </a:lnTo>
                <a:close/>
              </a:path>
              <a:path w="1325245" h="354329">
                <a:moveTo>
                  <a:pt x="1152144" y="145668"/>
                </a:moveTo>
                <a:lnTo>
                  <a:pt x="1146682" y="153415"/>
                </a:lnTo>
                <a:lnTo>
                  <a:pt x="1157477" y="161036"/>
                </a:lnTo>
                <a:lnTo>
                  <a:pt x="1169416" y="170306"/>
                </a:lnTo>
                <a:lnTo>
                  <a:pt x="1175257" y="162813"/>
                </a:lnTo>
                <a:lnTo>
                  <a:pt x="1162939" y="153162"/>
                </a:lnTo>
                <a:lnTo>
                  <a:pt x="1152144" y="145668"/>
                </a:lnTo>
                <a:close/>
              </a:path>
              <a:path w="1325245" h="354329">
                <a:moveTo>
                  <a:pt x="1182751" y="168782"/>
                </a:moveTo>
                <a:lnTo>
                  <a:pt x="1176908" y="176275"/>
                </a:lnTo>
                <a:lnTo>
                  <a:pt x="1184148" y="181990"/>
                </a:lnTo>
                <a:lnTo>
                  <a:pt x="1198499" y="194563"/>
                </a:lnTo>
                <a:lnTo>
                  <a:pt x="1204722" y="187451"/>
                </a:lnTo>
                <a:lnTo>
                  <a:pt x="1189990" y="174498"/>
                </a:lnTo>
                <a:lnTo>
                  <a:pt x="1182751" y="168782"/>
                </a:lnTo>
                <a:close/>
              </a:path>
              <a:path w="1325245" h="354329">
                <a:moveTo>
                  <a:pt x="1211833" y="193675"/>
                </a:moveTo>
                <a:lnTo>
                  <a:pt x="1205610" y="200913"/>
                </a:lnTo>
                <a:lnTo>
                  <a:pt x="1209167" y="203962"/>
                </a:lnTo>
                <a:lnTo>
                  <a:pt x="1225930" y="220599"/>
                </a:lnTo>
                <a:lnTo>
                  <a:pt x="1232534" y="213867"/>
                </a:lnTo>
                <a:lnTo>
                  <a:pt x="1215517" y="196850"/>
                </a:lnTo>
                <a:lnTo>
                  <a:pt x="1211833" y="193675"/>
                </a:lnTo>
                <a:close/>
              </a:path>
              <a:path w="1325245" h="354329">
                <a:moveTo>
                  <a:pt x="1239520" y="220725"/>
                </a:moveTo>
                <a:lnTo>
                  <a:pt x="1232407" y="227075"/>
                </a:lnTo>
                <a:lnTo>
                  <a:pt x="1251457" y="248412"/>
                </a:lnTo>
                <a:lnTo>
                  <a:pt x="1258570" y="242062"/>
                </a:lnTo>
                <a:lnTo>
                  <a:pt x="1239520" y="220725"/>
                </a:lnTo>
                <a:close/>
              </a:path>
              <a:path w="1325245" h="354329">
                <a:moveTo>
                  <a:pt x="1282730" y="290543"/>
                </a:moveTo>
                <a:lnTo>
                  <a:pt x="1254378" y="306704"/>
                </a:lnTo>
                <a:lnTo>
                  <a:pt x="1325118" y="354075"/>
                </a:lnTo>
                <a:lnTo>
                  <a:pt x="1322286" y="301370"/>
                </a:lnTo>
                <a:lnTo>
                  <a:pt x="1289684" y="301370"/>
                </a:lnTo>
                <a:lnTo>
                  <a:pt x="1282730" y="290543"/>
                </a:lnTo>
                <a:close/>
              </a:path>
              <a:path w="1325245" h="354329">
                <a:moveTo>
                  <a:pt x="1291077" y="285784"/>
                </a:moveTo>
                <a:lnTo>
                  <a:pt x="1282730" y="290543"/>
                </a:lnTo>
                <a:lnTo>
                  <a:pt x="1289684" y="301370"/>
                </a:lnTo>
                <a:lnTo>
                  <a:pt x="1297685" y="296290"/>
                </a:lnTo>
                <a:lnTo>
                  <a:pt x="1291077" y="285784"/>
                </a:lnTo>
                <a:close/>
              </a:path>
              <a:path w="1325245" h="354329">
                <a:moveTo>
                  <a:pt x="1320546" y="268985"/>
                </a:moveTo>
                <a:lnTo>
                  <a:pt x="1291077" y="285784"/>
                </a:lnTo>
                <a:lnTo>
                  <a:pt x="1297685" y="296290"/>
                </a:lnTo>
                <a:lnTo>
                  <a:pt x="1289684" y="301370"/>
                </a:lnTo>
                <a:lnTo>
                  <a:pt x="1322286" y="301370"/>
                </a:lnTo>
                <a:lnTo>
                  <a:pt x="1320546" y="268985"/>
                </a:lnTo>
                <a:close/>
              </a:path>
              <a:path w="1325245" h="354329">
                <a:moveTo>
                  <a:pt x="1287779" y="280543"/>
                </a:moveTo>
                <a:lnTo>
                  <a:pt x="1279652" y="285750"/>
                </a:lnTo>
                <a:lnTo>
                  <a:pt x="1282730" y="290543"/>
                </a:lnTo>
                <a:lnTo>
                  <a:pt x="1291077" y="285784"/>
                </a:lnTo>
                <a:lnTo>
                  <a:pt x="1287779" y="280543"/>
                </a:lnTo>
                <a:close/>
              </a:path>
              <a:path w="1325245" h="354329">
                <a:moveTo>
                  <a:pt x="1264793" y="249554"/>
                </a:moveTo>
                <a:lnTo>
                  <a:pt x="1257427" y="255524"/>
                </a:lnTo>
                <a:lnTo>
                  <a:pt x="1273682" y="276097"/>
                </a:lnTo>
                <a:lnTo>
                  <a:pt x="1274572" y="277621"/>
                </a:lnTo>
                <a:lnTo>
                  <a:pt x="1282573" y="272541"/>
                </a:lnTo>
                <a:lnTo>
                  <a:pt x="1281176" y="270256"/>
                </a:lnTo>
                <a:lnTo>
                  <a:pt x="1264793" y="249554"/>
                </a:lnTo>
                <a:close/>
              </a:path>
            </a:pathLst>
          </a:custGeom>
          <a:solidFill>
            <a:srgbClr val="808080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897116" y="4598671"/>
            <a:ext cx="1325245" cy="356235"/>
          </a:xfrm>
          <a:custGeom>
            <a:avLst/>
            <a:gdLst/>
            <a:ahLst/>
            <a:cxnLst/>
            <a:rect l="l" t="t" r="r" b="b"/>
            <a:pathLst>
              <a:path w="1325245" h="356235">
                <a:moveTo>
                  <a:pt x="57785" y="92963"/>
                </a:moveTo>
                <a:lnTo>
                  <a:pt x="50164" y="98805"/>
                </a:lnTo>
                <a:lnTo>
                  <a:pt x="56134" y="106298"/>
                </a:lnTo>
                <a:lnTo>
                  <a:pt x="68707" y="120903"/>
                </a:lnTo>
                <a:lnTo>
                  <a:pt x="75946" y="114680"/>
                </a:lnTo>
                <a:lnTo>
                  <a:pt x="63626" y="100583"/>
                </a:lnTo>
                <a:lnTo>
                  <a:pt x="57785" y="92963"/>
                </a:lnTo>
                <a:close/>
              </a:path>
              <a:path w="1325245" h="356235">
                <a:moveTo>
                  <a:pt x="0" y="9905"/>
                </a:moveTo>
                <a:lnTo>
                  <a:pt x="5969" y="94868"/>
                </a:lnTo>
                <a:lnTo>
                  <a:pt x="34910" y="77794"/>
                </a:lnTo>
                <a:lnTo>
                  <a:pt x="28321" y="67055"/>
                </a:lnTo>
                <a:lnTo>
                  <a:pt x="36322" y="62102"/>
                </a:lnTo>
                <a:lnTo>
                  <a:pt x="61510" y="62102"/>
                </a:lnTo>
                <a:lnTo>
                  <a:pt x="71628" y="56133"/>
                </a:lnTo>
                <a:lnTo>
                  <a:pt x="0" y="9905"/>
                </a:lnTo>
                <a:close/>
              </a:path>
              <a:path w="1325245" h="356235">
                <a:moveTo>
                  <a:pt x="43114" y="72955"/>
                </a:moveTo>
                <a:lnTo>
                  <a:pt x="34910" y="77794"/>
                </a:lnTo>
                <a:lnTo>
                  <a:pt x="38608" y="83819"/>
                </a:lnTo>
                <a:lnTo>
                  <a:pt x="44450" y="91185"/>
                </a:lnTo>
                <a:lnTo>
                  <a:pt x="51943" y="85470"/>
                </a:lnTo>
                <a:lnTo>
                  <a:pt x="46736" y="78739"/>
                </a:lnTo>
                <a:lnTo>
                  <a:pt x="43114" y="72955"/>
                </a:lnTo>
                <a:close/>
              </a:path>
              <a:path w="1325245" h="356235">
                <a:moveTo>
                  <a:pt x="36322" y="62102"/>
                </a:moveTo>
                <a:lnTo>
                  <a:pt x="28321" y="67055"/>
                </a:lnTo>
                <a:lnTo>
                  <a:pt x="34910" y="77794"/>
                </a:lnTo>
                <a:lnTo>
                  <a:pt x="43114" y="72955"/>
                </a:lnTo>
                <a:lnTo>
                  <a:pt x="36322" y="62102"/>
                </a:lnTo>
                <a:close/>
              </a:path>
              <a:path w="1325245" h="356235">
                <a:moveTo>
                  <a:pt x="61510" y="62102"/>
                </a:moveTo>
                <a:lnTo>
                  <a:pt x="36322" y="62102"/>
                </a:lnTo>
                <a:lnTo>
                  <a:pt x="43114" y="72955"/>
                </a:lnTo>
                <a:lnTo>
                  <a:pt x="61510" y="62102"/>
                </a:lnTo>
                <a:close/>
              </a:path>
              <a:path w="1325245" h="356235">
                <a:moveTo>
                  <a:pt x="81914" y="121665"/>
                </a:moveTo>
                <a:lnTo>
                  <a:pt x="75057" y="128269"/>
                </a:lnTo>
                <a:lnTo>
                  <a:pt x="95123" y="149097"/>
                </a:lnTo>
                <a:lnTo>
                  <a:pt x="101600" y="142112"/>
                </a:lnTo>
                <a:lnTo>
                  <a:pt x="81914" y="121665"/>
                </a:lnTo>
                <a:close/>
              </a:path>
              <a:path w="1325245" h="356235">
                <a:moveTo>
                  <a:pt x="108585" y="148589"/>
                </a:moveTo>
                <a:lnTo>
                  <a:pt x="102108" y="155574"/>
                </a:lnTo>
                <a:lnTo>
                  <a:pt x="115950" y="168528"/>
                </a:lnTo>
                <a:lnTo>
                  <a:pt x="123444" y="174878"/>
                </a:lnTo>
                <a:lnTo>
                  <a:pt x="129539" y="167639"/>
                </a:lnTo>
                <a:lnTo>
                  <a:pt x="122428" y="161543"/>
                </a:lnTo>
                <a:lnTo>
                  <a:pt x="108585" y="148589"/>
                </a:lnTo>
                <a:close/>
              </a:path>
              <a:path w="1325245" h="356235">
                <a:moveTo>
                  <a:pt x="136779" y="173735"/>
                </a:moveTo>
                <a:lnTo>
                  <a:pt x="130683" y="180974"/>
                </a:lnTo>
                <a:lnTo>
                  <a:pt x="138430" y="187578"/>
                </a:lnTo>
                <a:lnTo>
                  <a:pt x="153288" y="199008"/>
                </a:lnTo>
                <a:lnTo>
                  <a:pt x="159004" y="191388"/>
                </a:lnTo>
                <a:lnTo>
                  <a:pt x="144525" y="180339"/>
                </a:lnTo>
                <a:lnTo>
                  <a:pt x="136779" y="173735"/>
                </a:lnTo>
                <a:close/>
              </a:path>
              <a:path w="1325245" h="356235">
                <a:moveTo>
                  <a:pt x="166624" y="197230"/>
                </a:moveTo>
                <a:lnTo>
                  <a:pt x="160782" y="204723"/>
                </a:lnTo>
                <a:lnTo>
                  <a:pt x="161925" y="205612"/>
                </a:lnTo>
                <a:lnTo>
                  <a:pt x="184404" y="221233"/>
                </a:lnTo>
                <a:lnTo>
                  <a:pt x="189864" y="213486"/>
                </a:lnTo>
                <a:lnTo>
                  <a:pt x="167767" y="198119"/>
                </a:lnTo>
                <a:lnTo>
                  <a:pt x="166624" y="197230"/>
                </a:lnTo>
                <a:close/>
              </a:path>
              <a:path w="1325245" h="356235">
                <a:moveTo>
                  <a:pt x="197612" y="218566"/>
                </a:moveTo>
                <a:lnTo>
                  <a:pt x="192532" y="226567"/>
                </a:lnTo>
                <a:lnTo>
                  <a:pt x="212217" y="239013"/>
                </a:lnTo>
                <a:lnTo>
                  <a:pt x="217043" y="241680"/>
                </a:lnTo>
                <a:lnTo>
                  <a:pt x="221742" y="233425"/>
                </a:lnTo>
                <a:lnTo>
                  <a:pt x="217297" y="231012"/>
                </a:lnTo>
                <a:lnTo>
                  <a:pt x="197612" y="218566"/>
                </a:lnTo>
                <a:close/>
              </a:path>
              <a:path w="1325245" h="356235">
                <a:moveTo>
                  <a:pt x="229997" y="238124"/>
                </a:moveTo>
                <a:lnTo>
                  <a:pt x="225298" y="246506"/>
                </a:lnTo>
                <a:lnTo>
                  <a:pt x="238887" y="254253"/>
                </a:lnTo>
                <a:lnTo>
                  <a:pt x="250571" y="260222"/>
                </a:lnTo>
                <a:lnTo>
                  <a:pt x="254888" y="251713"/>
                </a:lnTo>
                <a:lnTo>
                  <a:pt x="243712" y="245998"/>
                </a:lnTo>
                <a:lnTo>
                  <a:pt x="229997" y="238124"/>
                </a:lnTo>
                <a:close/>
              </a:path>
              <a:path w="1325245" h="356235">
                <a:moveTo>
                  <a:pt x="263398" y="256158"/>
                </a:moveTo>
                <a:lnTo>
                  <a:pt x="258953" y="264540"/>
                </a:lnTo>
                <a:lnTo>
                  <a:pt x="266573" y="268477"/>
                </a:lnTo>
                <a:lnTo>
                  <a:pt x="284861" y="277113"/>
                </a:lnTo>
                <a:lnTo>
                  <a:pt x="288925" y="268477"/>
                </a:lnTo>
                <a:lnTo>
                  <a:pt x="270891" y="259968"/>
                </a:lnTo>
                <a:lnTo>
                  <a:pt x="263398" y="256158"/>
                </a:lnTo>
                <a:close/>
              </a:path>
              <a:path w="1325245" h="356235">
                <a:moveTo>
                  <a:pt x="297561" y="272541"/>
                </a:moveTo>
                <a:lnTo>
                  <a:pt x="293497" y="281177"/>
                </a:lnTo>
                <a:lnTo>
                  <a:pt x="294894" y="281812"/>
                </a:lnTo>
                <a:lnTo>
                  <a:pt x="320039" y="292226"/>
                </a:lnTo>
                <a:lnTo>
                  <a:pt x="323723" y="283463"/>
                </a:lnTo>
                <a:lnTo>
                  <a:pt x="298958" y="273176"/>
                </a:lnTo>
                <a:lnTo>
                  <a:pt x="297561" y="272541"/>
                </a:lnTo>
                <a:close/>
              </a:path>
              <a:path w="1325245" h="356235">
                <a:moveTo>
                  <a:pt x="332486" y="286892"/>
                </a:moveTo>
                <a:lnTo>
                  <a:pt x="329057" y="295782"/>
                </a:lnTo>
                <a:lnTo>
                  <a:pt x="354075" y="305180"/>
                </a:lnTo>
                <a:lnTo>
                  <a:pt x="356108" y="305815"/>
                </a:lnTo>
                <a:lnTo>
                  <a:pt x="359029" y="296798"/>
                </a:lnTo>
                <a:lnTo>
                  <a:pt x="357505" y="296290"/>
                </a:lnTo>
                <a:lnTo>
                  <a:pt x="332486" y="286892"/>
                </a:lnTo>
                <a:close/>
              </a:path>
              <a:path w="1325245" h="356235">
                <a:moveTo>
                  <a:pt x="368046" y="299719"/>
                </a:moveTo>
                <a:lnTo>
                  <a:pt x="365125" y="308736"/>
                </a:lnTo>
                <a:lnTo>
                  <a:pt x="384810" y="315340"/>
                </a:lnTo>
                <a:lnTo>
                  <a:pt x="392430" y="317499"/>
                </a:lnTo>
                <a:lnTo>
                  <a:pt x="395097" y="308355"/>
                </a:lnTo>
                <a:lnTo>
                  <a:pt x="387858" y="306323"/>
                </a:lnTo>
                <a:lnTo>
                  <a:pt x="368046" y="299719"/>
                </a:lnTo>
                <a:close/>
              </a:path>
              <a:path w="1325245" h="356235">
                <a:moveTo>
                  <a:pt x="404241" y="311022"/>
                </a:moveTo>
                <a:lnTo>
                  <a:pt x="401574" y="320166"/>
                </a:lnTo>
                <a:lnTo>
                  <a:pt x="416051" y="324484"/>
                </a:lnTo>
                <a:lnTo>
                  <a:pt x="429387" y="327786"/>
                </a:lnTo>
                <a:lnTo>
                  <a:pt x="431673" y="318515"/>
                </a:lnTo>
                <a:lnTo>
                  <a:pt x="418719" y="315340"/>
                </a:lnTo>
                <a:lnTo>
                  <a:pt x="404241" y="311022"/>
                </a:lnTo>
                <a:close/>
              </a:path>
              <a:path w="1325245" h="356235">
                <a:moveTo>
                  <a:pt x="440944" y="320801"/>
                </a:moveTo>
                <a:lnTo>
                  <a:pt x="438658" y="330072"/>
                </a:lnTo>
                <a:lnTo>
                  <a:pt x="447929" y="332358"/>
                </a:lnTo>
                <a:lnTo>
                  <a:pt x="466725" y="336295"/>
                </a:lnTo>
                <a:lnTo>
                  <a:pt x="468630" y="327024"/>
                </a:lnTo>
                <a:lnTo>
                  <a:pt x="450342" y="323087"/>
                </a:lnTo>
                <a:lnTo>
                  <a:pt x="440944" y="320801"/>
                </a:lnTo>
                <a:close/>
              </a:path>
              <a:path w="1325245" h="356235">
                <a:moveTo>
                  <a:pt x="477900" y="328929"/>
                </a:moveTo>
                <a:lnTo>
                  <a:pt x="475996" y="338200"/>
                </a:lnTo>
                <a:lnTo>
                  <a:pt x="480441" y="339216"/>
                </a:lnTo>
                <a:lnTo>
                  <a:pt x="504317" y="343407"/>
                </a:lnTo>
                <a:lnTo>
                  <a:pt x="505968" y="334009"/>
                </a:lnTo>
                <a:lnTo>
                  <a:pt x="482346" y="329818"/>
                </a:lnTo>
                <a:lnTo>
                  <a:pt x="477900" y="328929"/>
                </a:lnTo>
                <a:close/>
              </a:path>
              <a:path w="1325245" h="356235">
                <a:moveTo>
                  <a:pt x="515112" y="335533"/>
                </a:moveTo>
                <a:lnTo>
                  <a:pt x="513842" y="345058"/>
                </a:lnTo>
                <a:lnTo>
                  <a:pt x="542163" y="348868"/>
                </a:lnTo>
                <a:lnTo>
                  <a:pt x="543433" y="339470"/>
                </a:lnTo>
                <a:lnTo>
                  <a:pt x="515112" y="335533"/>
                </a:lnTo>
                <a:close/>
              </a:path>
              <a:path w="1325245" h="356235">
                <a:moveTo>
                  <a:pt x="552704" y="340613"/>
                </a:moveTo>
                <a:lnTo>
                  <a:pt x="551814" y="350011"/>
                </a:lnTo>
                <a:lnTo>
                  <a:pt x="580263" y="352932"/>
                </a:lnTo>
                <a:lnTo>
                  <a:pt x="581151" y="343407"/>
                </a:lnTo>
                <a:lnTo>
                  <a:pt x="552704" y="340613"/>
                </a:lnTo>
                <a:close/>
              </a:path>
              <a:path w="1325245" h="356235">
                <a:moveTo>
                  <a:pt x="590550" y="344042"/>
                </a:moveTo>
                <a:lnTo>
                  <a:pt x="589914" y="353440"/>
                </a:lnTo>
                <a:lnTo>
                  <a:pt x="614172" y="355091"/>
                </a:lnTo>
                <a:lnTo>
                  <a:pt x="618617" y="355218"/>
                </a:lnTo>
                <a:lnTo>
                  <a:pt x="618871" y="345693"/>
                </a:lnTo>
                <a:lnTo>
                  <a:pt x="614807" y="345566"/>
                </a:lnTo>
                <a:lnTo>
                  <a:pt x="590550" y="344042"/>
                </a:lnTo>
                <a:close/>
              </a:path>
              <a:path w="1325245" h="356235">
                <a:moveTo>
                  <a:pt x="628396" y="345947"/>
                </a:moveTo>
                <a:lnTo>
                  <a:pt x="628142" y="355472"/>
                </a:lnTo>
                <a:lnTo>
                  <a:pt x="648462" y="355980"/>
                </a:lnTo>
                <a:lnTo>
                  <a:pt x="656844" y="355980"/>
                </a:lnTo>
                <a:lnTo>
                  <a:pt x="656718" y="346582"/>
                </a:lnTo>
                <a:lnTo>
                  <a:pt x="648716" y="346582"/>
                </a:lnTo>
                <a:lnTo>
                  <a:pt x="628396" y="345947"/>
                </a:lnTo>
                <a:close/>
              </a:path>
              <a:path w="1325245" h="356235">
                <a:moveTo>
                  <a:pt x="656717" y="346455"/>
                </a:moveTo>
                <a:lnTo>
                  <a:pt x="648716" y="346582"/>
                </a:lnTo>
                <a:lnTo>
                  <a:pt x="656718" y="346582"/>
                </a:lnTo>
                <a:close/>
              </a:path>
              <a:path w="1325245" h="356235">
                <a:moveTo>
                  <a:pt x="694689" y="345693"/>
                </a:moveTo>
                <a:lnTo>
                  <a:pt x="682751" y="346201"/>
                </a:lnTo>
                <a:lnTo>
                  <a:pt x="666242" y="346328"/>
                </a:lnTo>
                <a:lnTo>
                  <a:pt x="666369" y="355853"/>
                </a:lnTo>
                <a:lnTo>
                  <a:pt x="682879" y="355726"/>
                </a:lnTo>
                <a:lnTo>
                  <a:pt x="695071" y="355218"/>
                </a:lnTo>
                <a:lnTo>
                  <a:pt x="694689" y="345693"/>
                </a:lnTo>
                <a:close/>
              </a:path>
              <a:path w="1325245" h="356235">
                <a:moveTo>
                  <a:pt x="732536" y="343407"/>
                </a:moveTo>
                <a:lnTo>
                  <a:pt x="716914" y="344677"/>
                </a:lnTo>
                <a:lnTo>
                  <a:pt x="704214" y="345312"/>
                </a:lnTo>
                <a:lnTo>
                  <a:pt x="704596" y="354837"/>
                </a:lnTo>
                <a:lnTo>
                  <a:pt x="717423" y="354202"/>
                </a:lnTo>
                <a:lnTo>
                  <a:pt x="733298" y="352932"/>
                </a:lnTo>
                <a:lnTo>
                  <a:pt x="732536" y="343407"/>
                </a:lnTo>
                <a:close/>
              </a:path>
              <a:path w="1325245" h="356235">
                <a:moveTo>
                  <a:pt x="770255" y="339724"/>
                </a:moveTo>
                <a:lnTo>
                  <a:pt x="751205" y="342010"/>
                </a:lnTo>
                <a:lnTo>
                  <a:pt x="742061" y="342645"/>
                </a:lnTo>
                <a:lnTo>
                  <a:pt x="742823" y="352170"/>
                </a:lnTo>
                <a:lnTo>
                  <a:pt x="751967" y="351408"/>
                </a:lnTo>
                <a:lnTo>
                  <a:pt x="771398" y="349249"/>
                </a:lnTo>
                <a:lnTo>
                  <a:pt x="770255" y="339724"/>
                </a:lnTo>
                <a:close/>
              </a:path>
              <a:path w="1325245" h="356235">
                <a:moveTo>
                  <a:pt x="807847" y="334390"/>
                </a:moveTo>
                <a:lnTo>
                  <a:pt x="785495" y="337946"/>
                </a:lnTo>
                <a:lnTo>
                  <a:pt x="779780" y="338708"/>
                </a:lnTo>
                <a:lnTo>
                  <a:pt x="780796" y="348106"/>
                </a:lnTo>
                <a:lnTo>
                  <a:pt x="786638" y="347471"/>
                </a:lnTo>
                <a:lnTo>
                  <a:pt x="809244" y="343915"/>
                </a:lnTo>
                <a:lnTo>
                  <a:pt x="807847" y="334390"/>
                </a:lnTo>
                <a:close/>
              </a:path>
              <a:path w="1325245" h="356235">
                <a:moveTo>
                  <a:pt x="845058" y="327659"/>
                </a:moveTo>
                <a:lnTo>
                  <a:pt x="819658" y="332612"/>
                </a:lnTo>
                <a:lnTo>
                  <a:pt x="817245" y="332993"/>
                </a:lnTo>
                <a:lnTo>
                  <a:pt x="818642" y="342391"/>
                </a:lnTo>
                <a:lnTo>
                  <a:pt x="821182" y="342010"/>
                </a:lnTo>
                <a:lnTo>
                  <a:pt x="846963" y="336930"/>
                </a:lnTo>
                <a:lnTo>
                  <a:pt x="845058" y="327659"/>
                </a:lnTo>
                <a:close/>
              </a:path>
              <a:path w="1325245" h="356235">
                <a:moveTo>
                  <a:pt x="882142" y="319277"/>
                </a:moveTo>
                <a:lnTo>
                  <a:pt x="854329" y="325881"/>
                </a:lnTo>
                <a:lnTo>
                  <a:pt x="856488" y="335152"/>
                </a:lnTo>
                <a:lnTo>
                  <a:pt x="884301" y="328548"/>
                </a:lnTo>
                <a:lnTo>
                  <a:pt x="882142" y="319277"/>
                </a:lnTo>
                <a:close/>
              </a:path>
              <a:path w="1325245" h="356235">
                <a:moveTo>
                  <a:pt x="918591" y="309371"/>
                </a:moveTo>
                <a:lnTo>
                  <a:pt x="891159" y="317118"/>
                </a:lnTo>
                <a:lnTo>
                  <a:pt x="893699" y="326262"/>
                </a:lnTo>
                <a:lnTo>
                  <a:pt x="921258" y="318515"/>
                </a:lnTo>
                <a:lnTo>
                  <a:pt x="918591" y="309371"/>
                </a:lnTo>
                <a:close/>
              </a:path>
              <a:path w="1325245" h="356235">
                <a:moveTo>
                  <a:pt x="954786" y="297814"/>
                </a:moveTo>
                <a:lnTo>
                  <a:pt x="927608" y="306704"/>
                </a:lnTo>
                <a:lnTo>
                  <a:pt x="930529" y="315848"/>
                </a:lnTo>
                <a:lnTo>
                  <a:pt x="957707" y="306958"/>
                </a:lnTo>
                <a:lnTo>
                  <a:pt x="954786" y="297814"/>
                </a:lnTo>
                <a:close/>
              </a:path>
              <a:path w="1325245" h="356235">
                <a:moveTo>
                  <a:pt x="990219" y="284733"/>
                </a:moveTo>
                <a:lnTo>
                  <a:pt x="963549" y="294893"/>
                </a:lnTo>
                <a:lnTo>
                  <a:pt x="966978" y="303783"/>
                </a:lnTo>
                <a:lnTo>
                  <a:pt x="993648" y="293623"/>
                </a:lnTo>
                <a:lnTo>
                  <a:pt x="990219" y="284733"/>
                </a:lnTo>
                <a:close/>
              </a:path>
              <a:path w="1325245" h="356235">
                <a:moveTo>
                  <a:pt x="1025144" y="269874"/>
                </a:moveTo>
                <a:lnTo>
                  <a:pt x="998855" y="281304"/>
                </a:lnTo>
                <a:lnTo>
                  <a:pt x="1002664" y="290067"/>
                </a:lnTo>
                <a:lnTo>
                  <a:pt x="1028954" y="278510"/>
                </a:lnTo>
                <a:lnTo>
                  <a:pt x="1025144" y="269874"/>
                </a:lnTo>
                <a:close/>
              </a:path>
              <a:path w="1325245" h="356235">
                <a:moveTo>
                  <a:pt x="1059180" y="253364"/>
                </a:moveTo>
                <a:lnTo>
                  <a:pt x="1033526" y="265937"/>
                </a:lnTo>
                <a:lnTo>
                  <a:pt x="1037717" y="274573"/>
                </a:lnTo>
                <a:lnTo>
                  <a:pt x="1063371" y="261873"/>
                </a:lnTo>
                <a:lnTo>
                  <a:pt x="1059180" y="253364"/>
                </a:lnTo>
                <a:close/>
              </a:path>
              <a:path w="1325245" h="356235">
                <a:moveTo>
                  <a:pt x="1092327" y="235076"/>
                </a:moveTo>
                <a:lnTo>
                  <a:pt x="1067435" y="249046"/>
                </a:lnTo>
                <a:lnTo>
                  <a:pt x="1072007" y="257428"/>
                </a:lnTo>
                <a:lnTo>
                  <a:pt x="1097026" y="243458"/>
                </a:lnTo>
                <a:lnTo>
                  <a:pt x="1092327" y="235076"/>
                </a:lnTo>
                <a:close/>
              </a:path>
              <a:path w="1325245" h="356235">
                <a:moveTo>
                  <a:pt x="1124585" y="215137"/>
                </a:moveTo>
                <a:lnTo>
                  <a:pt x="1100328" y="230377"/>
                </a:lnTo>
                <a:lnTo>
                  <a:pt x="1105408" y="238378"/>
                </a:lnTo>
                <a:lnTo>
                  <a:pt x="1129538" y="223265"/>
                </a:lnTo>
                <a:lnTo>
                  <a:pt x="1124585" y="215137"/>
                </a:lnTo>
                <a:close/>
              </a:path>
              <a:path w="1325245" h="356235">
                <a:moveTo>
                  <a:pt x="1155191" y="193547"/>
                </a:moveTo>
                <a:lnTo>
                  <a:pt x="1153287" y="195071"/>
                </a:lnTo>
                <a:lnTo>
                  <a:pt x="1132078" y="209803"/>
                </a:lnTo>
                <a:lnTo>
                  <a:pt x="1137539" y="217677"/>
                </a:lnTo>
                <a:lnTo>
                  <a:pt x="1158748" y="202818"/>
                </a:lnTo>
                <a:lnTo>
                  <a:pt x="1161161" y="201040"/>
                </a:lnTo>
                <a:lnTo>
                  <a:pt x="1155191" y="193547"/>
                </a:lnTo>
                <a:close/>
              </a:path>
              <a:path w="1325245" h="356235">
                <a:moveTo>
                  <a:pt x="1184783" y="169798"/>
                </a:moveTo>
                <a:lnTo>
                  <a:pt x="1179957" y="174116"/>
                </a:lnTo>
                <a:lnTo>
                  <a:pt x="1162685" y="187578"/>
                </a:lnTo>
                <a:lnTo>
                  <a:pt x="1168654" y="195071"/>
                </a:lnTo>
                <a:lnTo>
                  <a:pt x="1185799" y="181609"/>
                </a:lnTo>
                <a:lnTo>
                  <a:pt x="1191006" y="176910"/>
                </a:lnTo>
                <a:lnTo>
                  <a:pt x="1184783" y="169798"/>
                </a:lnTo>
                <a:close/>
              </a:path>
              <a:path w="1325245" h="356235">
                <a:moveTo>
                  <a:pt x="1212723" y="144398"/>
                </a:moveTo>
                <a:lnTo>
                  <a:pt x="1204976" y="152018"/>
                </a:lnTo>
                <a:lnTo>
                  <a:pt x="1191894" y="163575"/>
                </a:lnTo>
                <a:lnTo>
                  <a:pt x="1198244" y="170687"/>
                </a:lnTo>
                <a:lnTo>
                  <a:pt x="1211199" y="159257"/>
                </a:lnTo>
                <a:lnTo>
                  <a:pt x="1219454" y="151129"/>
                </a:lnTo>
                <a:lnTo>
                  <a:pt x="1212723" y="144398"/>
                </a:lnTo>
                <a:close/>
              </a:path>
              <a:path w="1325245" h="356235">
                <a:moveTo>
                  <a:pt x="1238885" y="117093"/>
                </a:moveTo>
                <a:lnTo>
                  <a:pt x="1228216" y="129031"/>
                </a:lnTo>
                <a:lnTo>
                  <a:pt x="1219454" y="137667"/>
                </a:lnTo>
                <a:lnTo>
                  <a:pt x="1226185" y="144398"/>
                </a:lnTo>
                <a:lnTo>
                  <a:pt x="1234948" y="135762"/>
                </a:lnTo>
                <a:lnTo>
                  <a:pt x="1245997" y="123443"/>
                </a:lnTo>
                <a:lnTo>
                  <a:pt x="1238885" y="117093"/>
                </a:lnTo>
                <a:close/>
              </a:path>
              <a:path w="1325245" h="356235">
                <a:moveTo>
                  <a:pt x="1263014" y="88010"/>
                </a:moveTo>
                <a:lnTo>
                  <a:pt x="1249807" y="104901"/>
                </a:lnTo>
                <a:lnTo>
                  <a:pt x="1245235" y="109981"/>
                </a:lnTo>
                <a:lnTo>
                  <a:pt x="1252347" y="116331"/>
                </a:lnTo>
                <a:lnTo>
                  <a:pt x="1256918" y="111251"/>
                </a:lnTo>
                <a:lnTo>
                  <a:pt x="1270508" y="93979"/>
                </a:lnTo>
                <a:lnTo>
                  <a:pt x="1263014" y="88010"/>
                </a:lnTo>
                <a:close/>
              </a:path>
              <a:path w="1325245" h="356235">
                <a:moveTo>
                  <a:pt x="1284986" y="57276"/>
                </a:moveTo>
                <a:lnTo>
                  <a:pt x="1269364" y="79882"/>
                </a:lnTo>
                <a:lnTo>
                  <a:pt x="1268857" y="80517"/>
                </a:lnTo>
                <a:lnTo>
                  <a:pt x="1276350" y="86486"/>
                </a:lnTo>
                <a:lnTo>
                  <a:pt x="1276858" y="85851"/>
                </a:lnTo>
                <a:lnTo>
                  <a:pt x="1292860" y="62737"/>
                </a:lnTo>
                <a:lnTo>
                  <a:pt x="1284986" y="57276"/>
                </a:lnTo>
                <a:close/>
              </a:path>
              <a:path w="1325245" h="356235">
                <a:moveTo>
                  <a:pt x="1304036" y="25145"/>
                </a:moveTo>
                <a:lnTo>
                  <a:pt x="1302892" y="27431"/>
                </a:lnTo>
                <a:lnTo>
                  <a:pt x="1289939" y="49529"/>
                </a:lnTo>
                <a:lnTo>
                  <a:pt x="1298066" y="54355"/>
                </a:lnTo>
                <a:lnTo>
                  <a:pt x="1311148" y="32257"/>
                </a:lnTo>
                <a:lnTo>
                  <a:pt x="1312544" y="29336"/>
                </a:lnTo>
                <a:lnTo>
                  <a:pt x="1304036" y="25145"/>
                </a:lnTo>
                <a:close/>
              </a:path>
              <a:path w="1325245" h="356235">
                <a:moveTo>
                  <a:pt x="1316609" y="0"/>
                </a:moveTo>
                <a:lnTo>
                  <a:pt x="1308354" y="16636"/>
                </a:lnTo>
                <a:lnTo>
                  <a:pt x="1316863" y="20827"/>
                </a:lnTo>
                <a:lnTo>
                  <a:pt x="1325117" y="4190"/>
                </a:lnTo>
                <a:lnTo>
                  <a:pt x="1316609" y="0"/>
                </a:lnTo>
                <a:close/>
              </a:path>
            </a:pathLst>
          </a:custGeom>
          <a:solidFill>
            <a:srgbClr val="808080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649977" y="3287649"/>
            <a:ext cx="823849" cy="82245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649977" y="4462398"/>
            <a:ext cx="823849" cy="82397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649977" y="5629276"/>
            <a:ext cx="823849" cy="82232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451328" y="3379355"/>
            <a:ext cx="913752" cy="91375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677157" y="2796286"/>
            <a:ext cx="838200" cy="2385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550" b="1" spc="25" dirty="0">
                <a:solidFill>
                  <a:srgbClr val="800000"/>
                </a:solidFill>
                <a:latin typeface="Arial"/>
                <a:cs typeface="Arial"/>
              </a:rPr>
              <a:t>C</a:t>
            </a:r>
            <a:r>
              <a:rPr sz="1550" b="1" spc="5" dirty="0">
                <a:solidFill>
                  <a:srgbClr val="800000"/>
                </a:solidFill>
                <a:latin typeface="Arial"/>
                <a:cs typeface="Arial"/>
              </a:rPr>
              <a:t>r</a:t>
            </a:r>
            <a:r>
              <a:rPr sz="1550" b="1" dirty="0">
                <a:solidFill>
                  <a:srgbClr val="800000"/>
                </a:solidFill>
                <a:latin typeface="Arial"/>
                <a:cs typeface="Arial"/>
              </a:rPr>
              <a:t>ea</a:t>
            </a:r>
            <a:r>
              <a:rPr sz="1550" b="1" spc="15" dirty="0">
                <a:solidFill>
                  <a:srgbClr val="800000"/>
                </a:solidFill>
                <a:latin typeface="Arial"/>
                <a:cs typeface="Arial"/>
              </a:rPr>
              <a:t>t</a:t>
            </a:r>
            <a:r>
              <a:rPr sz="1550" b="1" dirty="0">
                <a:solidFill>
                  <a:srgbClr val="800000"/>
                </a:solidFill>
                <a:latin typeface="Arial"/>
                <a:cs typeface="Arial"/>
              </a:rPr>
              <a:t>i</a:t>
            </a:r>
            <a:r>
              <a:rPr sz="1550" b="1" spc="20" dirty="0">
                <a:solidFill>
                  <a:srgbClr val="800000"/>
                </a:solidFill>
                <a:latin typeface="Arial"/>
                <a:cs typeface="Arial"/>
              </a:rPr>
              <a:t>on</a:t>
            </a:r>
            <a:endParaRPr sz="155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043674" y="2799589"/>
            <a:ext cx="1329055" cy="2385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550" b="1" spc="20" dirty="0">
                <a:solidFill>
                  <a:srgbClr val="800000"/>
                </a:solidFill>
                <a:latin typeface="Arial"/>
                <a:cs typeface="Arial"/>
              </a:rPr>
              <a:t>Consumption</a:t>
            </a:r>
            <a:endParaRPr sz="155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8727313" y="3441700"/>
            <a:ext cx="1775078" cy="1647698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3635756" y="5300980"/>
            <a:ext cx="1454785" cy="6089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5745" indent="-233045">
              <a:lnSpc>
                <a:spcPts val="1595"/>
              </a:lnSpc>
              <a:buFontTx/>
              <a:buChar char="•"/>
              <a:tabLst>
                <a:tab pos="246379" algn="l"/>
              </a:tabLst>
            </a:pP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Assembly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  <a:p>
            <a:pPr marL="245745" indent="-233045">
              <a:lnSpc>
                <a:spcPts val="1515"/>
              </a:lnSpc>
              <a:buFontTx/>
              <a:buChar char="•"/>
              <a:tabLst>
                <a:tab pos="246379" algn="l"/>
              </a:tabLst>
            </a:pPr>
            <a:r>
              <a:rPr sz="1400" spc="-5" dirty="0">
                <a:solidFill>
                  <a:prstClr val="black"/>
                </a:solidFill>
                <a:latin typeface="Arial"/>
                <a:cs typeface="Arial"/>
              </a:rPr>
              <a:t>Transformation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  <a:p>
            <a:pPr marL="245745" indent="-233045">
              <a:lnSpc>
                <a:spcPts val="1595"/>
              </a:lnSpc>
              <a:buFontTx/>
              <a:buChar char="•"/>
              <a:tabLst>
                <a:tab pos="246379" algn="l"/>
              </a:tabLst>
            </a:pP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Rationalization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953758" y="5300980"/>
            <a:ext cx="1257300" cy="6089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5745" indent="-233045">
              <a:lnSpc>
                <a:spcPts val="1595"/>
              </a:lnSpc>
              <a:buFontTx/>
              <a:buChar char="•"/>
              <a:tabLst>
                <a:tab pos="246379" algn="l"/>
              </a:tabLst>
            </a:pP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Discovery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  <a:p>
            <a:pPr marL="245745" indent="-233045">
              <a:lnSpc>
                <a:spcPts val="1515"/>
              </a:lnSpc>
              <a:buFontTx/>
              <a:buChar char="•"/>
              <a:tabLst>
                <a:tab pos="246379" algn="l"/>
              </a:tabLst>
            </a:pP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Composition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  <a:p>
            <a:pPr marL="245745" indent="-233045">
              <a:lnSpc>
                <a:spcPts val="1595"/>
              </a:lnSpc>
              <a:buFontTx/>
              <a:buChar char="•"/>
              <a:tabLst>
                <a:tab pos="246379" algn="l"/>
              </a:tabLst>
            </a:pP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Deployment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3844926" y="3678174"/>
            <a:ext cx="1095375" cy="981075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861223" y="3929889"/>
            <a:ext cx="1411732" cy="104203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987702" y="5021454"/>
            <a:ext cx="784860" cy="4165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595"/>
              </a:lnSpc>
            </a:pPr>
            <a:r>
              <a:rPr sz="1400" b="1" spc="-5" dirty="0">
                <a:solidFill>
                  <a:prstClr val="black"/>
                </a:solidFill>
                <a:latin typeface="Arial"/>
                <a:cs typeface="Arial"/>
              </a:rPr>
              <a:t>Assets</a:t>
            </a:r>
            <a:r>
              <a:rPr sz="1400" b="1" spc="-10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prstClr val="black"/>
                </a:solidFill>
                <a:latin typeface="Arial"/>
                <a:cs typeface="Arial"/>
              </a:rPr>
              <a:t>&amp;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  <a:p>
            <a:pPr marL="26034">
              <a:lnSpc>
                <a:spcPts val="1595"/>
              </a:lnSpc>
            </a:pPr>
            <a:r>
              <a:rPr sz="1400" b="1" spc="-5" dirty="0">
                <a:solidFill>
                  <a:prstClr val="black"/>
                </a:solidFill>
                <a:latin typeface="Arial"/>
                <a:cs typeface="Arial"/>
              </a:rPr>
              <a:t>Services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8875904" y="5010151"/>
            <a:ext cx="1376045" cy="4171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sz="1400" b="1" spc="-5" dirty="0">
                <a:solidFill>
                  <a:prstClr val="black"/>
                </a:solidFill>
                <a:latin typeface="Arial"/>
                <a:cs typeface="Arial"/>
              </a:rPr>
              <a:t>Application</a:t>
            </a:r>
            <a:r>
              <a:rPr sz="1400" b="1" spc="-12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prstClr val="black"/>
                </a:solidFill>
                <a:latin typeface="Arial"/>
                <a:cs typeface="Arial"/>
              </a:rPr>
              <a:t>End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  <a:p>
            <a:pPr marL="1270" algn="ctr">
              <a:lnSpc>
                <a:spcPts val="1600"/>
              </a:lnSpc>
            </a:pPr>
            <a:r>
              <a:rPr sz="1400" b="1" dirty="0">
                <a:solidFill>
                  <a:prstClr val="black"/>
                </a:solidFill>
                <a:latin typeface="Arial"/>
                <a:cs typeface="Arial"/>
              </a:rPr>
              <a:t>Points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5800726" y="3462273"/>
            <a:ext cx="522287" cy="45720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5800726" y="4657725"/>
            <a:ext cx="522287" cy="45720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5800726" y="5818187"/>
            <a:ext cx="522287" cy="45720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819400" y="2486025"/>
            <a:ext cx="2679700" cy="76200"/>
          </a:xfrm>
          <a:custGeom>
            <a:avLst/>
            <a:gdLst/>
            <a:ahLst/>
            <a:cxnLst/>
            <a:rect l="l" t="t" r="r" b="b"/>
            <a:pathLst>
              <a:path w="2679700" h="76200">
                <a:moveTo>
                  <a:pt x="28575" y="33274"/>
                </a:moveTo>
                <a:lnTo>
                  <a:pt x="0" y="33274"/>
                </a:lnTo>
                <a:lnTo>
                  <a:pt x="0" y="42799"/>
                </a:lnTo>
                <a:lnTo>
                  <a:pt x="28575" y="42799"/>
                </a:lnTo>
                <a:lnTo>
                  <a:pt x="28575" y="33274"/>
                </a:lnTo>
                <a:close/>
              </a:path>
              <a:path w="2679700" h="76200">
                <a:moveTo>
                  <a:pt x="66675" y="33274"/>
                </a:moveTo>
                <a:lnTo>
                  <a:pt x="38100" y="33274"/>
                </a:lnTo>
                <a:lnTo>
                  <a:pt x="38100" y="42799"/>
                </a:lnTo>
                <a:lnTo>
                  <a:pt x="66675" y="42799"/>
                </a:lnTo>
                <a:lnTo>
                  <a:pt x="66675" y="33274"/>
                </a:lnTo>
                <a:close/>
              </a:path>
              <a:path w="2679700" h="76200">
                <a:moveTo>
                  <a:pt x="104775" y="33274"/>
                </a:moveTo>
                <a:lnTo>
                  <a:pt x="76200" y="33274"/>
                </a:lnTo>
                <a:lnTo>
                  <a:pt x="76200" y="42799"/>
                </a:lnTo>
                <a:lnTo>
                  <a:pt x="104775" y="42799"/>
                </a:lnTo>
                <a:lnTo>
                  <a:pt x="104775" y="33274"/>
                </a:lnTo>
                <a:close/>
              </a:path>
              <a:path w="2679700" h="76200">
                <a:moveTo>
                  <a:pt x="142875" y="33274"/>
                </a:moveTo>
                <a:lnTo>
                  <a:pt x="114300" y="33274"/>
                </a:lnTo>
                <a:lnTo>
                  <a:pt x="114300" y="42799"/>
                </a:lnTo>
                <a:lnTo>
                  <a:pt x="142875" y="42799"/>
                </a:lnTo>
                <a:lnTo>
                  <a:pt x="142875" y="33274"/>
                </a:lnTo>
                <a:close/>
              </a:path>
              <a:path w="2679700" h="76200">
                <a:moveTo>
                  <a:pt x="180975" y="33274"/>
                </a:moveTo>
                <a:lnTo>
                  <a:pt x="152400" y="33274"/>
                </a:lnTo>
                <a:lnTo>
                  <a:pt x="152400" y="42799"/>
                </a:lnTo>
                <a:lnTo>
                  <a:pt x="180975" y="42799"/>
                </a:lnTo>
                <a:lnTo>
                  <a:pt x="180975" y="33274"/>
                </a:lnTo>
                <a:close/>
              </a:path>
              <a:path w="2679700" h="76200">
                <a:moveTo>
                  <a:pt x="219075" y="33274"/>
                </a:moveTo>
                <a:lnTo>
                  <a:pt x="190500" y="33274"/>
                </a:lnTo>
                <a:lnTo>
                  <a:pt x="190500" y="42799"/>
                </a:lnTo>
                <a:lnTo>
                  <a:pt x="219075" y="42799"/>
                </a:lnTo>
                <a:lnTo>
                  <a:pt x="219075" y="33274"/>
                </a:lnTo>
                <a:close/>
              </a:path>
              <a:path w="2679700" h="76200">
                <a:moveTo>
                  <a:pt x="257175" y="33274"/>
                </a:moveTo>
                <a:lnTo>
                  <a:pt x="228600" y="33274"/>
                </a:lnTo>
                <a:lnTo>
                  <a:pt x="228600" y="42799"/>
                </a:lnTo>
                <a:lnTo>
                  <a:pt x="257175" y="42799"/>
                </a:lnTo>
                <a:lnTo>
                  <a:pt x="257175" y="33274"/>
                </a:lnTo>
                <a:close/>
              </a:path>
              <a:path w="2679700" h="76200">
                <a:moveTo>
                  <a:pt x="295275" y="33274"/>
                </a:moveTo>
                <a:lnTo>
                  <a:pt x="266700" y="33274"/>
                </a:lnTo>
                <a:lnTo>
                  <a:pt x="266700" y="42799"/>
                </a:lnTo>
                <a:lnTo>
                  <a:pt x="295275" y="42799"/>
                </a:lnTo>
                <a:lnTo>
                  <a:pt x="295275" y="33274"/>
                </a:lnTo>
                <a:close/>
              </a:path>
              <a:path w="2679700" h="76200">
                <a:moveTo>
                  <a:pt x="333375" y="33274"/>
                </a:moveTo>
                <a:lnTo>
                  <a:pt x="304800" y="33274"/>
                </a:lnTo>
                <a:lnTo>
                  <a:pt x="304800" y="42799"/>
                </a:lnTo>
                <a:lnTo>
                  <a:pt x="333375" y="42799"/>
                </a:lnTo>
                <a:lnTo>
                  <a:pt x="333375" y="33274"/>
                </a:lnTo>
                <a:close/>
              </a:path>
              <a:path w="2679700" h="76200">
                <a:moveTo>
                  <a:pt x="371475" y="33274"/>
                </a:moveTo>
                <a:lnTo>
                  <a:pt x="342900" y="33274"/>
                </a:lnTo>
                <a:lnTo>
                  <a:pt x="342900" y="42799"/>
                </a:lnTo>
                <a:lnTo>
                  <a:pt x="371475" y="42799"/>
                </a:lnTo>
                <a:lnTo>
                  <a:pt x="371475" y="33274"/>
                </a:lnTo>
                <a:close/>
              </a:path>
              <a:path w="2679700" h="76200">
                <a:moveTo>
                  <a:pt x="409575" y="33274"/>
                </a:moveTo>
                <a:lnTo>
                  <a:pt x="381000" y="33274"/>
                </a:lnTo>
                <a:lnTo>
                  <a:pt x="381000" y="42799"/>
                </a:lnTo>
                <a:lnTo>
                  <a:pt x="409575" y="42799"/>
                </a:lnTo>
                <a:lnTo>
                  <a:pt x="409575" y="33274"/>
                </a:lnTo>
                <a:close/>
              </a:path>
              <a:path w="2679700" h="76200">
                <a:moveTo>
                  <a:pt x="447675" y="33274"/>
                </a:moveTo>
                <a:lnTo>
                  <a:pt x="419100" y="33274"/>
                </a:lnTo>
                <a:lnTo>
                  <a:pt x="419100" y="42799"/>
                </a:lnTo>
                <a:lnTo>
                  <a:pt x="447675" y="42799"/>
                </a:lnTo>
                <a:lnTo>
                  <a:pt x="447675" y="33274"/>
                </a:lnTo>
                <a:close/>
              </a:path>
              <a:path w="2679700" h="76200">
                <a:moveTo>
                  <a:pt x="485775" y="33274"/>
                </a:moveTo>
                <a:lnTo>
                  <a:pt x="457200" y="33274"/>
                </a:lnTo>
                <a:lnTo>
                  <a:pt x="457200" y="42799"/>
                </a:lnTo>
                <a:lnTo>
                  <a:pt x="485775" y="42799"/>
                </a:lnTo>
                <a:lnTo>
                  <a:pt x="485775" y="33274"/>
                </a:lnTo>
                <a:close/>
              </a:path>
              <a:path w="2679700" h="76200">
                <a:moveTo>
                  <a:pt x="523875" y="33274"/>
                </a:moveTo>
                <a:lnTo>
                  <a:pt x="495300" y="33274"/>
                </a:lnTo>
                <a:lnTo>
                  <a:pt x="495300" y="42799"/>
                </a:lnTo>
                <a:lnTo>
                  <a:pt x="523875" y="42799"/>
                </a:lnTo>
                <a:lnTo>
                  <a:pt x="523875" y="33274"/>
                </a:lnTo>
                <a:close/>
              </a:path>
              <a:path w="2679700" h="76200">
                <a:moveTo>
                  <a:pt x="561975" y="33274"/>
                </a:moveTo>
                <a:lnTo>
                  <a:pt x="533400" y="33274"/>
                </a:lnTo>
                <a:lnTo>
                  <a:pt x="533400" y="42799"/>
                </a:lnTo>
                <a:lnTo>
                  <a:pt x="561975" y="42799"/>
                </a:lnTo>
                <a:lnTo>
                  <a:pt x="561975" y="33274"/>
                </a:lnTo>
                <a:close/>
              </a:path>
              <a:path w="2679700" h="76200">
                <a:moveTo>
                  <a:pt x="600075" y="33274"/>
                </a:moveTo>
                <a:lnTo>
                  <a:pt x="571500" y="33274"/>
                </a:lnTo>
                <a:lnTo>
                  <a:pt x="571500" y="42799"/>
                </a:lnTo>
                <a:lnTo>
                  <a:pt x="600075" y="42799"/>
                </a:lnTo>
                <a:lnTo>
                  <a:pt x="600075" y="33274"/>
                </a:lnTo>
                <a:close/>
              </a:path>
              <a:path w="2679700" h="76200">
                <a:moveTo>
                  <a:pt x="638175" y="33274"/>
                </a:moveTo>
                <a:lnTo>
                  <a:pt x="609600" y="33274"/>
                </a:lnTo>
                <a:lnTo>
                  <a:pt x="609600" y="42799"/>
                </a:lnTo>
                <a:lnTo>
                  <a:pt x="638175" y="42799"/>
                </a:lnTo>
                <a:lnTo>
                  <a:pt x="638175" y="33274"/>
                </a:lnTo>
                <a:close/>
              </a:path>
              <a:path w="2679700" h="76200">
                <a:moveTo>
                  <a:pt x="676275" y="33274"/>
                </a:moveTo>
                <a:lnTo>
                  <a:pt x="647700" y="33274"/>
                </a:lnTo>
                <a:lnTo>
                  <a:pt x="647700" y="42799"/>
                </a:lnTo>
                <a:lnTo>
                  <a:pt x="676275" y="42799"/>
                </a:lnTo>
                <a:lnTo>
                  <a:pt x="676275" y="33274"/>
                </a:lnTo>
                <a:close/>
              </a:path>
              <a:path w="2679700" h="76200">
                <a:moveTo>
                  <a:pt x="714375" y="33274"/>
                </a:moveTo>
                <a:lnTo>
                  <a:pt x="685800" y="33274"/>
                </a:lnTo>
                <a:lnTo>
                  <a:pt x="685800" y="42799"/>
                </a:lnTo>
                <a:lnTo>
                  <a:pt x="714375" y="42799"/>
                </a:lnTo>
                <a:lnTo>
                  <a:pt x="714375" y="33274"/>
                </a:lnTo>
                <a:close/>
              </a:path>
              <a:path w="2679700" h="76200">
                <a:moveTo>
                  <a:pt x="752475" y="33274"/>
                </a:moveTo>
                <a:lnTo>
                  <a:pt x="723900" y="33274"/>
                </a:lnTo>
                <a:lnTo>
                  <a:pt x="723900" y="42799"/>
                </a:lnTo>
                <a:lnTo>
                  <a:pt x="752475" y="42799"/>
                </a:lnTo>
                <a:lnTo>
                  <a:pt x="752475" y="33274"/>
                </a:lnTo>
                <a:close/>
              </a:path>
              <a:path w="2679700" h="76200">
                <a:moveTo>
                  <a:pt x="790575" y="33274"/>
                </a:moveTo>
                <a:lnTo>
                  <a:pt x="762000" y="33274"/>
                </a:lnTo>
                <a:lnTo>
                  <a:pt x="762000" y="42799"/>
                </a:lnTo>
                <a:lnTo>
                  <a:pt x="790575" y="42799"/>
                </a:lnTo>
                <a:lnTo>
                  <a:pt x="790575" y="33274"/>
                </a:lnTo>
                <a:close/>
              </a:path>
              <a:path w="2679700" h="76200">
                <a:moveTo>
                  <a:pt x="828675" y="33274"/>
                </a:moveTo>
                <a:lnTo>
                  <a:pt x="800100" y="33274"/>
                </a:lnTo>
                <a:lnTo>
                  <a:pt x="800100" y="42799"/>
                </a:lnTo>
                <a:lnTo>
                  <a:pt x="828675" y="42799"/>
                </a:lnTo>
                <a:lnTo>
                  <a:pt x="828675" y="33274"/>
                </a:lnTo>
                <a:close/>
              </a:path>
              <a:path w="2679700" h="76200">
                <a:moveTo>
                  <a:pt x="866775" y="33274"/>
                </a:moveTo>
                <a:lnTo>
                  <a:pt x="838200" y="33274"/>
                </a:lnTo>
                <a:lnTo>
                  <a:pt x="838200" y="42799"/>
                </a:lnTo>
                <a:lnTo>
                  <a:pt x="866775" y="42799"/>
                </a:lnTo>
                <a:lnTo>
                  <a:pt x="866775" y="33274"/>
                </a:lnTo>
                <a:close/>
              </a:path>
              <a:path w="2679700" h="76200">
                <a:moveTo>
                  <a:pt x="904875" y="33274"/>
                </a:moveTo>
                <a:lnTo>
                  <a:pt x="876300" y="33274"/>
                </a:lnTo>
                <a:lnTo>
                  <a:pt x="876300" y="42799"/>
                </a:lnTo>
                <a:lnTo>
                  <a:pt x="904875" y="42799"/>
                </a:lnTo>
                <a:lnTo>
                  <a:pt x="904875" y="33274"/>
                </a:lnTo>
                <a:close/>
              </a:path>
              <a:path w="2679700" h="76200">
                <a:moveTo>
                  <a:pt x="942975" y="33274"/>
                </a:moveTo>
                <a:lnTo>
                  <a:pt x="914400" y="33274"/>
                </a:lnTo>
                <a:lnTo>
                  <a:pt x="914400" y="42799"/>
                </a:lnTo>
                <a:lnTo>
                  <a:pt x="942975" y="42799"/>
                </a:lnTo>
                <a:lnTo>
                  <a:pt x="942975" y="33274"/>
                </a:lnTo>
                <a:close/>
              </a:path>
              <a:path w="2679700" h="76200">
                <a:moveTo>
                  <a:pt x="981075" y="33274"/>
                </a:moveTo>
                <a:lnTo>
                  <a:pt x="952500" y="33274"/>
                </a:lnTo>
                <a:lnTo>
                  <a:pt x="952500" y="42799"/>
                </a:lnTo>
                <a:lnTo>
                  <a:pt x="981075" y="42799"/>
                </a:lnTo>
                <a:lnTo>
                  <a:pt x="981075" y="33274"/>
                </a:lnTo>
                <a:close/>
              </a:path>
              <a:path w="2679700" h="76200">
                <a:moveTo>
                  <a:pt x="1019175" y="33274"/>
                </a:moveTo>
                <a:lnTo>
                  <a:pt x="990600" y="33274"/>
                </a:lnTo>
                <a:lnTo>
                  <a:pt x="990600" y="42799"/>
                </a:lnTo>
                <a:lnTo>
                  <a:pt x="1019175" y="42799"/>
                </a:lnTo>
                <a:lnTo>
                  <a:pt x="1019175" y="33274"/>
                </a:lnTo>
                <a:close/>
              </a:path>
              <a:path w="2679700" h="76200">
                <a:moveTo>
                  <a:pt x="1057275" y="33274"/>
                </a:moveTo>
                <a:lnTo>
                  <a:pt x="1028700" y="33274"/>
                </a:lnTo>
                <a:lnTo>
                  <a:pt x="1028700" y="42799"/>
                </a:lnTo>
                <a:lnTo>
                  <a:pt x="1057275" y="42799"/>
                </a:lnTo>
                <a:lnTo>
                  <a:pt x="1057275" y="33274"/>
                </a:lnTo>
                <a:close/>
              </a:path>
              <a:path w="2679700" h="76200">
                <a:moveTo>
                  <a:pt x="1095375" y="33274"/>
                </a:moveTo>
                <a:lnTo>
                  <a:pt x="1066800" y="33274"/>
                </a:lnTo>
                <a:lnTo>
                  <a:pt x="1066800" y="42799"/>
                </a:lnTo>
                <a:lnTo>
                  <a:pt x="1095375" y="42799"/>
                </a:lnTo>
                <a:lnTo>
                  <a:pt x="1095375" y="33274"/>
                </a:lnTo>
                <a:close/>
              </a:path>
              <a:path w="2679700" h="76200">
                <a:moveTo>
                  <a:pt x="1133475" y="33274"/>
                </a:moveTo>
                <a:lnTo>
                  <a:pt x="1104900" y="33274"/>
                </a:lnTo>
                <a:lnTo>
                  <a:pt x="1104900" y="42799"/>
                </a:lnTo>
                <a:lnTo>
                  <a:pt x="1133475" y="42799"/>
                </a:lnTo>
                <a:lnTo>
                  <a:pt x="1133475" y="33274"/>
                </a:lnTo>
                <a:close/>
              </a:path>
              <a:path w="2679700" h="76200">
                <a:moveTo>
                  <a:pt x="1171575" y="33274"/>
                </a:moveTo>
                <a:lnTo>
                  <a:pt x="1143000" y="33274"/>
                </a:lnTo>
                <a:lnTo>
                  <a:pt x="1143000" y="42799"/>
                </a:lnTo>
                <a:lnTo>
                  <a:pt x="1171575" y="42799"/>
                </a:lnTo>
                <a:lnTo>
                  <a:pt x="1171575" y="33274"/>
                </a:lnTo>
                <a:close/>
              </a:path>
              <a:path w="2679700" h="76200">
                <a:moveTo>
                  <a:pt x="1209675" y="33274"/>
                </a:moveTo>
                <a:lnTo>
                  <a:pt x="1181100" y="33274"/>
                </a:lnTo>
                <a:lnTo>
                  <a:pt x="1181100" y="42799"/>
                </a:lnTo>
                <a:lnTo>
                  <a:pt x="1209675" y="42799"/>
                </a:lnTo>
                <a:lnTo>
                  <a:pt x="1209675" y="33274"/>
                </a:lnTo>
                <a:close/>
              </a:path>
              <a:path w="2679700" h="76200">
                <a:moveTo>
                  <a:pt x="1247775" y="33274"/>
                </a:moveTo>
                <a:lnTo>
                  <a:pt x="1219200" y="33274"/>
                </a:lnTo>
                <a:lnTo>
                  <a:pt x="1219200" y="42799"/>
                </a:lnTo>
                <a:lnTo>
                  <a:pt x="1247775" y="42799"/>
                </a:lnTo>
                <a:lnTo>
                  <a:pt x="1247775" y="33274"/>
                </a:lnTo>
                <a:close/>
              </a:path>
              <a:path w="2679700" h="76200">
                <a:moveTo>
                  <a:pt x="1285875" y="33274"/>
                </a:moveTo>
                <a:lnTo>
                  <a:pt x="1257300" y="33274"/>
                </a:lnTo>
                <a:lnTo>
                  <a:pt x="1257300" y="42799"/>
                </a:lnTo>
                <a:lnTo>
                  <a:pt x="1285875" y="42799"/>
                </a:lnTo>
                <a:lnTo>
                  <a:pt x="1285875" y="33274"/>
                </a:lnTo>
                <a:close/>
              </a:path>
              <a:path w="2679700" h="76200">
                <a:moveTo>
                  <a:pt x="1323975" y="33274"/>
                </a:moveTo>
                <a:lnTo>
                  <a:pt x="1295400" y="33274"/>
                </a:lnTo>
                <a:lnTo>
                  <a:pt x="1295400" y="42799"/>
                </a:lnTo>
                <a:lnTo>
                  <a:pt x="1323975" y="42799"/>
                </a:lnTo>
                <a:lnTo>
                  <a:pt x="1323975" y="33274"/>
                </a:lnTo>
                <a:close/>
              </a:path>
              <a:path w="2679700" h="76200">
                <a:moveTo>
                  <a:pt x="1362075" y="33274"/>
                </a:moveTo>
                <a:lnTo>
                  <a:pt x="1333500" y="33274"/>
                </a:lnTo>
                <a:lnTo>
                  <a:pt x="1333500" y="42799"/>
                </a:lnTo>
                <a:lnTo>
                  <a:pt x="1362075" y="42799"/>
                </a:lnTo>
                <a:lnTo>
                  <a:pt x="1362075" y="33274"/>
                </a:lnTo>
                <a:close/>
              </a:path>
              <a:path w="2679700" h="76200">
                <a:moveTo>
                  <a:pt x="1400175" y="33274"/>
                </a:moveTo>
                <a:lnTo>
                  <a:pt x="1371600" y="33274"/>
                </a:lnTo>
                <a:lnTo>
                  <a:pt x="1371600" y="42799"/>
                </a:lnTo>
                <a:lnTo>
                  <a:pt x="1400175" y="42799"/>
                </a:lnTo>
                <a:lnTo>
                  <a:pt x="1400175" y="33274"/>
                </a:lnTo>
                <a:close/>
              </a:path>
              <a:path w="2679700" h="76200">
                <a:moveTo>
                  <a:pt x="1438275" y="33274"/>
                </a:moveTo>
                <a:lnTo>
                  <a:pt x="1409700" y="33274"/>
                </a:lnTo>
                <a:lnTo>
                  <a:pt x="1409700" y="42799"/>
                </a:lnTo>
                <a:lnTo>
                  <a:pt x="1438275" y="42799"/>
                </a:lnTo>
                <a:lnTo>
                  <a:pt x="1438275" y="33274"/>
                </a:lnTo>
                <a:close/>
              </a:path>
              <a:path w="2679700" h="76200">
                <a:moveTo>
                  <a:pt x="1476375" y="33274"/>
                </a:moveTo>
                <a:lnTo>
                  <a:pt x="1447800" y="33274"/>
                </a:lnTo>
                <a:lnTo>
                  <a:pt x="1447800" y="42799"/>
                </a:lnTo>
                <a:lnTo>
                  <a:pt x="1476375" y="42799"/>
                </a:lnTo>
                <a:lnTo>
                  <a:pt x="1476375" y="33274"/>
                </a:lnTo>
                <a:close/>
              </a:path>
              <a:path w="2679700" h="76200">
                <a:moveTo>
                  <a:pt x="1514475" y="33274"/>
                </a:moveTo>
                <a:lnTo>
                  <a:pt x="1485900" y="33274"/>
                </a:lnTo>
                <a:lnTo>
                  <a:pt x="1485900" y="42799"/>
                </a:lnTo>
                <a:lnTo>
                  <a:pt x="1514475" y="42799"/>
                </a:lnTo>
                <a:lnTo>
                  <a:pt x="1514475" y="33274"/>
                </a:lnTo>
                <a:close/>
              </a:path>
              <a:path w="2679700" h="76200">
                <a:moveTo>
                  <a:pt x="1552575" y="33274"/>
                </a:moveTo>
                <a:lnTo>
                  <a:pt x="1524000" y="33274"/>
                </a:lnTo>
                <a:lnTo>
                  <a:pt x="1524000" y="42799"/>
                </a:lnTo>
                <a:lnTo>
                  <a:pt x="1552575" y="42799"/>
                </a:lnTo>
                <a:lnTo>
                  <a:pt x="1552575" y="33274"/>
                </a:lnTo>
                <a:close/>
              </a:path>
              <a:path w="2679700" h="76200">
                <a:moveTo>
                  <a:pt x="1590675" y="33274"/>
                </a:moveTo>
                <a:lnTo>
                  <a:pt x="1562100" y="33274"/>
                </a:lnTo>
                <a:lnTo>
                  <a:pt x="1562100" y="42799"/>
                </a:lnTo>
                <a:lnTo>
                  <a:pt x="1590675" y="42799"/>
                </a:lnTo>
                <a:lnTo>
                  <a:pt x="1590675" y="33274"/>
                </a:lnTo>
                <a:close/>
              </a:path>
              <a:path w="2679700" h="76200">
                <a:moveTo>
                  <a:pt x="1628775" y="33274"/>
                </a:moveTo>
                <a:lnTo>
                  <a:pt x="1600200" y="33274"/>
                </a:lnTo>
                <a:lnTo>
                  <a:pt x="1600200" y="42799"/>
                </a:lnTo>
                <a:lnTo>
                  <a:pt x="1628775" y="42799"/>
                </a:lnTo>
                <a:lnTo>
                  <a:pt x="1628775" y="33274"/>
                </a:lnTo>
                <a:close/>
              </a:path>
              <a:path w="2679700" h="76200">
                <a:moveTo>
                  <a:pt x="1666875" y="33274"/>
                </a:moveTo>
                <a:lnTo>
                  <a:pt x="1638300" y="33274"/>
                </a:lnTo>
                <a:lnTo>
                  <a:pt x="1638300" y="42799"/>
                </a:lnTo>
                <a:lnTo>
                  <a:pt x="1666875" y="42799"/>
                </a:lnTo>
                <a:lnTo>
                  <a:pt x="1666875" y="33274"/>
                </a:lnTo>
                <a:close/>
              </a:path>
              <a:path w="2679700" h="76200">
                <a:moveTo>
                  <a:pt x="1704975" y="33274"/>
                </a:moveTo>
                <a:lnTo>
                  <a:pt x="1676400" y="33274"/>
                </a:lnTo>
                <a:lnTo>
                  <a:pt x="1676400" y="42799"/>
                </a:lnTo>
                <a:lnTo>
                  <a:pt x="1704975" y="42799"/>
                </a:lnTo>
                <a:lnTo>
                  <a:pt x="1704975" y="33274"/>
                </a:lnTo>
                <a:close/>
              </a:path>
              <a:path w="2679700" h="76200">
                <a:moveTo>
                  <a:pt x="1743075" y="33274"/>
                </a:moveTo>
                <a:lnTo>
                  <a:pt x="1714500" y="33274"/>
                </a:lnTo>
                <a:lnTo>
                  <a:pt x="1714500" y="42799"/>
                </a:lnTo>
                <a:lnTo>
                  <a:pt x="1743075" y="42799"/>
                </a:lnTo>
                <a:lnTo>
                  <a:pt x="1743075" y="33274"/>
                </a:lnTo>
                <a:close/>
              </a:path>
              <a:path w="2679700" h="76200">
                <a:moveTo>
                  <a:pt x="1781175" y="33274"/>
                </a:moveTo>
                <a:lnTo>
                  <a:pt x="1752600" y="33274"/>
                </a:lnTo>
                <a:lnTo>
                  <a:pt x="1752600" y="42799"/>
                </a:lnTo>
                <a:lnTo>
                  <a:pt x="1781175" y="42799"/>
                </a:lnTo>
                <a:lnTo>
                  <a:pt x="1781175" y="33274"/>
                </a:lnTo>
                <a:close/>
              </a:path>
              <a:path w="2679700" h="76200">
                <a:moveTo>
                  <a:pt x="1819275" y="33274"/>
                </a:moveTo>
                <a:lnTo>
                  <a:pt x="1790700" y="33274"/>
                </a:lnTo>
                <a:lnTo>
                  <a:pt x="1790700" y="42799"/>
                </a:lnTo>
                <a:lnTo>
                  <a:pt x="1819275" y="42799"/>
                </a:lnTo>
                <a:lnTo>
                  <a:pt x="1819275" y="33274"/>
                </a:lnTo>
                <a:close/>
              </a:path>
              <a:path w="2679700" h="76200">
                <a:moveTo>
                  <a:pt x="1857375" y="33274"/>
                </a:moveTo>
                <a:lnTo>
                  <a:pt x="1828800" y="33274"/>
                </a:lnTo>
                <a:lnTo>
                  <a:pt x="1828800" y="42799"/>
                </a:lnTo>
                <a:lnTo>
                  <a:pt x="1857375" y="42799"/>
                </a:lnTo>
                <a:lnTo>
                  <a:pt x="1857375" y="33274"/>
                </a:lnTo>
                <a:close/>
              </a:path>
              <a:path w="2679700" h="76200">
                <a:moveTo>
                  <a:pt x="1895475" y="33274"/>
                </a:moveTo>
                <a:lnTo>
                  <a:pt x="1866900" y="33274"/>
                </a:lnTo>
                <a:lnTo>
                  <a:pt x="1866900" y="42799"/>
                </a:lnTo>
                <a:lnTo>
                  <a:pt x="1895475" y="42799"/>
                </a:lnTo>
                <a:lnTo>
                  <a:pt x="1895475" y="33274"/>
                </a:lnTo>
                <a:close/>
              </a:path>
              <a:path w="2679700" h="76200">
                <a:moveTo>
                  <a:pt x="1933575" y="33274"/>
                </a:moveTo>
                <a:lnTo>
                  <a:pt x="1905000" y="33274"/>
                </a:lnTo>
                <a:lnTo>
                  <a:pt x="1905000" y="42799"/>
                </a:lnTo>
                <a:lnTo>
                  <a:pt x="1933575" y="42799"/>
                </a:lnTo>
                <a:lnTo>
                  <a:pt x="1933575" y="33274"/>
                </a:lnTo>
                <a:close/>
              </a:path>
              <a:path w="2679700" h="76200">
                <a:moveTo>
                  <a:pt x="1971675" y="33274"/>
                </a:moveTo>
                <a:lnTo>
                  <a:pt x="1943100" y="33274"/>
                </a:lnTo>
                <a:lnTo>
                  <a:pt x="1943100" y="42799"/>
                </a:lnTo>
                <a:lnTo>
                  <a:pt x="1971675" y="42799"/>
                </a:lnTo>
                <a:lnTo>
                  <a:pt x="1971675" y="33274"/>
                </a:lnTo>
                <a:close/>
              </a:path>
              <a:path w="2679700" h="76200">
                <a:moveTo>
                  <a:pt x="2009775" y="33274"/>
                </a:moveTo>
                <a:lnTo>
                  <a:pt x="1981200" y="33274"/>
                </a:lnTo>
                <a:lnTo>
                  <a:pt x="1981200" y="42799"/>
                </a:lnTo>
                <a:lnTo>
                  <a:pt x="2009775" y="42799"/>
                </a:lnTo>
                <a:lnTo>
                  <a:pt x="2009775" y="33274"/>
                </a:lnTo>
                <a:close/>
              </a:path>
              <a:path w="2679700" h="76200">
                <a:moveTo>
                  <a:pt x="2047875" y="33274"/>
                </a:moveTo>
                <a:lnTo>
                  <a:pt x="2019300" y="33274"/>
                </a:lnTo>
                <a:lnTo>
                  <a:pt x="2019300" y="42799"/>
                </a:lnTo>
                <a:lnTo>
                  <a:pt x="2047875" y="42799"/>
                </a:lnTo>
                <a:lnTo>
                  <a:pt x="2047875" y="33274"/>
                </a:lnTo>
                <a:close/>
              </a:path>
              <a:path w="2679700" h="76200">
                <a:moveTo>
                  <a:pt x="2085975" y="33274"/>
                </a:moveTo>
                <a:lnTo>
                  <a:pt x="2057400" y="33274"/>
                </a:lnTo>
                <a:lnTo>
                  <a:pt x="2057400" y="42799"/>
                </a:lnTo>
                <a:lnTo>
                  <a:pt x="2085975" y="42799"/>
                </a:lnTo>
                <a:lnTo>
                  <a:pt x="2085975" y="33274"/>
                </a:lnTo>
                <a:close/>
              </a:path>
              <a:path w="2679700" h="76200">
                <a:moveTo>
                  <a:pt x="2124075" y="33274"/>
                </a:moveTo>
                <a:lnTo>
                  <a:pt x="2095500" y="33274"/>
                </a:lnTo>
                <a:lnTo>
                  <a:pt x="2095500" y="42799"/>
                </a:lnTo>
                <a:lnTo>
                  <a:pt x="2124075" y="42799"/>
                </a:lnTo>
                <a:lnTo>
                  <a:pt x="2124075" y="33274"/>
                </a:lnTo>
                <a:close/>
              </a:path>
              <a:path w="2679700" h="76200">
                <a:moveTo>
                  <a:pt x="2162175" y="33274"/>
                </a:moveTo>
                <a:lnTo>
                  <a:pt x="2133600" y="33274"/>
                </a:lnTo>
                <a:lnTo>
                  <a:pt x="2133600" y="42799"/>
                </a:lnTo>
                <a:lnTo>
                  <a:pt x="2162175" y="42799"/>
                </a:lnTo>
                <a:lnTo>
                  <a:pt x="2162175" y="33274"/>
                </a:lnTo>
                <a:close/>
              </a:path>
              <a:path w="2679700" h="76200">
                <a:moveTo>
                  <a:pt x="2200275" y="33274"/>
                </a:moveTo>
                <a:lnTo>
                  <a:pt x="2171700" y="33274"/>
                </a:lnTo>
                <a:lnTo>
                  <a:pt x="2171700" y="42799"/>
                </a:lnTo>
                <a:lnTo>
                  <a:pt x="2200275" y="42799"/>
                </a:lnTo>
                <a:lnTo>
                  <a:pt x="2200275" y="33274"/>
                </a:lnTo>
                <a:close/>
              </a:path>
              <a:path w="2679700" h="76200">
                <a:moveTo>
                  <a:pt x="2238375" y="33274"/>
                </a:moveTo>
                <a:lnTo>
                  <a:pt x="2209800" y="33274"/>
                </a:lnTo>
                <a:lnTo>
                  <a:pt x="2209800" y="42799"/>
                </a:lnTo>
                <a:lnTo>
                  <a:pt x="2238375" y="42799"/>
                </a:lnTo>
                <a:lnTo>
                  <a:pt x="2238375" y="33274"/>
                </a:lnTo>
                <a:close/>
              </a:path>
              <a:path w="2679700" h="76200">
                <a:moveTo>
                  <a:pt x="2276475" y="33274"/>
                </a:moveTo>
                <a:lnTo>
                  <a:pt x="2247900" y="33274"/>
                </a:lnTo>
                <a:lnTo>
                  <a:pt x="2247900" y="42799"/>
                </a:lnTo>
                <a:lnTo>
                  <a:pt x="2276475" y="42799"/>
                </a:lnTo>
                <a:lnTo>
                  <a:pt x="2276475" y="33274"/>
                </a:lnTo>
                <a:close/>
              </a:path>
              <a:path w="2679700" h="76200">
                <a:moveTo>
                  <a:pt x="2314575" y="33274"/>
                </a:moveTo>
                <a:lnTo>
                  <a:pt x="2286000" y="33274"/>
                </a:lnTo>
                <a:lnTo>
                  <a:pt x="2286000" y="42799"/>
                </a:lnTo>
                <a:lnTo>
                  <a:pt x="2314575" y="42799"/>
                </a:lnTo>
                <a:lnTo>
                  <a:pt x="2314575" y="33274"/>
                </a:lnTo>
                <a:close/>
              </a:path>
              <a:path w="2679700" h="76200">
                <a:moveTo>
                  <a:pt x="2352675" y="33274"/>
                </a:moveTo>
                <a:lnTo>
                  <a:pt x="2324100" y="33274"/>
                </a:lnTo>
                <a:lnTo>
                  <a:pt x="2324100" y="42799"/>
                </a:lnTo>
                <a:lnTo>
                  <a:pt x="2352675" y="42799"/>
                </a:lnTo>
                <a:lnTo>
                  <a:pt x="2352675" y="33274"/>
                </a:lnTo>
                <a:close/>
              </a:path>
              <a:path w="2679700" h="76200">
                <a:moveTo>
                  <a:pt x="2390775" y="33274"/>
                </a:moveTo>
                <a:lnTo>
                  <a:pt x="2362200" y="33274"/>
                </a:lnTo>
                <a:lnTo>
                  <a:pt x="2362200" y="42799"/>
                </a:lnTo>
                <a:lnTo>
                  <a:pt x="2390775" y="42799"/>
                </a:lnTo>
                <a:lnTo>
                  <a:pt x="2390775" y="33274"/>
                </a:lnTo>
                <a:close/>
              </a:path>
              <a:path w="2679700" h="76200">
                <a:moveTo>
                  <a:pt x="2428875" y="33274"/>
                </a:moveTo>
                <a:lnTo>
                  <a:pt x="2400300" y="33274"/>
                </a:lnTo>
                <a:lnTo>
                  <a:pt x="2400300" y="42799"/>
                </a:lnTo>
                <a:lnTo>
                  <a:pt x="2428875" y="42799"/>
                </a:lnTo>
                <a:lnTo>
                  <a:pt x="2428875" y="33274"/>
                </a:lnTo>
                <a:close/>
              </a:path>
              <a:path w="2679700" h="76200">
                <a:moveTo>
                  <a:pt x="2466975" y="33274"/>
                </a:moveTo>
                <a:lnTo>
                  <a:pt x="2438400" y="33274"/>
                </a:lnTo>
                <a:lnTo>
                  <a:pt x="2438400" y="42799"/>
                </a:lnTo>
                <a:lnTo>
                  <a:pt x="2466975" y="42799"/>
                </a:lnTo>
                <a:lnTo>
                  <a:pt x="2466975" y="33274"/>
                </a:lnTo>
                <a:close/>
              </a:path>
              <a:path w="2679700" h="76200">
                <a:moveTo>
                  <a:pt x="2505075" y="33274"/>
                </a:moveTo>
                <a:lnTo>
                  <a:pt x="2476500" y="33274"/>
                </a:lnTo>
                <a:lnTo>
                  <a:pt x="2476500" y="42799"/>
                </a:lnTo>
                <a:lnTo>
                  <a:pt x="2505075" y="42799"/>
                </a:lnTo>
                <a:lnTo>
                  <a:pt x="2505075" y="33274"/>
                </a:lnTo>
                <a:close/>
              </a:path>
              <a:path w="2679700" h="76200">
                <a:moveTo>
                  <a:pt x="2543175" y="33274"/>
                </a:moveTo>
                <a:lnTo>
                  <a:pt x="2514600" y="33274"/>
                </a:lnTo>
                <a:lnTo>
                  <a:pt x="2514600" y="42799"/>
                </a:lnTo>
                <a:lnTo>
                  <a:pt x="2543175" y="42799"/>
                </a:lnTo>
                <a:lnTo>
                  <a:pt x="2543175" y="33274"/>
                </a:lnTo>
                <a:close/>
              </a:path>
              <a:path w="2679700" h="76200">
                <a:moveTo>
                  <a:pt x="2581275" y="33274"/>
                </a:moveTo>
                <a:lnTo>
                  <a:pt x="2552700" y="33274"/>
                </a:lnTo>
                <a:lnTo>
                  <a:pt x="2552700" y="42799"/>
                </a:lnTo>
                <a:lnTo>
                  <a:pt x="2581275" y="42799"/>
                </a:lnTo>
                <a:lnTo>
                  <a:pt x="2581275" y="33274"/>
                </a:lnTo>
                <a:close/>
              </a:path>
              <a:path w="2679700" h="76200">
                <a:moveTo>
                  <a:pt x="2603500" y="0"/>
                </a:moveTo>
                <a:lnTo>
                  <a:pt x="2603500" y="76200"/>
                </a:lnTo>
                <a:lnTo>
                  <a:pt x="2670302" y="42799"/>
                </a:lnTo>
                <a:lnTo>
                  <a:pt x="2616200" y="42799"/>
                </a:lnTo>
                <a:lnTo>
                  <a:pt x="2616200" y="33274"/>
                </a:lnTo>
                <a:lnTo>
                  <a:pt x="2670048" y="33274"/>
                </a:lnTo>
                <a:lnTo>
                  <a:pt x="2603500" y="0"/>
                </a:lnTo>
                <a:close/>
              </a:path>
              <a:path w="2679700" h="76200">
                <a:moveTo>
                  <a:pt x="2603500" y="33274"/>
                </a:moveTo>
                <a:lnTo>
                  <a:pt x="2590800" y="33274"/>
                </a:lnTo>
                <a:lnTo>
                  <a:pt x="2590800" y="42799"/>
                </a:lnTo>
                <a:lnTo>
                  <a:pt x="2603500" y="42799"/>
                </a:lnTo>
                <a:lnTo>
                  <a:pt x="2603500" y="33274"/>
                </a:lnTo>
                <a:close/>
              </a:path>
              <a:path w="2679700" h="76200">
                <a:moveTo>
                  <a:pt x="2670048" y="33274"/>
                </a:moveTo>
                <a:lnTo>
                  <a:pt x="2616200" y="33274"/>
                </a:lnTo>
                <a:lnTo>
                  <a:pt x="2616200" y="42799"/>
                </a:lnTo>
                <a:lnTo>
                  <a:pt x="2670302" y="42799"/>
                </a:lnTo>
                <a:lnTo>
                  <a:pt x="2679700" y="38100"/>
                </a:lnTo>
                <a:lnTo>
                  <a:pt x="2670048" y="33274"/>
                </a:lnTo>
                <a:close/>
              </a:path>
            </a:pathLst>
          </a:custGeom>
          <a:solidFill>
            <a:srgbClr val="808080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6553200" y="2490723"/>
            <a:ext cx="2679700" cy="76200"/>
          </a:xfrm>
          <a:custGeom>
            <a:avLst/>
            <a:gdLst/>
            <a:ahLst/>
            <a:cxnLst/>
            <a:rect l="l" t="t" r="r" b="b"/>
            <a:pathLst>
              <a:path w="2679700" h="76200">
                <a:moveTo>
                  <a:pt x="76200" y="0"/>
                </a:moveTo>
                <a:lnTo>
                  <a:pt x="0" y="38100"/>
                </a:lnTo>
                <a:lnTo>
                  <a:pt x="76200" y="76200"/>
                </a:lnTo>
                <a:lnTo>
                  <a:pt x="76200" y="42925"/>
                </a:lnTo>
                <a:lnTo>
                  <a:pt x="63500" y="42925"/>
                </a:lnTo>
                <a:lnTo>
                  <a:pt x="63500" y="33400"/>
                </a:lnTo>
                <a:lnTo>
                  <a:pt x="76200" y="33400"/>
                </a:lnTo>
                <a:lnTo>
                  <a:pt x="76200" y="0"/>
                </a:lnTo>
                <a:close/>
              </a:path>
              <a:path w="2679700" h="76200">
                <a:moveTo>
                  <a:pt x="76200" y="33400"/>
                </a:moveTo>
                <a:lnTo>
                  <a:pt x="63500" y="33400"/>
                </a:lnTo>
                <a:lnTo>
                  <a:pt x="63500" y="42925"/>
                </a:lnTo>
                <a:lnTo>
                  <a:pt x="76200" y="42925"/>
                </a:lnTo>
                <a:lnTo>
                  <a:pt x="76200" y="33400"/>
                </a:lnTo>
                <a:close/>
              </a:path>
              <a:path w="2679700" h="76200">
                <a:moveTo>
                  <a:pt x="92075" y="33400"/>
                </a:moveTo>
                <a:lnTo>
                  <a:pt x="76200" y="33400"/>
                </a:lnTo>
                <a:lnTo>
                  <a:pt x="76200" y="42925"/>
                </a:lnTo>
                <a:lnTo>
                  <a:pt x="92075" y="42925"/>
                </a:lnTo>
                <a:lnTo>
                  <a:pt x="92075" y="33400"/>
                </a:lnTo>
                <a:close/>
              </a:path>
              <a:path w="2679700" h="76200">
                <a:moveTo>
                  <a:pt x="130175" y="33400"/>
                </a:moveTo>
                <a:lnTo>
                  <a:pt x="101600" y="33400"/>
                </a:lnTo>
                <a:lnTo>
                  <a:pt x="101600" y="42925"/>
                </a:lnTo>
                <a:lnTo>
                  <a:pt x="130175" y="42925"/>
                </a:lnTo>
                <a:lnTo>
                  <a:pt x="130175" y="33400"/>
                </a:lnTo>
                <a:close/>
              </a:path>
              <a:path w="2679700" h="76200">
                <a:moveTo>
                  <a:pt x="168275" y="33400"/>
                </a:moveTo>
                <a:lnTo>
                  <a:pt x="139700" y="33400"/>
                </a:lnTo>
                <a:lnTo>
                  <a:pt x="139700" y="42925"/>
                </a:lnTo>
                <a:lnTo>
                  <a:pt x="168275" y="42925"/>
                </a:lnTo>
                <a:lnTo>
                  <a:pt x="168275" y="33400"/>
                </a:lnTo>
                <a:close/>
              </a:path>
              <a:path w="2679700" h="76200">
                <a:moveTo>
                  <a:pt x="206375" y="33400"/>
                </a:moveTo>
                <a:lnTo>
                  <a:pt x="177800" y="33400"/>
                </a:lnTo>
                <a:lnTo>
                  <a:pt x="177800" y="42925"/>
                </a:lnTo>
                <a:lnTo>
                  <a:pt x="206375" y="42925"/>
                </a:lnTo>
                <a:lnTo>
                  <a:pt x="206375" y="33400"/>
                </a:lnTo>
                <a:close/>
              </a:path>
              <a:path w="2679700" h="76200">
                <a:moveTo>
                  <a:pt x="244475" y="33400"/>
                </a:moveTo>
                <a:lnTo>
                  <a:pt x="215900" y="33400"/>
                </a:lnTo>
                <a:lnTo>
                  <a:pt x="215900" y="42925"/>
                </a:lnTo>
                <a:lnTo>
                  <a:pt x="244475" y="42925"/>
                </a:lnTo>
                <a:lnTo>
                  <a:pt x="244475" y="33400"/>
                </a:lnTo>
                <a:close/>
              </a:path>
              <a:path w="2679700" h="76200">
                <a:moveTo>
                  <a:pt x="282575" y="33400"/>
                </a:moveTo>
                <a:lnTo>
                  <a:pt x="254000" y="33400"/>
                </a:lnTo>
                <a:lnTo>
                  <a:pt x="254000" y="42925"/>
                </a:lnTo>
                <a:lnTo>
                  <a:pt x="282575" y="42925"/>
                </a:lnTo>
                <a:lnTo>
                  <a:pt x="282575" y="33400"/>
                </a:lnTo>
                <a:close/>
              </a:path>
              <a:path w="2679700" h="76200">
                <a:moveTo>
                  <a:pt x="320675" y="33400"/>
                </a:moveTo>
                <a:lnTo>
                  <a:pt x="292100" y="33400"/>
                </a:lnTo>
                <a:lnTo>
                  <a:pt x="292100" y="42925"/>
                </a:lnTo>
                <a:lnTo>
                  <a:pt x="320675" y="42925"/>
                </a:lnTo>
                <a:lnTo>
                  <a:pt x="320675" y="33400"/>
                </a:lnTo>
                <a:close/>
              </a:path>
              <a:path w="2679700" h="76200">
                <a:moveTo>
                  <a:pt x="358775" y="33400"/>
                </a:moveTo>
                <a:lnTo>
                  <a:pt x="330200" y="33400"/>
                </a:lnTo>
                <a:lnTo>
                  <a:pt x="330200" y="42925"/>
                </a:lnTo>
                <a:lnTo>
                  <a:pt x="358775" y="42925"/>
                </a:lnTo>
                <a:lnTo>
                  <a:pt x="358775" y="33400"/>
                </a:lnTo>
                <a:close/>
              </a:path>
              <a:path w="2679700" h="76200">
                <a:moveTo>
                  <a:pt x="396875" y="33400"/>
                </a:moveTo>
                <a:lnTo>
                  <a:pt x="368300" y="33400"/>
                </a:lnTo>
                <a:lnTo>
                  <a:pt x="368300" y="42925"/>
                </a:lnTo>
                <a:lnTo>
                  <a:pt x="396875" y="42925"/>
                </a:lnTo>
                <a:lnTo>
                  <a:pt x="396875" y="33400"/>
                </a:lnTo>
                <a:close/>
              </a:path>
              <a:path w="2679700" h="76200">
                <a:moveTo>
                  <a:pt x="434975" y="33400"/>
                </a:moveTo>
                <a:lnTo>
                  <a:pt x="406400" y="33400"/>
                </a:lnTo>
                <a:lnTo>
                  <a:pt x="406400" y="42925"/>
                </a:lnTo>
                <a:lnTo>
                  <a:pt x="434975" y="42925"/>
                </a:lnTo>
                <a:lnTo>
                  <a:pt x="434975" y="33400"/>
                </a:lnTo>
                <a:close/>
              </a:path>
              <a:path w="2679700" h="76200">
                <a:moveTo>
                  <a:pt x="473075" y="33400"/>
                </a:moveTo>
                <a:lnTo>
                  <a:pt x="444500" y="33400"/>
                </a:lnTo>
                <a:lnTo>
                  <a:pt x="444500" y="42925"/>
                </a:lnTo>
                <a:lnTo>
                  <a:pt x="473075" y="42925"/>
                </a:lnTo>
                <a:lnTo>
                  <a:pt x="473075" y="33400"/>
                </a:lnTo>
                <a:close/>
              </a:path>
              <a:path w="2679700" h="76200">
                <a:moveTo>
                  <a:pt x="511175" y="33400"/>
                </a:moveTo>
                <a:lnTo>
                  <a:pt x="482600" y="33400"/>
                </a:lnTo>
                <a:lnTo>
                  <a:pt x="482600" y="42925"/>
                </a:lnTo>
                <a:lnTo>
                  <a:pt x="511175" y="42925"/>
                </a:lnTo>
                <a:lnTo>
                  <a:pt x="511175" y="33400"/>
                </a:lnTo>
                <a:close/>
              </a:path>
              <a:path w="2679700" h="76200">
                <a:moveTo>
                  <a:pt x="549275" y="33400"/>
                </a:moveTo>
                <a:lnTo>
                  <a:pt x="520700" y="33400"/>
                </a:lnTo>
                <a:lnTo>
                  <a:pt x="520700" y="42925"/>
                </a:lnTo>
                <a:lnTo>
                  <a:pt x="549275" y="42925"/>
                </a:lnTo>
                <a:lnTo>
                  <a:pt x="549275" y="33400"/>
                </a:lnTo>
                <a:close/>
              </a:path>
              <a:path w="2679700" h="76200">
                <a:moveTo>
                  <a:pt x="587375" y="33400"/>
                </a:moveTo>
                <a:lnTo>
                  <a:pt x="558800" y="33400"/>
                </a:lnTo>
                <a:lnTo>
                  <a:pt x="558800" y="42925"/>
                </a:lnTo>
                <a:lnTo>
                  <a:pt x="587375" y="42925"/>
                </a:lnTo>
                <a:lnTo>
                  <a:pt x="587375" y="33400"/>
                </a:lnTo>
                <a:close/>
              </a:path>
              <a:path w="2679700" h="76200">
                <a:moveTo>
                  <a:pt x="625475" y="33400"/>
                </a:moveTo>
                <a:lnTo>
                  <a:pt x="596900" y="33400"/>
                </a:lnTo>
                <a:lnTo>
                  <a:pt x="596900" y="42925"/>
                </a:lnTo>
                <a:lnTo>
                  <a:pt x="625475" y="42925"/>
                </a:lnTo>
                <a:lnTo>
                  <a:pt x="625475" y="33400"/>
                </a:lnTo>
                <a:close/>
              </a:path>
              <a:path w="2679700" h="76200">
                <a:moveTo>
                  <a:pt x="663575" y="33400"/>
                </a:moveTo>
                <a:lnTo>
                  <a:pt x="635000" y="33400"/>
                </a:lnTo>
                <a:lnTo>
                  <a:pt x="635000" y="42925"/>
                </a:lnTo>
                <a:lnTo>
                  <a:pt x="663575" y="42925"/>
                </a:lnTo>
                <a:lnTo>
                  <a:pt x="663575" y="33400"/>
                </a:lnTo>
                <a:close/>
              </a:path>
              <a:path w="2679700" h="76200">
                <a:moveTo>
                  <a:pt x="701675" y="33400"/>
                </a:moveTo>
                <a:lnTo>
                  <a:pt x="673100" y="33400"/>
                </a:lnTo>
                <a:lnTo>
                  <a:pt x="673100" y="42925"/>
                </a:lnTo>
                <a:lnTo>
                  <a:pt x="701675" y="42925"/>
                </a:lnTo>
                <a:lnTo>
                  <a:pt x="701675" y="33400"/>
                </a:lnTo>
                <a:close/>
              </a:path>
              <a:path w="2679700" h="76200">
                <a:moveTo>
                  <a:pt x="739775" y="33400"/>
                </a:moveTo>
                <a:lnTo>
                  <a:pt x="711200" y="33400"/>
                </a:lnTo>
                <a:lnTo>
                  <a:pt x="711200" y="42925"/>
                </a:lnTo>
                <a:lnTo>
                  <a:pt x="739775" y="42925"/>
                </a:lnTo>
                <a:lnTo>
                  <a:pt x="739775" y="33400"/>
                </a:lnTo>
                <a:close/>
              </a:path>
              <a:path w="2679700" h="76200">
                <a:moveTo>
                  <a:pt x="777875" y="33400"/>
                </a:moveTo>
                <a:lnTo>
                  <a:pt x="749300" y="33400"/>
                </a:lnTo>
                <a:lnTo>
                  <a:pt x="749300" y="42925"/>
                </a:lnTo>
                <a:lnTo>
                  <a:pt x="777875" y="42925"/>
                </a:lnTo>
                <a:lnTo>
                  <a:pt x="777875" y="33400"/>
                </a:lnTo>
                <a:close/>
              </a:path>
              <a:path w="2679700" h="76200">
                <a:moveTo>
                  <a:pt x="815975" y="33400"/>
                </a:moveTo>
                <a:lnTo>
                  <a:pt x="787400" y="33400"/>
                </a:lnTo>
                <a:lnTo>
                  <a:pt x="787400" y="42925"/>
                </a:lnTo>
                <a:lnTo>
                  <a:pt x="815975" y="42925"/>
                </a:lnTo>
                <a:lnTo>
                  <a:pt x="815975" y="33400"/>
                </a:lnTo>
                <a:close/>
              </a:path>
              <a:path w="2679700" h="76200">
                <a:moveTo>
                  <a:pt x="854075" y="33400"/>
                </a:moveTo>
                <a:lnTo>
                  <a:pt x="825500" y="33400"/>
                </a:lnTo>
                <a:lnTo>
                  <a:pt x="825500" y="42925"/>
                </a:lnTo>
                <a:lnTo>
                  <a:pt x="854075" y="42925"/>
                </a:lnTo>
                <a:lnTo>
                  <a:pt x="854075" y="33400"/>
                </a:lnTo>
                <a:close/>
              </a:path>
              <a:path w="2679700" h="76200">
                <a:moveTo>
                  <a:pt x="892175" y="33400"/>
                </a:moveTo>
                <a:lnTo>
                  <a:pt x="863600" y="33400"/>
                </a:lnTo>
                <a:lnTo>
                  <a:pt x="863600" y="42925"/>
                </a:lnTo>
                <a:lnTo>
                  <a:pt x="892175" y="42925"/>
                </a:lnTo>
                <a:lnTo>
                  <a:pt x="892175" y="33400"/>
                </a:lnTo>
                <a:close/>
              </a:path>
              <a:path w="2679700" h="76200">
                <a:moveTo>
                  <a:pt x="930275" y="33400"/>
                </a:moveTo>
                <a:lnTo>
                  <a:pt x="901700" y="33400"/>
                </a:lnTo>
                <a:lnTo>
                  <a:pt x="901700" y="42925"/>
                </a:lnTo>
                <a:lnTo>
                  <a:pt x="930275" y="42925"/>
                </a:lnTo>
                <a:lnTo>
                  <a:pt x="930275" y="33400"/>
                </a:lnTo>
                <a:close/>
              </a:path>
              <a:path w="2679700" h="76200">
                <a:moveTo>
                  <a:pt x="968375" y="33400"/>
                </a:moveTo>
                <a:lnTo>
                  <a:pt x="939800" y="33400"/>
                </a:lnTo>
                <a:lnTo>
                  <a:pt x="939800" y="42925"/>
                </a:lnTo>
                <a:lnTo>
                  <a:pt x="968375" y="42925"/>
                </a:lnTo>
                <a:lnTo>
                  <a:pt x="968375" y="33400"/>
                </a:lnTo>
                <a:close/>
              </a:path>
              <a:path w="2679700" h="76200">
                <a:moveTo>
                  <a:pt x="1006475" y="33400"/>
                </a:moveTo>
                <a:lnTo>
                  <a:pt x="977900" y="33400"/>
                </a:lnTo>
                <a:lnTo>
                  <a:pt x="977900" y="42925"/>
                </a:lnTo>
                <a:lnTo>
                  <a:pt x="1006475" y="42925"/>
                </a:lnTo>
                <a:lnTo>
                  <a:pt x="1006475" y="33400"/>
                </a:lnTo>
                <a:close/>
              </a:path>
              <a:path w="2679700" h="76200">
                <a:moveTo>
                  <a:pt x="1044575" y="33400"/>
                </a:moveTo>
                <a:lnTo>
                  <a:pt x="1016000" y="33400"/>
                </a:lnTo>
                <a:lnTo>
                  <a:pt x="1016000" y="42925"/>
                </a:lnTo>
                <a:lnTo>
                  <a:pt x="1044575" y="42925"/>
                </a:lnTo>
                <a:lnTo>
                  <a:pt x="1044575" y="33400"/>
                </a:lnTo>
                <a:close/>
              </a:path>
              <a:path w="2679700" h="76200">
                <a:moveTo>
                  <a:pt x="1082675" y="33400"/>
                </a:moveTo>
                <a:lnTo>
                  <a:pt x="1054100" y="33400"/>
                </a:lnTo>
                <a:lnTo>
                  <a:pt x="1054100" y="42925"/>
                </a:lnTo>
                <a:lnTo>
                  <a:pt x="1082675" y="42925"/>
                </a:lnTo>
                <a:lnTo>
                  <a:pt x="1082675" y="33400"/>
                </a:lnTo>
                <a:close/>
              </a:path>
              <a:path w="2679700" h="76200">
                <a:moveTo>
                  <a:pt x="1120775" y="33400"/>
                </a:moveTo>
                <a:lnTo>
                  <a:pt x="1092200" y="33400"/>
                </a:lnTo>
                <a:lnTo>
                  <a:pt x="1092200" y="42925"/>
                </a:lnTo>
                <a:lnTo>
                  <a:pt x="1120775" y="42925"/>
                </a:lnTo>
                <a:lnTo>
                  <a:pt x="1120775" y="33400"/>
                </a:lnTo>
                <a:close/>
              </a:path>
              <a:path w="2679700" h="76200">
                <a:moveTo>
                  <a:pt x="1158875" y="33400"/>
                </a:moveTo>
                <a:lnTo>
                  <a:pt x="1130300" y="33400"/>
                </a:lnTo>
                <a:lnTo>
                  <a:pt x="1130300" y="42925"/>
                </a:lnTo>
                <a:lnTo>
                  <a:pt x="1158875" y="42925"/>
                </a:lnTo>
                <a:lnTo>
                  <a:pt x="1158875" y="33400"/>
                </a:lnTo>
                <a:close/>
              </a:path>
              <a:path w="2679700" h="76200">
                <a:moveTo>
                  <a:pt x="1196975" y="33400"/>
                </a:moveTo>
                <a:lnTo>
                  <a:pt x="1168400" y="33400"/>
                </a:lnTo>
                <a:lnTo>
                  <a:pt x="1168400" y="42925"/>
                </a:lnTo>
                <a:lnTo>
                  <a:pt x="1196975" y="42925"/>
                </a:lnTo>
                <a:lnTo>
                  <a:pt x="1196975" y="33400"/>
                </a:lnTo>
                <a:close/>
              </a:path>
              <a:path w="2679700" h="76200">
                <a:moveTo>
                  <a:pt x="1235075" y="33400"/>
                </a:moveTo>
                <a:lnTo>
                  <a:pt x="1206500" y="33400"/>
                </a:lnTo>
                <a:lnTo>
                  <a:pt x="1206500" y="42925"/>
                </a:lnTo>
                <a:lnTo>
                  <a:pt x="1235075" y="42925"/>
                </a:lnTo>
                <a:lnTo>
                  <a:pt x="1235075" y="33400"/>
                </a:lnTo>
                <a:close/>
              </a:path>
              <a:path w="2679700" h="76200">
                <a:moveTo>
                  <a:pt x="1273175" y="33400"/>
                </a:moveTo>
                <a:lnTo>
                  <a:pt x="1244600" y="33400"/>
                </a:lnTo>
                <a:lnTo>
                  <a:pt x="1244600" y="42925"/>
                </a:lnTo>
                <a:lnTo>
                  <a:pt x="1273175" y="42925"/>
                </a:lnTo>
                <a:lnTo>
                  <a:pt x="1273175" y="33400"/>
                </a:lnTo>
                <a:close/>
              </a:path>
              <a:path w="2679700" h="76200">
                <a:moveTo>
                  <a:pt x="1311275" y="33400"/>
                </a:moveTo>
                <a:lnTo>
                  <a:pt x="1282700" y="33400"/>
                </a:lnTo>
                <a:lnTo>
                  <a:pt x="1282700" y="42925"/>
                </a:lnTo>
                <a:lnTo>
                  <a:pt x="1311275" y="42925"/>
                </a:lnTo>
                <a:lnTo>
                  <a:pt x="1311275" y="33400"/>
                </a:lnTo>
                <a:close/>
              </a:path>
              <a:path w="2679700" h="76200">
                <a:moveTo>
                  <a:pt x="1349375" y="33400"/>
                </a:moveTo>
                <a:lnTo>
                  <a:pt x="1320800" y="33400"/>
                </a:lnTo>
                <a:lnTo>
                  <a:pt x="1320800" y="42925"/>
                </a:lnTo>
                <a:lnTo>
                  <a:pt x="1349375" y="42925"/>
                </a:lnTo>
                <a:lnTo>
                  <a:pt x="1349375" y="33400"/>
                </a:lnTo>
                <a:close/>
              </a:path>
              <a:path w="2679700" h="76200">
                <a:moveTo>
                  <a:pt x="1387475" y="33400"/>
                </a:moveTo>
                <a:lnTo>
                  <a:pt x="1358900" y="33400"/>
                </a:lnTo>
                <a:lnTo>
                  <a:pt x="1358900" y="42925"/>
                </a:lnTo>
                <a:lnTo>
                  <a:pt x="1387475" y="42925"/>
                </a:lnTo>
                <a:lnTo>
                  <a:pt x="1387475" y="33400"/>
                </a:lnTo>
                <a:close/>
              </a:path>
              <a:path w="2679700" h="76200">
                <a:moveTo>
                  <a:pt x="1425575" y="33400"/>
                </a:moveTo>
                <a:lnTo>
                  <a:pt x="1397000" y="33400"/>
                </a:lnTo>
                <a:lnTo>
                  <a:pt x="1397000" y="42925"/>
                </a:lnTo>
                <a:lnTo>
                  <a:pt x="1425575" y="42925"/>
                </a:lnTo>
                <a:lnTo>
                  <a:pt x="1425575" y="33400"/>
                </a:lnTo>
                <a:close/>
              </a:path>
              <a:path w="2679700" h="76200">
                <a:moveTo>
                  <a:pt x="1463675" y="33400"/>
                </a:moveTo>
                <a:lnTo>
                  <a:pt x="1435100" y="33400"/>
                </a:lnTo>
                <a:lnTo>
                  <a:pt x="1435100" y="42925"/>
                </a:lnTo>
                <a:lnTo>
                  <a:pt x="1463675" y="42925"/>
                </a:lnTo>
                <a:lnTo>
                  <a:pt x="1463675" y="33400"/>
                </a:lnTo>
                <a:close/>
              </a:path>
              <a:path w="2679700" h="76200">
                <a:moveTo>
                  <a:pt x="1501775" y="33400"/>
                </a:moveTo>
                <a:lnTo>
                  <a:pt x="1473200" y="33400"/>
                </a:lnTo>
                <a:lnTo>
                  <a:pt x="1473200" y="42925"/>
                </a:lnTo>
                <a:lnTo>
                  <a:pt x="1501775" y="42925"/>
                </a:lnTo>
                <a:lnTo>
                  <a:pt x="1501775" y="33400"/>
                </a:lnTo>
                <a:close/>
              </a:path>
              <a:path w="2679700" h="76200">
                <a:moveTo>
                  <a:pt x="1539875" y="33400"/>
                </a:moveTo>
                <a:lnTo>
                  <a:pt x="1511300" y="33400"/>
                </a:lnTo>
                <a:lnTo>
                  <a:pt x="1511300" y="42925"/>
                </a:lnTo>
                <a:lnTo>
                  <a:pt x="1539875" y="42925"/>
                </a:lnTo>
                <a:lnTo>
                  <a:pt x="1539875" y="33400"/>
                </a:lnTo>
                <a:close/>
              </a:path>
              <a:path w="2679700" h="76200">
                <a:moveTo>
                  <a:pt x="1577975" y="33400"/>
                </a:moveTo>
                <a:lnTo>
                  <a:pt x="1549400" y="33400"/>
                </a:lnTo>
                <a:lnTo>
                  <a:pt x="1549400" y="42925"/>
                </a:lnTo>
                <a:lnTo>
                  <a:pt x="1577975" y="42925"/>
                </a:lnTo>
                <a:lnTo>
                  <a:pt x="1577975" y="33400"/>
                </a:lnTo>
                <a:close/>
              </a:path>
              <a:path w="2679700" h="76200">
                <a:moveTo>
                  <a:pt x="1616075" y="33400"/>
                </a:moveTo>
                <a:lnTo>
                  <a:pt x="1587500" y="33400"/>
                </a:lnTo>
                <a:lnTo>
                  <a:pt x="1587500" y="42925"/>
                </a:lnTo>
                <a:lnTo>
                  <a:pt x="1616075" y="42925"/>
                </a:lnTo>
                <a:lnTo>
                  <a:pt x="1616075" y="33400"/>
                </a:lnTo>
                <a:close/>
              </a:path>
              <a:path w="2679700" h="76200">
                <a:moveTo>
                  <a:pt x="1654175" y="33400"/>
                </a:moveTo>
                <a:lnTo>
                  <a:pt x="1625600" y="33400"/>
                </a:lnTo>
                <a:lnTo>
                  <a:pt x="1625600" y="42925"/>
                </a:lnTo>
                <a:lnTo>
                  <a:pt x="1654175" y="42925"/>
                </a:lnTo>
                <a:lnTo>
                  <a:pt x="1654175" y="33400"/>
                </a:lnTo>
                <a:close/>
              </a:path>
              <a:path w="2679700" h="76200">
                <a:moveTo>
                  <a:pt x="1692275" y="33400"/>
                </a:moveTo>
                <a:lnTo>
                  <a:pt x="1663700" y="33400"/>
                </a:lnTo>
                <a:lnTo>
                  <a:pt x="1663700" y="42925"/>
                </a:lnTo>
                <a:lnTo>
                  <a:pt x="1692275" y="42925"/>
                </a:lnTo>
                <a:lnTo>
                  <a:pt x="1692275" y="33400"/>
                </a:lnTo>
                <a:close/>
              </a:path>
              <a:path w="2679700" h="76200">
                <a:moveTo>
                  <a:pt x="1730375" y="33400"/>
                </a:moveTo>
                <a:lnTo>
                  <a:pt x="1701800" y="33400"/>
                </a:lnTo>
                <a:lnTo>
                  <a:pt x="1701800" y="42925"/>
                </a:lnTo>
                <a:lnTo>
                  <a:pt x="1730375" y="42925"/>
                </a:lnTo>
                <a:lnTo>
                  <a:pt x="1730375" y="33400"/>
                </a:lnTo>
                <a:close/>
              </a:path>
              <a:path w="2679700" h="76200">
                <a:moveTo>
                  <a:pt x="1768475" y="33400"/>
                </a:moveTo>
                <a:lnTo>
                  <a:pt x="1739900" y="33400"/>
                </a:lnTo>
                <a:lnTo>
                  <a:pt x="1739900" y="42925"/>
                </a:lnTo>
                <a:lnTo>
                  <a:pt x="1768475" y="42925"/>
                </a:lnTo>
                <a:lnTo>
                  <a:pt x="1768475" y="33400"/>
                </a:lnTo>
                <a:close/>
              </a:path>
              <a:path w="2679700" h="76200">
                <a:moveTo>
                  <a:pt x="1806575" y="33400"/>
                </a:moveTo>
                <a:lnTo>
                  <a:pt x="1778000" y="33400"/>
                </a:lnTo>
                <a:lnTo>
                  <a:pt x="1778000" y="42925"/>
                </a:lnTo>
                <a:lnTo>
                  <a:pt x="1806575" y="42925"/>
                </a:lnTo>
                <a:lnTo>
                  <a:pt x="1806575" y="33400"/>
                </a:lnTo>
                <a:close/>
              </a:path>
              <a:path w="2679700" h="76200">
                <a:moveTo>
                  <a:pt x="1844675" y="33400"/>
                </a:moveTo>
                <a:lnTo>
                  <a:pt x="1816100" y="33400"/>
                </a:lnTo>
                <a:lnTo>
                  <a:pt x="1816100" y="42925"/>
                </a:lnTo>
                <a:lnTo>
                  <a:pt x="1844675" y="42925"/>
                </a:lnTo>
                <a:lnTo>
                  <a:pt x="1844675" y="33400"/>
                </a:lnTo>
                <a:close/>
              </a:path>
              <a:path w="2679700" h="76200">
                <a:moveTo>
                  <a:pt x="1882775" y="33400"/>
                </a:moveTo>
                <a:lnTo>
                  <a:pt x="1854200" y="33400"/>
                </a:lnTo>
                <a:lnTo>
                  <a:pt x="1854200" y="42925"/>
                </a:lnTo>
                <a:lnTo>
                  <a:pt x="1882775" y="42925"/>
                </a:lnTo>
                <a:lnTo>
                  <a:pt x="1882775" y="33400"/>
                </a:lnTo>
                <a:close/>
              </a:path>
              <a:path w="2679700" h="76200">
                <a:moveTo>
                  <a:pt x="1920875" y="33400"/>
                </a:moveTo>
                <a:lnTo>
                  <a:pt x="1892300" y="33400"/>
                </a:lnTo>
                <a:lnTo>
                  <a:pt x="1892300" y="42925"/>
                </a:lnTo>
                <a:lnTo>
                  <a:pt x="1920875" y="42925"/>
                </a:lnTo>
                <a:lnTo>
                  <a:pt x="1920875" y="33400"/>
                </a:lnTo>
                <a:close/>
              </a:path>
              <a:path w="2679700" h="76200">
                <a:moveTo>
                  <a:pt x="1958975" y="33400"/>
                </a:moveTo>
                <a:lnTo>
                  <a:pt x="1930400" y="33400"/>
                </a:lnTo>
                <a:lnTo>
                  <a:pt x="1930400" y="42925"/>
                </a:lnTo>
                <a:lnTo>
                  <a:pt x="1958975" y="42925"/>
                </a:lnTo>
                <a:lnTo>
                  <a:pt x="1958975" y="33400"/>
                </a:lnTo>
                <a:close/>
              </a:path>
              <a:path w="2679700" h="76200">
                <a:moveTo>
                  <a:pt x="1997075" y="33400"/>
                </a:moveTo>
                <a:lnTo>
                  <a:pt x="1968500" y="33400"/>
                </a:lnTo>
                <a:lnTo>
                  <a:pt x="1968500" y="42925"/>
                </a:lnTo>
                <a:lnTo>
                  <a:pt x="1997075" y="42925"/>
                </a:lnTo>
                <a:lnTo>
                  <a:pt x="1997075" y="33400"/>
                </a:lnTo>
                <a:close/>
              </a:path>
              <a:path w="2679700" h="76200">
                <a:moveTo>
                  <a:pt x="2035175" y="33400"/>
                </a:moveTo>
                <a:lnTo>
                  <a:pt x="2006600" y="33400"/>
                </a:lnTo>
                <a:lnTo>
                  <a:pt x="2006600" y="42925"/>
                </a:lnTo>
                <a:lnTo>
                  <a:pt x="2035175" y="42925"/>
                </a:lnTo>
                <a:lnTo>
                  <a:pt x="2035175" y="33400"/>
                </a:lnTo>
                <a:close/>
              </a:path>
              <a:path w="2679700" h="76200">
                <a:moveTo>
                  <a:pt x="2073275" y="33400"/>
                </a:moveTo>
                <a:lnTo>
                  <a:pt x="2044700" y="33400"/>
                </a:lnTo>
                <a:lnTo>
                  <a:pt x="2044700" y="42925"/>
                </a:lnTo>
                <a:lnTo>
                  <a:pt x="2073275" y="42925"/>
                </a:lnTo>
                <a:lnTo>
                  <a:pt x="2073275" y="33400"/>
                </a:lnTo>
                <a:close/>
              </a:path>
              <a:path w="2679700" h="76200">
                <a:moveTo>
                  <a:pt x="2111375" y="33400"/>
                </a:moveTo>
                <a:lnTo>
                  <a:pt x="2082800" y="33400"/>
                </a:lnTo>
                <a:lnTo>
                  <a:pt x="2082800" y="42925"/>
                </a:lnTo>
                <a:lnTo>
                  <a:pt x="2111375" y="42925"/>
                </a:lnTo>
                <a:lnTo>
                  <a:pt x="2111375" y="33400"/>
                </a:lnTo>
                <a:close/>
              </a:path>
              <a:path w="2679700" h="76200">
                <a:moveTo>
                  <a:pt x="2149475" y="33400"/>
                </a:moveTo>
                <a:lnTo>
                  <a:pt x="2120900" y="33400"/>
                </a:lnTo>
                <a:lnTo>
                  <a:pt x="2120900" y="42925"/>
                </a:lnTo>
                <a:lnTo>
                  <a:pt x="2149475" y="42925"/>
                </a:lnTo>
                <a:lnTo>
                  <a:pt x="2149475" y="33400"/>
                </a:lnTo>
                <a:close/>
              </a:path>
              <a:path w="2679700" h="76200">
                <a:moveTo>
                  <a:pt x="2187575" y="33400"/>
                </a:moveTo>
                <a:lnTo>
                  <a:pt x="2159000" y="33400"/>
                </a:lnTo>
                <a:lnTo>
                  <a:pt x="2159000" y="42925"/>
                </a:lnTo>
                <a:lnTo>
                  <a:pt x="2187575" y="42925"/>
                </a:lnTo>
                <a:lnTo>
                  <a:pt x="2187575" y="33400"/>
                </a:lnTo>
                <a:close/>
              </a:path>
              <a:path w="2679700" h="76200">
                <a:moveTo>
                  <a:pt x="2225675" y="33400"/>
                </a:moveTo>
                <a:lnTo>
                  <a:pt x="2197100" y="33400"/>
                </a:lnTo>
                <a:lnTo>
                  <a:pt x="2197100" y="42925"/>
                </a:lnTo>
                <a:lnTo>
                  <a:pt x="2225675" y="42925"/>
                </a:lnTo>
                <a:lnTo>
                  <a:pt x="2225675" y="33400"/>
                </a:lnTo>
                <a:close/>
              </a:path>
              <a:path w="2679700" h="76200">
                <a:moveTo>
                  <a:pt x="2263775" y="33400"/>
                </a:moveTo>
                <a:lnTo>
                  <a:pt x="2235200" y="33400"/>
                </a:lnTo>
                <a:lnTo>
                  <a:pt x="2235200" y="42925"/>
                </a:lnTo>
                <a:lnTo>
                  <a:pt x="2263775" y="42925"/>
                </a:lnTo>
                <a:lnTo>
                  <a:pt x="2263775" y="33400"/>
                </a:lnTo>
                <a:close/>
              </a:path>
              <a:path w="2679700" h="76200">
                <a:moveTo>
                  <a:pt x="2301875" y="33400"/>
                </a:moveTo>
                <a:lnTo>
                  <a:pt x="2273300" y="33400"/>
                </a:lnTo>
                <a:lnTo>
                  <a:pt x="2273300" y="42925"/>
                </a:lnTo>
                <a:lnTo>
                  <a:pt x="2301875" y="42925"/>
                </a:lnTo>
                <a:lnTo>
                  <a:pt x="2301875" y="33400"/>
                </a:lnTo>
                <a:close/>
              </a:path>
              <a:path w="2679700" h="76200">
                <a:moveTo>
                  <a:pt x="2339975" y="33400"/>
                </a:moveTo>
                <a:lnTo>
                  <a:pt x="2311400" y="33400"/>
                </a:lnTo>
                <a:lnTo>
                  <a:pt x="2311400" y="42925"/>
                </a:lnTo>
                <a:lnTo>
                  <a:pt x="2339975" y="42925"/>
                </a:lnTo>
                <a:lnTo>
                  <a:pt x="2339975" y="33400"/>
                </a:lnTo>
                <a:close/>
              </a:path>
              <a:path w="2679700" h="76200">
                <a:moveTo>
                  <a:pt x="2378075" y="33400"/>
                </a:moveTo>
                <a:lnTo>
                  <a:pt x="2349500" y="33400"/>
                </a:lnTo>
                <a:lnTo>
                  <a:pt x="2349500" y="42925"/>
                </a:lnTo>
                <a:lnTo>
                  <a:pt x="2378075" y="42925"/>
                </a:lnTo>
                <a:lnTo>
                  <a:pt x="2378075" y="33400"/>
                </a:lnTo>
                <a:close/>
              </a:path>
              <a:path w="2679700" h="76200">
                <a:moveTo>
                  <a:pt x="2416175" y="33400"/>
                </a:moveTo>
                <a:lnTo>
                  <a:pt x="2387600" y="33400"/>
                </a:lnTo>
                <a:lnTo>
                  <a:pt x="2387600" y="42925"/>
                </a:lnTo>
                <a:lnTo>
                  <a:pt x="2416175" y="42925"/>
                </a:lnTo>
                <a:lnTo>
                  <a:pt x="2416175" y="33400"/>
                </a:lnTo>
                <a:close/>
              </a:path>
              <a:path w="2679700" h="76200">
                <a:moveTo>
                  <a:pt x="2454275" y="33400"/>
                </a:moveTo>
                <a:lnTo>
                  <a:pt x="2425700" y="33400"/>
                </a:lnTo>
                <a:lnTo>
                  <a:pt x="2425700" y="42925"/>
                </a:lnTo>
                <a:lnTo>
                  <a:pt x="2454275" y="42925"/>
                </a:lnTo>
                <a:lnTo>
                  <a:pt x="2454275" y="33400"/>
                </a:lnTo>
                <a:close/>
              </a:path>
              <a:path w="2679700" h="76200">
                <a:moveTo>
                  <a:pt x="2492375" y="33400"/>
                </a:moveTo>
                <a:lnTo>
                  <a:pt x="2463800" y="33400"/>
                </a:lnTo>
                <a:lnTo>
                  <a:pt x="2463800" y="42925"/>
                </a:lnTo>
                <a:lnTo>
                  <a:pt x="2492375" y="42925"/>
                </a:lnTo>
                <a:lnTo>
                  <a:pt x="2492375" y="33400"/>
                </a:lnTo>
                <a:close/>
              </a:path>
              <a:path w="2679700" h="76200">
                <a:moveTo>
                  <a:pt x="2530475" y="33400"/>
                </a:moveTo>
                <a:lnTo>
                  <a:pt x="2501900" y="33400"/>
                </a:lnTo>
                <a:lnTo>
                  <a:pt x="2501900" y="42925"/>
                </a:lnTo>
                <a:lnTo>
                  <a:pt x="2530475" y="42925"/>
                </a:lnTo>
                <a:lnTo>
                  <a:pt x="2530475" y="33400"/>
                </a:lnTo>
                <a:close/>
              </a:path>
              <a:path w="2679700" h="76200">
                <a:moveTo>
                  <a:pt x="2568575" y="33400"/>
                </a:moveTo>
                <a:lnTo>
                  <a:pt x="2540000" y="33400"/>
                </a:lnTo>
                <a:lnTo>
                  <a:pt x="2540000" y="42925"/>
                </a:lnTo>
                <a:lnTo>
                  <a:pt x="2568575" y="42925"/>
                </a:lnTo>
                <a:lnTo>
                  <a:pt x="2568575" y="33400"/>
                </a:lnTo>
                <a:close/>
              </a:path>
              <a:path w="2679700" h="76200">
                <a:moveTo>
                  <a:pt x="2606675" y="33400"/>
                </a:moveTo>
                <a:lnTo>
                  <a:pt x="2578100" y="33400"/>
                </a:lnTo>
                <a:lnTo>
                  <a:pt x="2578100" y="42925"/>
                </a:lnTo>
                <a:lnTo>
                  <a:pt x="2606675" y="42925"/>
                </a:lnTo>
                <a:lnTo>
                  <a:pt x="2606675" y="33400"/>
                </a:lnTo>
                <a:close/>
              </a:path>
              <a:path w="2679700" h="76200">
                <a:moveTo>
                  <a:pt x="2644775" y="33400"/>
                </a:moveTo>
                <a:lnTo>
                  <a:pt x="2616200" y="33400"/>
                </a:lnTo>
                <a:lnTo>
                  <a:pt x="2616200" y="42925"/>
                </a:lnTo>
                <a:lnTo>
                  <a:pt x="2644775" y="42925"/>
                </a:lnTo>
                <a:lnTo>
                  <a:pt x="2644775" y="33400"/>
                </a:lnTo>
                <a:close/>
              </a:path>
              <a:path w="2679700" h="76200">
                <a:moveTo>
                  <a:pt x="2679700" y="33400"/>
                </a:moveTo>
                <a:lnTo>
                  <a:pt x="2654300" y="33400"/>
                </a:lnTo>
                <a:lnTo>
                  <a:pt x="2654300" y="42925"/>
                </a:lnTo>
                <a:lnTo>
                  <a:pt x="2679700" y="42925"/>
                </a:lnTo>
                <a:lnTo>
                  <a:pt x="2679700" y="33400"/>
                </a:lnTo>
                <a:close/>
              </a:path>
            </a:pathLst>
          </a:custGeom>
          <a:solidFill>
            <a:srgbClr val="808080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909763" y="1274699"/>
            <a:ext cx="1554099" cy="1554226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8704327" y="1274699"/>
            <a:ext cx="1554099" cy="1554226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543681" y="2111375"/>
            <a:ext cx="1522095" cy="3771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200" spc="-20" dirty="0">
                <a:solidFill>
                  <a:prstClr val="black"/>
                </a:solidFill>
                <a:latin typeface="Arial"/>
                <a:cs typeface="Arial"/>
              </a:rPr>
              <a:t>Grow </a:t>
            </a:r>
            <a:r>
              <a:rPr sz="1200" spc="-30" dirty="0">
                <a:solidFill>
                  <a:prstClr val="black"/>
                </a:solidFill>
                <a:latin typeface="Arial"/>
                <a:cs typeface="Arial"/>
              </a:rPr>
              <a:t>revenue</a:t>
            </a:r>
            <a:r>
              <a:rPr sz="1200" spc="17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200" spc="-20" dirty="0">
                <a:solidFill>
                  <a:prstClr val="black"/>
                </a:solidFill>
                <a:latin typeface="Arial"/>
                <a:cs typeface="Arial"/>
              </a:rPr>
              <a:t>through</a:t>
            </a:r>
            <a:endParaRPr sz="1200">
              <a:solidFill>
                <a:prstClr val="black"/>
              </a:solidFill>
              <a:latin typeface="Arial"/>
              <a:cs typeface="Arial"/>
            </a:endParaRPr>
          </a:p>
          <a:p>
            <a:pPr marL="12700">
              <a:spcBef>
                <a:spcPts val="50"/>
              </a:spcBef>
            </a:pP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new</a:t>
            </a:r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channels</a:t>
            </a:r>
            <a:endParaRPr sz="115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810884" y="2114296"/>
            <a:ext cx="1520825" cy="370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Deliver  </a:t>
            </a:r>
            <a:r>
              <a:rPr sz="1150" spc="20" dirty="0">
                <a:solidFill>
                  <a:prstClr val="black"/>
                </a:solidFill>
                <a:latin typeface="Arial"/>
                <a:cs typeface="Arial"/>
              </a:rPr>
              <a:t>a</a:t>
            </a:r>
            <a:r>
              <a:rPr sz="1150" spc="-13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differentiated</a:t>
            </a:r>
            <a:endParaRPr sz="1150">
              <a:solidFill>
                <a:prstClr val="black"/>
              </a:solidFill>
              <a:latin typeface="Arial"/>
              <a:cs typeface="Arial"/>
            </a:endParaRPr>
          </a:p>
          <a:p>
            <a:pPr marL="12700">
              <a:spcBef>
                <a:spcPts val="10"/>
              </a:spcBef>
            </a:pPr>
            <a:r>
              <a:rPr sz="1200" spc="-20" dirty="0">
                <a:solidFill>
                  <a:prstClr val="black"/>
                </a:solidFill>
                <a:latin typeface="Arial"/>
                <a:cs typeface="Arial"/>
              </a:rPr>
              <a:t>customer</a:t>
            </a:r>
            <a:r>
              <a:rPr sz="1200" spc="5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200" spc="-20" dirty="0">
                <a:solidFill>
                  <a:prstClr val="black"/>
                </a:solidFill>
                <a:latin typeface="Arial"/>
                <a:cs typeface="Arial"/>
              </a:rPr>
              <a:t>experience</a:t>
            </a:r>
            <a:endParaRPr sz="12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5478527" y="3050541"/>
            <a:ext cx="1236345" cy="2385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550" spc="5" dirty="0">
                <a:solidFill>
                  <a:prstClr val="black"/>
                </a:solidFill>
                <a:latin typeface="Arial"/>
                <a:cs typeface="Arial"/>
              </a:rPr>
              <a:t>External</a:t>
            </a:r>
            <a:r>
              <a:rPr sz="1550" spc="-4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550" spc="5" dirty="0">
                <a:solidFill>
                  <a:prstClr val="black"/>
                </a:solidFill>
                <a:latin typeface="Arial"/>
                <a:cs typeface="Arial"/>
              </a:rPr>
              <a:t>APIs</a:t>
            </a:r>
            <a:endParaRPr sz="15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5534406" y="4219703"/>
            <a:ext cx="1158875" cy="2385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550" spc="5" dirty="0">
                <a:solidFill>
                  <a:prstClr val="black"/>
                </a:solidFill>
                <a:latin typeface="Arial"/>
                <a:cs typeface="Arial"/>
              </a:rPr>
              <a:t>Partner</a:t>
            </a:r>
            <a:r>
              <a:rPr sz="1550" spc="-4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550" spc="5" dirty="0">
                <a:solidFill>
                  <a:prstClr val="black"/>
                </a:solidFill>
                <a:latin typeface="Arial"/>
                <a:cs typeface="Arial"/>
              </a:rPr>
              <a:t>APIs</a:t>
            </a:r>
            <a:endParaRPr sz="155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5477002" y="5376418"/>
            <a:ext cx="1168400" cy="2385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550" dirty="0">
                <a:solidFill>
                  <a:prstClr val="black"/>
                </a:solidFill>
                <a:latin typeface="Arial"/>
                <a:cs typeface="Arial"/>
              </a:rPr>
              <a:t>Internal</a:t>
            </a:r>
            <a:r>
              <a:rPr sz="1550" spc="-2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550" spc="5" dirty="0">
                <a:solidFill>
                  <a:prstClr val="black"/>
                </a:solidFill>
                <a:latin typeface="Arial"/>
                <a:cs typeface="Arial"/>
              </a:rPr>
              <a:t>APIs</a:t>
            </a:r>
            <a:endParaRPr sz="155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1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42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 bwMode="auto">
          <a:xfrm>
            <a:off x="457200" y="280989"/>
            <a:ext cx="11279717" cy="57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9pPr>
          </a:lstStyle>
          <a:p>
            <a:r>
              <a:rPr lang="en-US" sz="3600" kern="0" dirty="0" smtClean="0">
                <a:solidFill>
                  <a:srgbClr val="FFFFFF"/>
                </a:solidFill>
                <a:latin typeface="GE Inspira Pitch"/>
              </a:rPr>
              <a:t>API Strategy</a:t>
            </a:r>
            <a:endParaRPr lang="en-US" sz="3600" kern="0" dirty="0">
              <a:solidFill>
                <a:srgbClr val="FFFFFF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19964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4028726" y="2372714"/>
            <a:ext cx="1224280" cy="2764155"/>
          </a:xfrm>
          <a:custGeom>
            <a:avLst/>
            <a:gdLst/>
            <a:ahLst/>
            <a:cxnLst/>
            <a:rect l="l" t="t" r="r" b="b"/>
            <a:pathLst>
              <a:path w="1224279" h="2764154">
                <a:moveTo>
                  <a:pt x="973422" y="0"/>
                </a:moveTo>
                <a:lnTo>
                  <a:pt x="926362" y="19609"/>
                </a:lnTo>
                <a:lnTo>
                  <a:pt x="880132" y="40573"/>
                </a:lnTo>
                <a:lnTo>
                  <a:pt x="834760" y="62867"/>
                </a:lnTo>
                <a:lnTo>
                  <a:pt x="790274" y="86464"/>
                </a:lnTo>
                <a:lnTo>
                  <a:pt x="746701" y="111339"/>
                </a:lnTo>
                <a:lnTo>
                  <a:pt x="704069" y="137465"/>
                </a:lnTo>
                <a:lnTo>
                  <a:pt x="662404" y="164817"/>
                </a:lnTo>
                <a:lnTo>
                  <a:pt x="621735" y="193369"/>
                </a:lnTo>
                <a:lnTo>
                  <a:pt x="582089" y="223094"/>
                </a:lnTo>
                <a:lnTo>
                  <a:pt x="543494" y="253968"/>
                </a:lnTo>
                <a:lnTo>
                  <a:pt x="505977" y="285964"/>
                </a:lnTo>
                <a:lnTo>
                  <a:pt x="469565" y="319055"/>
                </a:lnTo>
                <a:lnTo>
                  <a:pt x="434287" y="353217"/>
                </a:lnTo>
                <a:lnTo>
                  <a:pt x="400169" y="388424"/>
                </a:lnTo>
                <a:lnTo>
                  <a:pt x="367239" y="424648"/>
                </a:lnTo>
                <a:lnTo>
                  <a:pt x="335524" y="461866"/>
                </a:lnTo>
                <a:lnTo>
                  <a:pt x="305053" y="500049"/>
                </a:lnTo>
                <a:lnTo>
                  <a:pt x="275853" y="539174"/>
                </a:lnTo>
                <a:lnTo>
                  <a:pt x="247950" y="579213"/>
                </a:lnTo>
                <a:lnTo>
                  <a:pt x="221373" y="620142"/>
                </a:lnTo>
                <a:lnTo>
                  <a:pt x="196149" y="661933"/>
                </a:lnTo>
                <a:lnTo>
                  <a:pt x="172306" y="704561"/>
                </a:lnTo>
                <a:lnTo>
                  <a:pt x="149871" y="748001"/>
                </a:lnTo>
                <a:lnTo>
                  <a:pt x="128872" y="792226"/>
                </a:lnTo>
                <a:lnTo>
                  <a:pt x="110030" y="835510"/>
                </a:lnTo>
                <a:lnTo>
                  <a:pt x="92719" y="879024"/>
                </a:lnTo>
                <a:lnTo>
                  <a:pt x="76927" y="922740"/>
                </a:lnTo>
                <a:lnTo>
                  <a:pt x="62643" y="966631"/>
                </a:lnTo>
                <a:lnTo>
                  <a:pt x="49854" y="1010670"/>
                </a:lnTo>
                <a:lnTo>
                  <a:pt x="38549" y="1054828"/>
                </a:lnTo>
                <a:lnTo>
                  <a:pt x="28717" y="1099080"/>
                </a:lnTo>
                <a:lnTo>
                  <a:pt x="20346" y="1143398"/>
                </a:lnTo>
                <a:lnTo>
                  <a:pt x="13424" y="1187754"/>
                </a:lnTo>
                <a:lnTo>
                  <a:pt x="7940" y="1232122"/>
                </a:lnTo>
                <a:lnTo>
                  <a:pt x="3883" y="1276473"/>
                </a:lnTo>
                <a:lnTo>
                  <a:pt x="1240" y="1320781"/>
                </a:lnTo>
                <a:lnTo>
                  <a:pt x="0" y="1365019"/>
                </a:lnTo>
                <a:lnTo>
                  <a:pt x="151" y="1409159"/>
                </a:lnTo>
                <a:lnTo>
                  <a:pt x="1682" y="1453174"/>
                </a:lnTo>
                <a:lnTo>
                  <a:pt x="4581" y="1497037"/>
                </a:lnTo>
                <a:lnTo>
                  <a:pt x="8837" y="1540720"/>
                </a:lnTo>
                <a:lnTo>
                  <a:pt x="14438" y="1584196"/>
                </a:lnTo>
                <a:lnTo>
                  <a:pt x="21372" y="1627439"/>
                </a:lnTo>
                <a:lnTo>
                  <a:pt x="29628" y="1670420"/>
                </a:lnTo>
                <a:lnTo>
                  <a:pt x="39195" y="1713112"/>
                </a:lnTo>
                <a:lnTo>
                  <a:pt x="50060" y="1755489"/>
                </a:lnTo>
                <a:lnTo>
                  <a:pt x="62212" y="1797522"/>
                </a:lnTo>
                <a:lnTo>
                  <a:pt x="75639" y="1839185"/>
                </a:lnTo>
                <a:lnTo>
                  <a:pt x="90330" y="1880451"/>
                </a:lnTo>
                <a:lnTo>
                  <a:pt x="106274" y="1921291"/>
                </a:lnTo>
                <a:lnTo>
                  <a:pt x="123458" y="1961680"/>
                </a:lnTo>
                <a:lnTo>
                  <a:pt x="141871" y="2001589"/>
                </a:lnTo>
                <a:lnTo>
                  <a:pt x="161501" y="2040991"/>
                </a:lnTo>
                <a:lnTo>
                  <a:pt x="182338" y="2079860"/>
                </a:lnTo>
                <a:lnTo>
                  <a:pt x="204368" y="2118167"/>
                </a:lnTo>
                <a:lnTo>
                  <a:pt x="227581" y="2155886"/>
                </a:lnTo>
                <a:lnTo>
                  <a:pt x="251966" y="2192989"/>
                </a:lnTo>
                <a:lnTo>
                  <a:pt x="277509" y="2229449"/>
                </a:lnTo>
                <a:lnTo>
                  <a:pt x="304201" y="2265239"/>
                </a:lnTo>
                <a:lnTo>
                  <a:pt x="332029" y="2300332"/>
                </a:lnTo>
                <a:lnTo>
                  <a:pt x="360981" y="2334699"/>
                </a:lnTo>
                <a:lnTo>
                  <a:pt x="391046" y="2368315"/>
                </a:lnTo>
                <a:lnTo>
                  <a:pt x="422213" y="2401151"/>
                </a:lnTo>
                <a:lnTo>
                  <a:pt x="454470" y="2433181"/>
                </a:lnTo>
                <a:lnTo>
                  <a:pt x="487805" y="2464378"/>
                </a:lnTo>
                <a:lnTo>
                  <a:pt x="522207" y="2494713"/>
                </a:lnTo>
                <a:lnTo>
                  <a:pt x="557663" y="2524159"/>
                </a:lnTo>
                <a:lnTo>
                  <a:pt x="594164" y="2552691"/>
                </a:lnTo>
                <a:lnTo>
                  <a:pt x="631696" y="2580279"/>
                </a:lnTo>
                <a:lnTo>
                  <a:pt x="670248" y="2606897"/>
                </a:lnTo>
                <a:lnTo>
                  <a:pt x="709809" y="2632518"/>
                </a:lnTo>
                <a:lnTo>
                  <a:pt x="750367" y="2657115"/>
                </a:lnTo>
                <a:lnTo>
                  <a:pt x="791910" y="2680659"/>
                </a:lnTo>
                <a:lnTo>
                  <a:pt x="834428" y="2703125"/>
                </a:lnTo>
                <a:lnTo>
                  <a:pt x="877907" y="2724484"/>
                </a:lnTo>
                <a:lnTo>
                  <a:pt x="922338" y="2744709"/>
                </a:lnTo>
                <a:lnTo>
                  <a:pt x="967707" y="2763773"/>
                </a:lnTo>
                <a:lnTo>
                  <a:pt x="1220564" y="2207132"/>
                </a:lnTo>
                <a:lnTo>
                  <a:pt x="1172456" y="2187825"/>
                </a:lnTo>
                <a:lnTo>
                  <a:pt x="1125770" y="2166322"/>
                </a:lnTo>
                <a:lnTo>
                  <a:pt x="1080583" y="2142695"/>
                </a:lnTo>
                <a:lnTo>
                  <a:pt x="1036975" y="2117013"/>
                </a:lnTo>
                <a:lnTo>
                  <a:pt x="995021" y="2089347"/>
                </a:lnTo>
                <a:lnTo>
                  <a:pt x="954801" y="2059768"/>
                </a:lnTo>
                <a:lnTo>
                  <a:pt x="916390" y="2028346"/>
                </a:lnTo>
                <a:lnTo>
                  <a:pt x="879869" y="1995151"/>
                </a:lnTo>
                <a:lnTo>
                  <a:pt x="845312" y="1960254"/>
                </a:lnTo>
                <a:lnTo>
                  <a:pt x="812800" y="1923725"/>
                </a:lnTo>
                <a:lnTo>
                  <a:pt x="782408" y="1885635"/>
                </a:lnTo>
                <a:lnTo>
                  <a:pt x="754216" y="1846054"/>
                </a:lnTo>
                <a:lnTo>
                  <a:pt x="728300" y="1805053"/>
                </a:lnTo>
                <a:lnTo>
                  <a:pt x="704738" y="1762702"/>
                </a:lnTo>
                <a:lnTo>
                  <a:pt x="683608" y="1719071"/>
                </a:lnTo>
                <a:lnTo>
                  <a:pt x="665695" y="1676153"/>
                </a:lnTo>
                <a:lnTo>
                  <a:pt x="650368" y="1632932"/>
                </a:lnTo>
                <a:lnTo>
                  <a:pt x="637592" y="1589482"/>
                </a:lnTo>
                <a:lnTo>
                  <a:pt x="627333" y="1545875"/>
                </a:lnTo>
                <a:lnTo>
                  <a:pt x="619558" y="1502186"/>
                </a:lnTo>
                <a:lnTo>
                  <a:pt x="614232" y="1458486"/>
                </a:lnTo>
                <a:lnTo>
                  <a:pt x="611321" y="1414849"/>
                </a:lnTo>
                <a:lnTo>
                  <a:pt x="610791" y="1371347"/>
                </a:lnTo>
                <a:lnTo>
                  <a:pt x="612609" y="1328054"/>
                </a:lnTo>
                <a:lnTo>
                  <a:pt x="616740" y="1285043"/>
                </a:lnTo>
                <a:lnTo>
                  <a:pt x="623149" y="1242386"/>
                </a:lnTo>
                <a:lnTo>
                  <a:pt x="631805" y="1200156"/>
                </a:lnTo>
                <a:lnTo>
                  <a:pt x="642671" y="1158427"/>
                </a:lnTo>
                <a:lnTo>
                  <a:pt x="655714" y="1117271"/>
                </a:lnTo>
                <a:lnTo>
                  <a:pt x="670900" y="1076761"/>
                </a:lnTo>
                <a:lnTo>
                  <a:pt x="688196" y="1036970"/>
                </a:lnTo>
                <a:lnTo>
                  <a:pt x="707566" y="997972"/>
                </a:lnTo>
                <a:lnTo>
                  <a:pt x="728978" y="959838"/>
                </a:lnTo>
                <a:lnTo>
                  <a:pt x="752396" y="922643"/>
                </a:lnTo>
                <a:lnTo>
                  <a:pt x="777788" y="886459"/>
                </a:lnTo>
                <a:lnTo>
                  <a:pt x="805118" y="851358"/>
                </a:lnTo>
                <a:lnTo>
                  <a:pt x="834353" y="817415"/>
                </a:lnTo>
                <a:lnTo>
                  <a:pt x="865459" y="784701"/>
                </a:lnTo>
                <a:lnTo>
                  <a:pt x="898403" y="753290"/>
                </a:lnTo>
                <a:lnTo>
                  <a:pt x="933149" y="723255"/>
                </a:lnTo>
                <a:lnTo>
                  <a:pt x="969663" y="694668"/>
                </a:lnTo>
                <a:lnTo>
                  <a:pt x="1007913" y="667603"/>
                </a:lnTo>
                <a:lnTo>
                  <a:pt x="1047863" y="642133"/>
                </a:lnTo>
                <a:lnTo>
                  <a:pt x="1089481" y="618330"/>
                </a:lnTo>
                <a:lnTo>
                  <a:pt x="1132731" y="596268"/>
                </a:lnTo>
                <a:lnTo>
                  <a:pt x="1177579" y="576019"/>
                </a:lnTo>
                <a:lnTo>
                  <a:pt x="1223993" y="557656"/>
                </a:lnTo>
                <a:lnTo>
                  <a:pt x="973422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18152" y="3584451"/>
            <a:ext cx="1811655" cy="342900"/>
          </a:xfrm>
          <a:custGeom>
            <a:avLst/>
            <a:gdLst/>
            <a:ahLst/>
            <a:cxnLst/>
            <a:rect l="l" t="t" r="r" b="b"/>
            <a:pathLst>
              <a:path w="1811654" h="342900">
                <a:moveTo>
                  <a:pt x="1738020" y="171291"/>
                </a:moveTo>
                <a:lnTo>
                  <a:pt x="1638046" y="296259"/>
                </a:lnTo>
                <a:lnTo>
                  <a:pt x="1632882" y="306353"/>
                </a:lnTo>
                <a:lnTo>
                  <a:pt x="1631981" y="317293"/>
                </a:lnTo>
                <a:lnTo>
                  <a:pt x="1635224" y="327781"/>
                </a:lnTo>
                <a:lnTo>
                  <a:pt x="1642490" y="336518"/>
                </a:lnTo>
                <a:lnTo>
                  <a:pt x="1652585" y="341681"/>
                </a:lnTo>
                <a:lnTo>
                  <a:pt x="1663525" y="342582"/>
                </a:lnTo>
                <a:lnTo>
                  <a:pt x="1674012" y="339340"/>
                </a:lnTo>
                <a:lnTo>
                  <a:pt x="1682750" y="332073"/>
                </a:lnTo>
                <a:lnTo>
                  <a:pt x="1788432" y="199866"/>
                </a:lnTo>
                <a:lnTo>
                  <a:pt x="1774698" y="199866"/>
                </a:lnTo>
                <a:lnTo>
                  <a:pt x="1774698" y="189198"/>
                </a:lnTo>
                <a:lnTo>
                  <a:pt x="1752346" y="189198"/>
                </a:lnTo>
                <a:lnTo>
                  <a:pt x="1738020" y="171291"/>
                </a:lnTo>
                <a:close/>
              </a:path>
              <a:path w="1811654" h="342900">
                <a:moveTo>
                  <a:pt x="1715160" y="142716"/>
                </a:moveTo>
                <a:lnTo>
                  <a:pt x="0" y="142716"/>
                </a:lnTo>
                <a:lnTo>
                  <a:pt x="0" y="199866"/>
                </a:lnTo>
                <a:lnTo>
                  <a:pt x="1715160" y="199866"/>
                </a:lnTo>
                <a:lnTo>
                  <a:pt x="1738020" y="171291"/>
                </a:lnTo>
                <a:lnTo>
                  <a:pt x="1715160" y="142716"/>
                </a:lnTo>
                <a:close/>
              </a:path>
              <a:path w="1811654" h="342900">
                <a:moveTo>
                  <a:pt x="1788432" y="142716"/>
                </a:moveTo>
                <a:lnTo>
                  <a:pt x="1774698" y="142716"/>
                </a:lnTo>
                <a:lnTo>
                  <a:pt x="1774698" y="199866"/>
                </a:lnTo>
                <a:lnTo>
                  <a:pt x="1788432" y="199866"/>
                </a:lnTo>
                <a:lnTo>
                  <a:pt x="1811274" y="171291"/>
                </a:lnTo>
                <a:lnTo>
                  <a:pt x="1788432" y="142716"/>
                </a:lnTo>
                <a:close/>
              </a:path>
              <a:path w="1811654" h="342900">
                <a:moveTo>
                  <a:pt x="1752346" y="153384"/>
                </a:moveTo>
                <a:lnTo>
                  <a:pt x="1738020" y="171291"/>
                </a:lnTo>
                <a:lnTo>
                  <a:pt x="1752346" y="189198"/>
                </a:lnTo>
                <a:lnTo>
                  <a:pt x="1752346" y="153384"/>
                </a:lnTo>
                <a:close/>
              </a:path>
              <a:path w="1811654" h="342900">
                <a:moveTo>
                  <a:pt x="1774698" y="153384"/>
                </a:moveTo>
                <a:lnTo>
                  <a:pt x="1752346" y="153384"/>
                </a:lnTo>
                <a:lnTo>
                  <a:pt x="1752346" y="189198"/>
                </a:lnTo>
                <a:lnTo>
                  <a:pt x="1774698" y="189198"/>
                </a:lnTo>
                <a:lnTo>
                  <a:pt x="1774698" y="153384"/>
                </a:lnTo>
                <a:close/>
              </a:path>
              <a:path w="1811654" h="342900">
                <a:moveTo>
                  <a:pt x="1663525" y="0"/>
                </a:moveTo>
                <a:lnTo>
                  <a:pt x="1652585" y="900"/>
                </a:lnTo>
                <a:lnTo>
                  <a:pt x="1642490" y="6064"/>
                </a:lnTo>
                <a:lnTo>
                  <a:pt x="1635224" y="14801"/>
                </a:lnTo>
                <a:lnTo>
                  <a:pt x="1631981" y="25288"/>
                </a:lnTo>
                <a:lnTo>
                  <a:pt x="1632882" y="36228"/>
                </a:lnTo>
                <a:lnTo>
                  <a:pt x="1638046" y="46323"/>
                </a:lnTo>
                <a:lnTo>
                  <a:pt x="1738020" y="171291"/>
                </a:lnTo>
                <a:lnTo>
                  <a:pt x="1752346" y="153384"/>
                </a:lnTo>
                <a:lnTo>
                  <a:pt x="1774698" y="153384"/>
                </a:lnTo>
                <a:lnTo>
                  <a:pt x="1774698" y="142716"/>
                </a:lnTo>
                <a:lnTo>
                  <a:pt x="1788432" y="142716"/>
                </a:lnTo>
                <a:lnTo>
                  <a:pt x="1682750" y="10509"/>
                </a:lnTo>
                <a:lnTo>
                  <a:pt x="1674012" y="3242"/>
                </a:lnTo>
                <a:lnTo>
                  <a:pt x="1663525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/>
        </p:nvSpPr>
        <p:spPr>
          <a:xfrm>
            <a:off x="6714745" y="2360014"/>
            <a:ext cx="1224915" cy="2764155"/>
          </a:xfrm>
          <a:custGeom>
            <a:avLst/>
            <a:gdLst/>
            <a:ahLst/>
            <a:cxnLst/>
            <a:rect l="l" t="t" r="r" b="b"/>
            <a:pathLst>
              <a:path w="1224914" h="2764154">
                <a:moveTo>
                  <a:pt x="250570" y="0"/>
                </a:moveTo>
                <a:lnTo>
                  <a:pt x="0" y="557529"/>
                </a:lnTo>
                <a:lnTo>
                  <a:pt x="46460" y="575880"/>
                </a:lnTo>
                <a:lnTo>
                  <a:pt x="91354" y="596119"/>
                </a:lnTo>
                <a:lnTo>
                  <a:pt x="134648" y="618171"/>
                </a:lnTo>
                <a:lnTo>
                  <a:pt x="176307" y="641964"/>
                </a:lnTo>
                <a:lnTo>
                  <a:pt x="216299" y="667426"/>
                </a:lnTo>
                <a:lnTo>
                  <a:pt x="254588" y="694482"/>
                </a:lnTo>
                <a:lnTo>
                  <a:pt x="291141" y="723061"/>
                </a:lnTo>
                <a:lnTo>
                  <a:pt x="325923" y="753090"/>
                </a:lnTo>
                <a:lnTo>
                  <a:pt x="358901" y="784494"/>
                </a:lnTo>
                <a:lnTo>
                  <a:pt x="390041" y="817202"/>
                </a:lnTo>
                <a:lnTo>
                  <a:pt x="419308" y="851140"/>
                </a:lnTo>
                <a:lnTo>
                  <a:pt x="446669" y="886236"/>
                </a:lnTo>
                <a:lnTo>
                  <a:pt x="472090" y="922416"/>
                </a:lnTo>
                <a:lnTo>
                  <a:pt x="495536" y="959607"/>
                </a:lnTo>
                <a:lnTo>
                  <a:pt x="516973" y="997737"/>
                </a:lnTo>
                <a:lnTo>
                  <a:pt x="536368" y="1036732"/>
                </a:lnTo>
                <a:lnTo>
                  <a:pt x="553687" y="1076520"/>
                </a:lnTo>
                <a:lnTo>
                  <a:pt x="568895" y="1117027"/>
                </a:lnTo>
                <a:lnTo>
                  <a:pt x="581958" y="1158181"/>
                </a:lnTo>
                <a:lnTo>
                  <a:pt x="592843" y="1199909"/>
                </a:lnTo>
                <a:lnTo>
                  <a:pt x="601515" y="1242137"/>
                </a:lnTo>
                <a:lnTo>
                  <a:pt x="607940" y="1284793"/>
                </a:lnTo>
                <a:lnTo>
                  <a:pt x="612085" y="1327803"/>
                </a:lnTo>
                <a:lnTo>
                  <a:pt x="613916" y="1371095"/>
                </a:lnTo>
                <a:lnTo>
                  <a:pt x="613397" y="1414596"/>
                </a:lnTo>
                <a:lnTo>
                  <a:pt x="610496" y="1458233"/>
                </a:lnTo>
                <a:lnTo>
                  <a:pt x="605178" y="1501932"/>
                </a:lnTo>
                <a:lnTo>
                  <a:pt x="597409" y="1545622"/>
                </a:lnTo>
                <a:lnTo>
                  <a:pt x="587156" y="1589228"/>
                </a:lnTo>
                <a:lnTo>
                  <a:pt x="574384" y="1632678"/>
                </a:lnTo>
                <a:lnTo>
                  <a:pt x="559058" y="1675899"/>
                </a:lnTo>
                <a:lnTo>
                  <a:pt x="541146" y="1718817"/>
                </a:lnTo>
                <a:lnTo>
                  <a:pt x="519989" y="1762497"/>
                </a:lnTo>
                <a:lnTo>
                  <a:pt x="496397" y="1804894"/>
                </a:lnTo>
                <a:lnTo>
                  <a:pt x="470447" y="1845937"/>
                </a:lnTo>
                <a:lnTo>
                  <a:pt x="442217" y="1885557"/>
                </a:lnTo>
                <a:lnTo>
                  <a:pt x="411785" y="1923683"/>
                </a:lnTo>
                <a:lnTo>
                  <a:pt x="379229" y="1960243"/>
                </a:lnTo>
                <a:lnTo>
                  <a:pt x="344625" y="1995169"/>
                </a:lnTo>
                <a:lnTo>
                  <a:pt x="308052" y="2028390"/>
                </a:lnTo>
                <a:lnTo>
                  <a:pt x="269588" y="2059834"/>
                </a:lnTo>
                <a:lnTo>
                  <a:pt x="229310" y="2089432"/>
                </a:lnTo>
                <a:lnTo>
                  <a:pt x="187295" y="2117113"/>
                </a:lnTo>
                <a:lnTo>
                  <a:pt x="143622" y="2142806"/>
                </a:lnTo>
                <a:lnTo>
                  <a:pt x="98368" y="2166442"/>
                </a:lnTo>
                <a:lnTo>
                  <a:pt x="51611" y="2187950"/>
                </a:lnTo>
                <a:lnTo>
                  <a:pt x="3428" y="2207260"/>
                </a:lnTo>
                <a:lnTo>
                  <a:pt x="256285" y="2763773"/>
                </a:lnTo>
                <a:lnTo>
                  <a:pt x="301676" y="2744723"/>
                </a:lnTo>
                <a:lnTo>
                  <a:pt x="346128" y="2724512"/>
                </a:lnTo>
                <a:lnTo>
                  <a:pt x="389629" y="2703167"/>
                </a:lnTo>
                <a:lnTo>
                  <a:pt x="432168" y="2680715"/>
                </a:lnTo>
                <a:lnTo>
                  <a:pt x="473733" y="2657183"/>
                </a:lnTo>
                <a:lnTo>
                  <a:pt x="514312" y="2632600"/>
                </a:lnTo>
                <a:lnTo>
                  <a:pt x="553894" y="2606991"/>
                </a:lnTo>
                <a:lnTo>
                  <a:pt x="592468" y="2580385"/>
                </a:lnTo>
                <a:lnTo>
                  <a:pt x="630020" y="2552808"/>
                </a:lnTo>
                <a:lnTo>
                  <a:pt x="666541" y="2524289"/>
                </a:lnTo>
                <a:lnTo>
                  <a:pt x="702018" y="2494853"/>
                </a:lnTo>
                <a:lnTo>
                  <a:pt x="736440" y="2464529"/>
                </a:lnTo>
                <a:lnTo>
                  <a:pt x="769795" y="2433344"/>
                </a:lnTo>
                <a:lnTo>
                  <a:pt x="802072" y="2401324"/>
                </a:lnTo>
                <a:lnTo>
                  <a:pt x="833258" y="2368497"/>
                </a:lnTo>
                <a:lnTo>
                  <a:pt x="863342" y="2334891"/>
                </a:lnTo>
                <a:lnTo>
                  <a:pt x="892314" y="2300533"/>
                </a:lnTo>
                <a:lnTo>
                  <a:pt x="920160" y="2265449"/>
                </a:lnTo>
                <a:lnTo>
                  <a:pt x="946869" y="2229667"/>
                </a:lnTo>
                <a:lnTo>
                  <a:pt x="972431" y="2193215"/>
                </a:lnTo>
                <a:lnTo>
                  <a:pt x="996832" y="2156120"/>
                </a:lnTo>
                <a:lnTo>
                  <a:pt x="1020062" y="2118409"/>
                </a:lnTo>
                <a:lnTo>
                  <a:pt x="1042109" y="2080108"/>
                </a:lnTo>
                <a:lnTo>
                  <a:pt x="1062961" y="2041246"/>
                </a:lnTo>
                <a:lnTo>
                  <a:pt x="1082607" y="2001850"/>
                </a:lnTo>
                <a:lnTo>
                  <a:pt x="1101035" y="1961947"/>
                </a:lnTo>
                <a:lnTo>
                  <a:pt x="1118234" y="1921564"/>
                </a:lnTo>
                <a:lnTo>
                  <a:pt x="1134191" y="1880728"/>
                </a:lnTo>
                <a:lnTo>
                  <a:pt x="1148896" y="1839467"/>
                </a:lnTo>
                <a:lnTo>
                  <a:pt x="1162336" y="1797808"/>
                </a:lnTo>
                <a:lnTo>
                  <a:pt x="1174500" y="1755779"/>
                </a:lnTo>
                <a:lnTo>
                  <a:pt x="1185376" y="1713405"/>
                </a:lnTo>
                <a:lnTo>
                  <a:pt x="1194953" y="1670716"/>
                </a:lnTo>
                <a:lnTo>
                  <a:pt x="1203219" y="1627737"/>
                </a:lnTo>
                <a:lnTo>
                  <a:pt x="1210163" y="1584497"/>
                </a:lnTo>
                <a:lnTo>
                  <a:pt x="1215772" y="1541022"/>
                </a:lnTo>
                <a:lnTo>
                  <a:pt x="1220036" y="1497340"/>
                </a:lnTo>
                <a:lnTo>
                  <a:pt x="1222943" y="1453478"/>
                </a:lnTo>
                <a:lnTo>
                  <a:pt x="1224480" y="1409463"/>
                </a:lnTo>
                <a:lnTo>
                  <a:pt x="1224637" y="1365323"/>
                </a:lnTo>
                <a:lnTo>
                  <a:pt x="1223402" y="1321084"/>
                </a:lnTo>
                <a:lnTo>
                  <a:pt x="1220763" y="1276774"/>
                </a:lnTo>
                <a:lnTo>
                  <a:pt x="1216708" y="1232421"/>
                </a:lnTo>
                <a:lnTo>
                  <a:pt x="1211226" y="1188051"/>
                </a:lnTo>
                <a:lnTo>
                  <a:pt x="1204306" y="1143692"/>
                </a:lnTo>
                <a:lnTo>
                  <a:pt x="1195935" y="1099372"/>
                </a:lnTo>
                <a:lnTo>
                  <a:pt x="1186103" y="1055116"/>
                </a:lnTo>
                <a:lnTo>
                  <a:pt x="1174796" y="1010953"/>
                </a:lnTo>
                <a:lnTo>
                  <a:pt x="1162005" y="966909"/>
                </a:lnTo>
                <a:lnTo>
                  <a:pt x="1147717" y="923013"/>
                </a:lnTo>
                <a:lnTo>
                  <a:pt x="1131920" y="879291"/>
                </a:lnTo>
                <a:lnTo>
                  <a:pt x="1114604" y="835771"/>
                </a:lnTo>
                <a:lnTo>
                  <a:pt x="1095755" y="792479"/>
                </a:lnTo>
                <a:lnTo>
                  <a:pt x="1074754" y="748224"/>
                </a:lnTo>
                <a:lnTo>
                  <a:pt x="1052313" y="704754"/>
                </a:lnTo>
                <a:lnTo>
                  <a:pt x="1028461" y="662098"/>
                </a:lnTo>
                <a:lnTo>
                  <a:pt x="1003225" y="620280"/>
                </a:lnTo>
                <a:lnTo>
                  <a:pt x="976632" y="579326"/>
                </a:lnTo>
                <a:lnTo>
                  <a:pt x="948711" y="539263"/>
                </a:lnTo>
                <a:lnTo>
                  <a:pt x="919490" y="500117"/>
                </a:lnTo>
                <a:lnTo>
                  <a:pt x="888995" y="461913"/>
                </a:lnTo>
                <a:lnTo>
                  <a:pt x="857255" y="424677"/>
                </a:lnTo>
                <a:lnTo>
                  <a:pt x="824297" y="388435"/>
                </a:lnTo>
                <a:lnTo>
                  <a:pt x="790150" y="353214"/>
                </a:lnTo>
                <a:lnTo>
                  <a:pt x="754840" y="319039"/>
                </a:lnTo>
                <a:lnTo>
                  <a:pt x="718396" y="285937"/>
                </a:lnTo>
                <a:lnTo>
                  <a:pt x="680845" y="253932"/>
                </a:lnTo>
                <a:lnTo>
                  <a:pt x="642215" y="223052"/>
                </a:lnTo>
                <a:lnTo>
                  <a:pt x="602535" y="193322"/>
                </a:lnTo>
                <a:lnTo>
                  <a:pt x="561830" y="164768"/>
                </a:lnTo>
                <a:lnTo>
                  <a:pt x="520130" y="137415"/>
                </a:lnTo>
                <a:lnTo>
                  <a:pt x="477462" y="111291"/>
                </a:lnTo>
                <a:lnTo>
                  <a:pt x="433853" y="86421"/>
                </a:lnTo>
                <a:lnTo>
                  <a:pt x="389332" y="62831"/>
                </a:lnTo>
                <a:lnTo>
                  <a:pt x="343926" y="40547"/>
                </a:lnTo>
                <a:lnTo>
                  <a:pt x="297663" y="19594"/>
                </a:lnTo>
                <a:lnTo>
                  <a:pt x="25057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846324" y="3547464"/>
            <a:ext cx="859790" cy="3155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2000" b="1" spc="-5" dirty="0">
                <a:solidFill>
                  <a:srgbClr val="808080"/>
                </a:solidFill>
                <a:latin typeface="Arial"/>
                <a:cs typeface="Arial"/>
              </a:rPr>
              <a:t>Assets</a:t>
            </a:r>
            <a:endParaRPr sz="20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353171" y="3547464"/>
            <a:ext cx="1360805" cy="3155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2000" b="1" spc="-10" dirty="0">
                <a:solidFill>
                  <a:srgbClr val="808080"/>
                </a:solidFill>
                <a:latin typeface="Arial"/>
                <a:cs typeface="Arial"/>
              </a:rPr>
              <a:t>C</a:t>
            </a:r>
            <a:r>
              <a:rPr sz="2000" b="1" dirty="0">
                <a:solidFill>
                  <a:srgbClr val="808080"/>
                </a:solidFill>
                <a:latin typeface="Arial"/>
                <a:cs typeface="Arial"/>
              </a:rPr>
              <a:t>us</a:t>
            </a:r>
            <a:r>
              <a:rPr sz="2000" b="1" spc="15" dirty="0">
                <a:solidFill>
                  <a:srgbClr val="808080"/>
                </a:solidFill>
                <a:latin typeface="Arial"/>
                <a:cs typeface="Arial"/>
              </a:rPr>
              <a:t>t</a:t>
            </a:r>
            <a:r>
              <a:rPr sz="2000" b="1" dirty="0">
                <a:solidFill>
                  <a:srgbClr val="808080"/>
                </a:solidFill>
                <a:latin typeface="Arial"/>
                <a:cs typeface="Arial"/>
              </a:rPr>
              <a:t>o</a:t>
            </a:r>
            <a:r>
              <a:rPr sz="2000" b="1" spc="10" dirty="0">
                <a:solidFill>
                  <a:srgbClr val="808080"/>
                </a:solidFill>
                <a:latin typeface="Arial"/>
                <a:cs typeface="Arial"/>
              </a:rPr>
              <a:t>mers</a:t>
            </a:r>
            <a:endParaRPr sz="20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822701" y="2347695"/>
            <a:ext cx="358775" cy="3651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465576" y="2865219"/>
            <a:ext cx="357124" cy="36347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3465576" y="4224119"/>
            <a:ext cx="357124" cy="36347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749550" y="4041493"/>
            <a:ext cx="357250" cy="3636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3106801" y="2253969"/>
            <a:ext cx="358775" cy="36512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929000" y="4655920"/>
            <a:ext cx="357124" cy="36512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145526" y="4209769"/>
            <a:ext cx="357124" cy="365125"/>
          </a:xfrm>
          <a:prstGeom prst="rect">
            <a:avLst/>
          </a:prstGeom>
          <a:blipFill>
            <a:blip r:embed="rId8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529701" y="4879694"/>
            <a:ext cx="357124" cy="365125"/>
          </a:xfrm>
          <a:prstGeom prst="rect">
            <a:avLst/>
          </a:prstGeom>
          <a:blipFill>
            <a:blip r:embed="rId9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7786752" y="4879694"/>
            <a:ext cx="358775" cy="365125"/>
          </a:xfrm>
          <a:prstGeom prst="rect">
            <a:avLst/>
          </a:prstGeom>
          <a:blipFill>
            <a:blip r:embed="rId10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8502650" y="2304769"/>
            <a:ext cx="357250" cy="36512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8145526" y="2822293"/>
            <a:ext cx="357124" cy="36360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8859902" y="2920719"/>
            <a:ext cx="358775" cy="365125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910833" y="4552413"/>
            <a:ext cx="46735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b="1" spc="-40" dirty="0">
                <a:solidFill>
                  <a:prstClr val="black"/>
                </a:solidFill>
                <a:latin typeface="Arial"/>
                <a:cs typeface="Arial"/>
              </a:rPr>
              <a:t>A</a:t>
            </a:r>
            <a:r>
              <a:rPr sz="1400" b="1" dirty="0">
                <a:solidFill>
                  <a:prstClr val="black"/>
                </a:solidFill>
                <a:latin typeface="Arial"/>
                <a:cs typeface="Arial"/>
              </a:rPr>
              <a:t>pps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534916" y="2731741"/>
            <a:ext cx="216154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b="1" spc="-10" dirty="0">
                <a:solidFill>
                  <a:prstClr val="black"/>
                </a:solidFill>
                <a:latin typeface="Arial"/>
                <a:cs typeface="Arial"/>
              </a:rPr>
              <a:t>APIs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  <a:p>
            <a:pPr>
              <a:spcBef>
                <a:spcPts val="45"/>
              </a:spcBef>
            </a:pPr>
            <a:endParaRPr sz="1100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769620"/>
            <a:r>
              <a:rPr sz="2000" b="1" spc="-5" dirty="0">
                <a:solidFill>
                  <a:srgbClr val="808080"/>
                </a:solidFill>
                <a:latin typeface="Arial"/>
                <a:cs typeface="Arial"/>
              </a:rPr>
              <a:t>D</a:t>
            </a:r>
            <a:r>
              <a:rPr sz="2000" b="1" spc="10" dirty="0">
                <a:solidFill>
                  <a:srgbClr val="808080"/>
                </a:solidFill>
                <a:latin typeface="Arial"/>
                <a:cs typeface="Arial"/>
              </a:rPr>
              <a:t>e</a:t>
            </a:r>
            <a:r>
              <a:rPr sz="2000" b="1" dirty="0">
                <a:solidFill>
                  <a:srgbClr val="808080"/>
                </a:solidFill>
                <a:latin typeface="Arial"/>
                <a:cs typeface="Arial"/>
              </a:rPr>
              <a:t>v</a:t>
            </a:r>
            <a:r>
              <a:rPr sz="2000" b="1" spc="10" dirty="0">
                <a:solidFill>
                  <a:srgbClr val="808080"/>
                </a:solidFill>
                <a:latin typeface="Arial"/>
                <a:cs typeface="Arial"/>
              </a:rPr>
              <a:t>el</a:t>
            </a:r>
            <a:r>
              <a:rPr sz="2000" b="1" dirty="0">
                <a:solidFill>
                  <a:srgbClr val="808080"/>
                </a:solidFill>
                <a:latin typeface="Arial"/>
                <a:cs typeface="Arial"/>
              </a:rPr>
              <a:t>op</a:t>
            </a:r>
            <a:r>
              <a:rPr sz="2000" b="1" spc="5" dirty="0">
                <a:solidFill>
                  <a:srgbClr val="808080"/>
                </a:solidFill>
                <a:latin typeface="Arial"/>
                <a:cs typeface="Arial"/>
              </a:rPr>
              <a:t>ers</a:t>
            </a:r>
            <a:endParaRPr sz="20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081778" y="3847057"/>
            <a:ext cx="1800860" cy="4165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1905" algn="ctr">
              <a:lnSpc>
                <a:spcPts val="1595"/>
              </a:lnSpc>
            </a:pPr>
            <a:r>
              <a:rPr sz="1400" spc="10" dirty="0">
                <a:solidFill>
                  <a:srgbClr val="5881DD"/>
                </a:solidFill>
                <a:latin typeface="Arial"/>
                <a:cs typeface="Arial"/>
              </a:rPr>
              <a:t>drive</a:t>
            </a:r>
            <a:endParaRPr sz="1400" dirty="0">
              <a:solidFill>
                <a:srgbClr val="5881DD"/>
              </a:solidFill>
              <a:latin typeface="Arial"/>
              <a:cs typeface="Arial"/>
            </a:endParaRPr>
          </a:p>
          <a:p>
            <a:pPr algn="ctr">
              <a:lnSpc>
                <a:spcPts val="1595"/>
              </a:lnSpc>
            </a:pP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consumption of</a:t>
            </a:r>
            <a:r>
              <a:rPr sz="1400" spc="-204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assets</a:t>
            </a:r>
            <a:endParaRPr sz="1400" dirty="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511800" y="4423383"/>
            <a:ext cx="930910" cy="4165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895">
              <a:lnSpc>
                <a:spcPts val="1595"/>
              </a:lnSpc>
            </a:pP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control</a:t>
            </a:r>
            <a:r>
              <a:rPr sz="1400" spc="-155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the</a:t>
            </a:r>
            <a:endParaRPr sz="1400" dirty="0">
              <a:solidFill>
                <a:srgbClr val="5881DD"/>
              </a:solidFill>
              <a:latin typeface="Arial"/>
              <a:cs typeface="Arial"/>
            </a:endParaRPr>
          </a:p>
          <a:p>
            <a:pPr marL="12700">
              <a:lnSpc>
                <a:spcPts val="1595"/>
              </a:lnSpc>
            </a:pPr>
            <a:r>
              <a:rPr sz="1400" spc="10" dirty="0">
                <a:solidFill>
                  <a:srgbClr val="5881DD"/>
                </a:solidFill>
                <a:latin typeface="Arial"/>
                <a:cs typeface="Arial"/>
              </a:rPr>
              <a:t>value</a:t>
            </a:r>
            <a:r>
              <a:rPr sz="1400" spc="-175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spc="10" dirty="0">
                <a:solidFill>
                  <a:srgbClr val="5881DD"/>
                </a:solidFill>
                <a:latin typeface="Arial"/>
                <a:cs typeface="Arial"/>
              </a:rPr>
              <a:t>chain</a:t>
            </a:r>
            <a:endParaRPr sz="1400" dirty="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2020011" y="5267170"/>
            <a:ext cx="2849880" cy="13779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8255" algn="r">
              <a:lnSpc>
                <a:spcPts val="1595"/>
              </a:lnSpc>
            </a:pP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an</a:t>
            </a:r>
            <a:r>
              <a:rPr sz="1400" spc="-10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API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 is</a:t>
            </a:r>
            <a:r>
              <a:rPr sz="1400" spc="-2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successful</a:t>
            </a:r>
            <a:r>
              <a:rPr sz="1400" spc="-95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only</a:t>
            </a:r>
            <a:r>
              <a:rPr sz="1400" spc="-55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if</a:t>
            </a:r>
            <a:r>
              <a:rPr sz="1400" spc="-3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the</a:t>
            </a:r>
          </a:p>
          <a:p>
            <a:pPr marR="5080" algn="r">
              <a:lnSpc>
                <a:spcPts val="1595"/>
              </a:lnSpc>
            </a:pP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application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that uses</a:t>
            </a:r>
            <a:r>
              <a:rPr sz="1400" spc="-27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it is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successful</a:t>
            </a:r>
            <a:endParaRPr sz="1400" dirty="0">
              <a:solidFill>
                <a:srgbClr val="5881DD"/>
              </a:solidFill>
              <a:latin typeface="Arial"/>
              <a:cs typeface="Arial"/>
            </a:endParaRPr>
          </a:p>
          <a:p>
            <a:pPr>
              <a:spcBef>
                <a:spcPts val="20"/>
              </a:spcBef>
            </a:pPr>
            <a:endParaRPr sz="1150" dirty="0">
              <a:solidFill>
                <a:srgbClr val="5881DD"/>
              </a:solidFill>
              <a:latin typeface="Times New Roman"/>
              <a:cs typeface="Times New Roman"/>
            </a:endParaRPr>
          </a:p>
          <a:p>
            <a:pPr marR="5080" algn="r"/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should be </a:t>
            </a: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treated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as</a:t>
            </a:r>
            <a:r>
              <a:rPr sz="1400" spc="-265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products</a:t>
            </a:r>
            <a:endParaRPr sz="1400" dirty="0">
              <a:solidFill>
                <a:srgbClr val="5881DD"/>
              </a:solidFill>
              <a:latin typeface="Arial"/>
              <a:cs typeface="Arial"/>
            </a:endParaRPr>
          </a:p>
          <a:p>
            <a:pPr>
              <a:spcBef>
                <a:spcPts val="20"/>
              </a:spcBef>
            </a:pPr>
            <a:endParaRPr sz="1150" dirty="0">
              <a:solidFill>
                <a:srgbClr val="5881DD"/>
              </a:solidFill>
              <a:latin typeface="Times New Roman"/>
              <a:cs typeface="Times New Roman"/>
            </a:endParaRPr>
          </a:p>
          <a:p>
            <a:pPr marR="10160" algn="r">
              <a:lnSpc>
                <a:spcPts val="1595"/>
              </a:lnSpc>
              <a:spcBef>
                <a:spcPts val="5"/>
              </a:spcBef>
            </a:pPr>
            <a:r>
              <a:rPr sz="1400" spc="-10" dirty="0">
                <a:solidFill>
                  <a:srgbClr val="5881DD"/>
                </a:solidFill>
                <a:latin typeface="Arial"/>
                <a:cs typeface="Arial"/>
              </a:rPr>
              <a:t>APIs</a:t>
            </a:r>
            <a:r>
              <a:rPr sz="1400" spc="1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are</a:t>
            </a:r>
            <a:r>
              <a:rPr sz="1400" spc="-3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used</a:t>
            </a:r>
            <a:r>
              <a:rPr sz="1400" spc="-6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to</a:t>
            </a:r>
            <a:r>
              <a:rPr sz="1400" spc="-3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drive</a:t>
            </a:r>
            <a:r>
              <a:rPr sz="1400" spc="-10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adoption</a:t>
            </a:r>
            <a:r>
              <a:rPr sz="1400" spc="-10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by</a:t>
            </a:r>
          </a:p>
          <a:p>
            <a:pPr marR="5715" algn="r">
              <a:lnSpc>
                <a:spcPts val="1595"/>
              </a:lnSpc>
            </a:pP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de</a:t>
            </a:r>
            <a:r>
              <a:rPr sz="1400" spc="15" dirty="0">
                <a:solidFill>
                  <a:srgbClr val="5881DD"/>
                </a:solidFill>
                <a:latin typeface="Arial"/>
                <a:cs typeface="Arial"/>
              </a:rPr>
              <a:t>v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elop</a:t>
            </a:r>
            <a:r>
              <a:rPr sz="1400" spc="-30" dirty="0">
                <a:solidFill>
                  <a:srgbClr val="5881DD"/>
                </a:solidFill>
                <a:latin typeface="Arial"/>
                <a:cs typeface="Arial"/>
              </a:rPr>
              <a:t>e</a:t>
            </a: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rs</a:t>
            </a:r>
          </a:p>
        </p:txBody>
      </p:sp>
      <p:sp>
        <p:nvSpPr>
          <p:cNvPr id="26" name="object 26"/>
          <p:cNvSpPr/>
          <p:nvPr/>
        </p:nvSpPr>
        <p:spPr>
          <a:xfrm>
            <a:off x="4450207" y="4551082"/>
            <a:ext cx="337820" cy="695960"/>
          </a:xfrm>
          <a:custGeom>
            <a:avLst/>
            <a:gdLst/>
            <a:ahLst/>
            <a:cxnLst/>
            <a:rect l="l" t="t" r="r" b="b"/>
            <a:pathLst>
              <a:path w="337820" h="695960">
                <a:moveTo>
                  <a:pt x="280022" y="69999"/>
                </a:moveTo>
                <a:lnTo>
                  <a:pt x="0" y="691830"/>
                </a:lnTo>
                <a:lnTo>
                  <a:pt x="8636" y="695640"/>
                </a:lnTo>
                <a:lnTo>
                  <a:pt x="288670" y="73903"/>
                </a:lnTo>
                <a:lnTo>
                  <a:pt x="283972" y="72832"/>
                </a:lnTo>
                <a:lnTo>
                  <a:pt x="280022" y="69999"/>
                </a:lnTo>
                <a:close/>
              </a:path>
              <a:path w="337820" h="695960">
                <a:moveTo>
                  <a:pt x="337231" y="36129"/>
                </a:moveTo>
                <a:lnTo>
                  <a:pt x="295275" y="36129"/>
                </a:lnTo>
                <a:lnTo>
                  <a:pt x="303911" y="40066"/>
                </a:lnTo>
                <a:lnTo>
                  <a:pt x="288670" y="73903"/>
                </a:lnTo>
                <a:lnTo>
                  <a:pt x="334391" y="53782"/>
                </a:lnTo>
                <a:lnTo>
                  <a:pt x="337734" y="39028"/>
                </a:lnTo>
                <a:lnTo>
                  <a:pt x="337231" y="36129"/>
                </a:lnTo>
                <a:close/>
              </a:path>
              <a:path w="337820" h="695960">
                <a:moveTo>
                  <a:pt x="295275" y="36129"/>
                </a:moveTo>
                <a:lnTo>
                  <a:pt x="280022" y="69999"/>
                </a:lnTo>
                <a:lnTo>
                  <a:pt x="283972" y="72832"/>
                </a:lnTo>
                <a:lnTo>
                  <a:pt x="288670" y="73903"/>
                </a:lnTo>
                <a:lnTo>
                  <a:pt x="303911" y="40066"/>
                </a:lnTo>
                <a:lnTo>
                  <a:pt x="295275" y="36129"/>
                </a:lnTo>
                <a:close/>
              </a:path>
              <a:path w="337820" h="695960">
                <a:moveTo>
                  <a:pt x="300460" y="0"/>
                </a:moveTo>
                <a:lnTo>
                  <a:pt x="286051" y="2458"/>
                </a:lnTo>
                <a:lnTo>
                  <a:pt x="273619" y="10132"/>
                </a:lnTo>
                <a:lnTo>
                  <a:pt x="264794" y="22413"/>
                </a:lnTo>
                <a:lnTo>
                  <a:pt x="261451" y="37167"/>
                </a:lnTo>
                <a:lnTo>
                  <a:pt x="263953" y="51575"/>
                </a:lnTo>
                <a:lnTo>
                  <a:pt x="271670" y="64007"/>
                </a:lnTo>
                <a:lnTo>
                  <a:pt x="280022" y="69999"/>
                </a:lnTo>
                <a:lnTo>
                  <a:pt x="295275" y="36129"/>
                </a:lnTo>
                <a:lnTo>
                  <a:pt x="337231" y="36129"/>
                </a:lnTo>
                <a:lnTo>
                  <a:pt x="335232" y="24620"/>
                </a:lnTo>
                <a:lnTo>
                  <a:pt x="327515" y="12188"/>
                </a:lnTo>
                <a:lnTo>
                  <a:pt x="315213" y="3363"/>
                </a:lnTo>
                <a:lnTo>
                  <a:pt x="300460" y="0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7073011" y="973047"/>
            <a:ext cx="2666365" cy="4171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595"/>
              </a:lnSpc>
            </a:pP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successful </a:t>
            </a: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applications</a:t>
            </a:r>
            <a:r>
              <a:rPr sz="1400" spc="-225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dirty="0" smtClean="0">
                <a:solidFill>
                  <a:srgbClr val="5881DD"/>
                </a:solidFill>
                <a:latin typeface="Arial"/>
                <a:cs typeface="Arial"/>
              </a:rPr>
              <a:t>leverage</a:t>
            </a:r>
            <a:endParaRPr sz="1400" dirty="0">
              <a:solidFill>
                <a:srgbClr val="5881DD"/>
              </a:solidFill>
              <a:latin typeface="Arial"/>
              <a:cs typeface="Arial"/>
            </a:endParaRPr>
          </a:p>
          <a:p>
            <a:pPr marL="12700">
              <a:lnSpc>
                <a:spcPts val="1595"/>
              </a:lnSpc>
            </a:pP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many</a:t>
            </a:r>
            <a:r>
              <a:rPr sz="1400" spc="-20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881DD"/>
                </a:solidFill>
                <a:latin typeface="Arial"/>
                <a:cs typeface="Arial"/>
              </a:rPr>
              <a:t>APIs</a:t>
            </a:r>
            <a:endParaRPr sz="1400" dirty="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7073010" y="1549752"/>
            <a:ext cx="2787650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" dirty="0" smtClean="0">
                <a:solidFill>
                  <a:srgbClr val="5881DD"/>
                </a:solidFill>
                <a:latin typeface="Arial"/>
                <a:cs typeface="Arial"/>
              </a:rPr>
              <a:t>App</a:t>
            </a:r>
            <a:r>
              <a:rPr lang="en-US" sz="1400" spc="5" dirty="0" smtClean="0">
                <a:solidFill>
                  <a:srgbClr val="5881DD"/>
                </a:solidFill>
                <a:latin typeface="Arial"/>
                <a:cs typeface="Arial"/>
              </a:rPr>
              <a:t>s</a:t>
            </a:r>
            <a:r>
              <a:rPr sz="1400" spc="-30" dirty="0" smtClean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5881DD"/>
                </a:solidFill>
                <a:latin typeface="Arial"/>
                <a:cs typeface="Arial"/>
              </a:rPr>
              <a:t>are as </a:t>
            </a:r>
            <a:r>
              <a:rPr sz="1400" spc="5" dirty="0" smtClean="0">
                <a:solidFill>
                  <a:srgbClr val="5881DD"/>
                </a:solidFill>
                <a:latin typeface="Arial"/>
                <a:cs typeface="Arial"/>
              </a:rPr>
              <a:t>strong</a:t>
            </a:r>
            <a:r>
              <a:rPr sz="1400" spc="-65" dirty="0" smtClean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5881DD"/>
                </a:solidFill>
                <a:latin typeface="Arial"/>
                <a:cs typeface="Arial"/>
              </a:rPr>
              <a:t>as</a:t>
            </a:r>
            <a:r>
              <a:rPr sz="1400" spc="-2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5881DD"/>
                </a:solidFill>
                <a:latin typeface="Arial"/>
                <a:cs typeface="Arial"/>
              </a:rPr>
              <a:t>their </a:t>
            </a:r>
            <a:r>
              <a:rPr sz="1400" spc="5" dirty="0" smtClean="0">
                <a:solidFill>
                  <a:srgbClr val="5881DD"/>
                </a:solidFill>
                <a:latin typeface="Arial"/>
                <a:cs typeface="Arial"/>
              </a:rPr>
              <a:t>weakest</a:t>
            </a:r>
            <a:r>
              <a:rPr sz="1400" spc="-140" dirty="0" smtClean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881DD"/>
                </a:solidFill>
                <a:latin typeface="Arial"/>
                <a:cs typeface="Arial"/>
              </a:rPr>
              <a:t>API</a:t>
            </a:r>
          </a:p>
        </p:txBody>
      </p:sp>
      <p:sp>
        <p:nvSpPr>
          <p:cNvPr id="29" name="object 29"/>
          <p:cNvSpPr/>
          <p:nvPr/>
        </p:nvSpPr>
        <p:spPr>
          <a:xfrm>
            <a:off x="7178884" y="1939898"/>
            <a:ext cx="288925" cy="852169"/>
          </a:xfrm>
          <a:custGeom>
            <a:avLst/>
            <a:gdLst/>
            <a:ahLst/>
            <a:cxnLst/>
            <a:rect l="l" t="t" r="r" b="b"/>
            <a:pathLst>
              <a:path w="288925" h="852169">
                <a:moveTo>
                  <a:pt x="33857" y="776198"/>
                </a:moveTo>
                <a:lnTo>
                  <a:pt x="19905" y="780526"/>
                </a:lnTo>
                <a:lnTo>
                  <a:pt x="8596" y="789783"/>
                </a:lnTo>
                <a:lnTo>
                  <a:pt x="1442" y="803148"/>
                </a:lnTo>
                <a:lnTo>
                  <a:pt x="0" y="818177"/>
                </a:lnTo>
                <a:lnTo>
                  <a:pt x="4284" y="832135"/>
                </a:lnTo>
                <a:lnTo>
                  <a:pt x="13497" y="843474"/>
                </a:lnTo>
                <a:lnTo>
                  <a:pt x="26842" y="850646"/>
                </a:lnTo>
                <a:lnTo>
                  <a:pt x="41925" y="852068"/>
                </a:lnTo>
                <a:lnTo>
                  <a:pt x="55878" y="847740"/>
                </a:lnTo>
                <a:lnTo>
                  <a:pt x="67186" y="838483"/>
                </a:lnTo>
                <a:lnTo>
                  <a:pt x="74340" y="825119"/>
                </a:lnTo>
                <a:lnTo>
                  <a:pt x="75255" y="815467"/>
                </a:lnTo>
                <a:lnTo>
                  <a:pt x="42463" y="815467"/>
                </a:lnTo>
                <a:lnTo>
                  <a:pt x="33319" y="812800"/>
                </a:lnTo>
                <a:lnTo>
                  <a:pt x="44110" y="777165"/>
                </a:lnTo>
                <a:lnTo>
                  <a:pt x="33857" y="776198"/>
                </a:lnTo>
                <a:close/>
              </a:path>
              <a:path w="288925" h="852169">
                <a:moveTo>
                  <a:pt x="44110" y="777165"/>
                </a:moveTo>
                <a:lnTo>
                  <a:pt x="33319" y="812800"/>
                </a:lnTo>
                <a:lnTo>
                  <a:pt x="42463" y="815467"/>
                </a:lnTo>
                <a:lnTo>
                  <a:pt x="53219" y="779929"/>
                </a:lnTo>
                <a:lnTo>
                  <a:pt x="48940" y="777621"/>
                </a:lnTo>
                <a:lnTo>
                  <a:pt x="44110" y="777165"/>
                </a:lnTo>
                <a:close/>
              </a:path>
              <a:path w="288925" h="852169">
                <a:moveTo>
                  <a:pt x="53219" y="779929"/>
                </a:moveTo>
                <a:lnTo>
                  <a:pt x="42463" y="815467"/>
                </a:lnTo>
                <a:lnTo>
                  <a:pt x="75255" y="815467"/>
                </a:lnTo>
                <a:lnTo>
                  <a:pt x="75765" y="810089"/>
                </a:lnTo>
                <a:lnTo>
                  <a:pt x="71451" y="796131"/>
                </a:lnTo>
                <a:lnTo>
                  <a:pt x="62231" y="784792"/>
                </a:lnTo>
                <a:lnTo>
                  <a:pt x="53219" y="779929"/>
                </a:lnTo>
                <a:close/>
              </a:path>
              <a:path w="288925" h="852169">
                <a:moveTo>
                  <a:pt x="279445" y="0"/>
                </a:moveTo>
                <a:lnTo>
                  <a:pt x="44110" y="777165"/>
                </a:lnTo>
                <a:lnTo>
                  <a:pt x="48940" y="777621"/>
                </a:lnTo>
                <a:lnTo>
                  <a:pt x="53219" y="779929"/>
                </a:lnTo>
                <a:lnTo>
                  <a:pt x="288462" y="2667"/>
                </a:lnTo>
                <a:lnTo>
                  <a:pt x="279445" y="0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0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3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 bwMode="auto">
          <a:xfrm>
            <a:off x="457200" y="280989"/>
            <a:ext cx="11279717" cy="57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9pPr>
          </a:lstStyle>
          <a:p>
            <a:r>
              <a:rPr lang="en-US" sz="3600" kern="0" dirty="0" smtClean="0">
                <a:solidFill>
                  <a:srgbClr val="FFFFFF"/>
                </a:solidFill>
                <a:latin typeface="GE Inspira Pitch"/>
              </a:rPr>
              <a:t>Developers Are at the Center</a:t>
            </a:r>
            <a:endParaRPr lang="en-US" sz="3600" kern="0" dirty="0">
              <a:solidFill>
                <a:srgbClr val="FFFFFF"/>
              </a:solidFill>
              <a:latin typeface="GE Inspira Pitch"/>
            </a:endParaRPr>
          </a:p>
        </p:txBody>
      </p:sp>
      <p:sp>
        <p:nvSpPr>
          <p:cNvPr id="33" name="object 18"/>
          <p:cNvSpPr/>
          <p:nvPr/>
        </p:nvSpPr>
        <p:spPr>
          <a:xfrm>
            <a:off x="8502650" y="2294400"/>
            <a:ext cx="357250" cy="365125"/>
          </a:xfrm>
          <a:prstGeom prst="rect">
            <a:avLst/>
          </a:prstGeom>
          <a:blipFill>
            <a:blip r:embed="rId11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4" name="object 19"/>
          <p:cNvSpPr/>
          <p:nvPr/>
        </p:nvSpPr>
        <p:spPr>
          <a:xfrm>
            <a:off x="8145526" y="2811924"/>
            <a:ext cx="357124" cy="363600"/>
          </a:xfrm>
          <a:prstGeom prst="rect">
            <a:avLst/>
          </a:prstGeom>
          <a:blipFill>
            <a:blip r:embed="rId1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20"/>
          <p:cNvSpPr/>
          <p:nvPr/>
        </p:nvSpPr>
        <p:spPr>
          <a:xfrm>
            <a:off x="8859902" y="2910350"/>
            <a:ext cx="358775" cy="365125"/>
          </a:xfrm>
          <a:prstGeom prst="rect">
            <a:avLst/>
          </a:prstGeom>
          <a:blipFill>
            <a:blip r:embed="rId1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596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766417" y="2933066"/>
            <a:ext cx="1878330" cy="11639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6055" indent="-173355">
              <a:buFont typeface="Wingdings"/>
              <a:buChar char=""/>
              <a:tabLst>
                <a:tab pos="186690" algn="l"/>
              </a:tabLst>
            </a:pPr>
            <a:r>
              <a:rPr sz="1200" spc="-25" dirty="0">
                <a:solidFill>
                  <a:prstClr val="black"/>
                </a:solidFill>
                <a:latin typeface="Arial"/>
                <a:cs typeface="Arial"/>
              </a:rPr>
              <a:t>Drives Adoptions  </a:t>
            </a:r>
            <a:r>
              <a:rPr sz="1200" spc="-30" dirty="0">
                <a:solidFill>
                  <a:prstClr val="black"/>
                </a:solidFill>
                <a:latin typeface="Arial"/>
                <a:cs typeface="Arial"/>
              </a:rPr>
              <a:t>of</a:t>
            </a:r>
            <a:r>
              <a:rPr sz="1200" spc="3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200" spc="-10" dirty="0">
                <a:solidFill>
                  <a:prstClr val="black"/>
                </a:solidFill>
                <a:latin typeface="Arial"/>
                <a:cs typeface="Arial"/>
              </a:rPr>
              <a:t>APIs</a:t>
            </a:r>
            <a:endParaRPr sz="1200">
              <a:solidFill>
                <a:prstClr val="black"/>
              </a:solidFill>
              <a:latin typeface="Arial"/>
              <a:cs typeface="Arial"/>
            </a:endParaRPr>
          </a:p>
          <a:p>
            <a:pPr marL="186055" indent="-173355">
              <a:lnSpc>
                <a:spcPts val="1350"/>
              </a:lnSpc>
              <a:spcBef>
                <a:spcPts val="695"/>
              </a:spcBef>
              <a:buFont typeface="Wingdings"/>
              <a:buChar char=""/>
              <a:tabLst>
                <a:tab pos="186690" algn="l"/>
              </a:tabLst>
            </a:pP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Typically </a:t>
            </a:r>
            <a:r>
              <a:rPr sz="1150" spc="-5" dirty="0">
                <a:solidFill>
                  <a:prstClr val="black"/>
                </a:solidFill>
                <a:latin typeface="Arial"/>
                <a:cs typeface="Arial"/>
              </a:rPr>
              <a:t>low</a:t>
            </a:r>
            <a:r>
              <a:rPr sz="1150" spc="18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150" spc="-15" dirty="0">
                <a:solidFill>
                  <a:prstClr val="black"/>
                </a:solidFill>
                <a:latin typeface="Arial"/>
                <a:cs typeface="Arial"/>
              </a:rPr>
              <a:t>valued</a:t>
            </a:r>
            <a:endParaRPr sz="1150">
              <a:solidFill>
                <a:prstClr val="black"/>
              </a:solidFill>
              <a:latin typeface="Arial"/>
              <a:cs typeface="Arial"/>
            </a:endParaRPr>
          </a:p>
          <a:p>
            <a:pPr marL="186055">
              <a:lnSpc>
                <a:spcPts val="1410"/>
              </a:lnSpc>
            </a:pPr>
            <a:r>
              <a:rPr sz="1200" spc="-20" dirty="0">
                <a:solidFill>
                  <a:prstClr val="black"/>
                </a:solidFill>
                <a:latin typeface="Arial"/>
                <a:cs typeface="Arial"/>
              </a:rPr>
              <a:t>assets</a:t>
            </a:r>
            <a:endParaRPr sz="1200">
              <a:solidFill>
                <a:prstClr val="black"/>
              </a:solidFill>
              <a:latin typeface="Arial"/>
              <a:cs typeface="Arial"/>
            </a:endParaRPr>
          </a:p>
          <a:p>
            <a:pPr marL="186055" indent="-173355">
              <a:spcBef>
                <a:spcPts val="695"/>
              </a:spcBef>
              <a:buFont typeface="Wingdings"/>
              <a:buChar char=""/>
              <a:tabLst>
                <a:tab pos="186690" algn="l"/>
              </a:tabLst>
            </a:pP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Drive brand</a:t>
            </a:r>
            <a:r>
              <a:rPr sz="1150" spc="14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loyalty</a:t>
            </a:r>
            <a:endParaRPr sz="1150">
              <a:solidFill>
                <a:prstClr val="black"/>
              </a:solidFill>
              <a:latin typeface="Arial"/>
              <a:cs typeface="Arial"/>
            </a:endParaRPr>
          </a:p>
          <a:p>
            <a:pPr marL="186055" indent="-173355">
              <a:spcBef>
                <a:spcPts val="660"/>
              </a:spcBef>
              <a:buFont typeface="Wingdings"/>
              <a:buChar char=""/>
              <a:tabLst>
                <a:tab pos="186690" algn="l"/>
              </a:tabLst>
            </a:pPr>
            <a:r>
              <a:rPr sz="1200" spc="-25" dirty="0">
                <a:solidFill>
                  <a:prstClr val="black"/>
                </a:solidFill>
                <a:latin typeface="Arial"/>
                <a:cs typeface="Arial"/>
              </a:rPr>
              <a:t>Enter </a:t>
            </a:r>
            <a:r>
              <a:rPr sz="1200" spc="-30" dirty="0">
                <a:solidFill>
                  <a:prstClr val="black"/>
                </a:solidFill>
                <a:latin typeface="Arial"/>
                <a:cs typeface="Arial"/>
              </a:rPr>
              <a:t>new</a:t>
            </a:r>
            <a:r>
              <a:rPr sz="1200" spc="12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200" spc="-25" dirty="0">
                <a:solidFill>
                  <a:prstClr val="black"/>
                </a:solidFill>
                <a:latin typeface="Arial"/>
                <a:cs typeface="Arial"/>
              </a:rPr>
              <a:t>channels</a:t>
            </a:r>
            <a:endParaRPr sz="12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54073" y="2489962"/>
            <a:ext cx="832485" cy="2385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550" b="1" spc="15" dirty="0">
                <a:solidFill>
                  <a:srgbClr val="5881DD"/>
                </a:solidFill>
                <a:latin typeface="Arial"/>
                <a:cs typeface="Arial"/>
              </a:rPr>
              <a:t>For</a:t>
            </a:r>
            <a:r>
              <a:rPr sz="1550" b="1" spc="-5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550" b="1" spc="10" dirty="0">
                <a:solidFill>
                  <a:srgbClr val="5881DD"/>
                </a:solidFill>
                <a:latin typeface="Arial"/>
                <a:cs typeface="Arial"/>
              </a:rPr>
              <a:t>Free</a:t>
            </a:r>
            <a:endParaRPr sz="1550" dirty="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31645" y="5377602"/>
            <a:ext cx="1721485" cy="780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0100"/>
              </a:lnSpc>
            </a:pP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Facebook Login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API  provides </a:t>
            </a:r>
            <a:r>
              <a:rPr sz="1400" spc="10" dirty="0">
                <a:solidFill>
                  <a:prstClr val="black"/>
                </a:solidFill>
                <a:latin typeface="Arial"/>
                <a:cs typeface="Arial"/>
              </a:rPr>
              <a:t>free 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authentication </a:t>
            </a:r>
            <a:r>
              <a:rPr sz="1400" spc="15" dirty="0">
                <a:solidFill>
                  <a:prstClr val="black"/>
                </a:solidFill>
                <a:latin typeface="Arial"/>
                <a:cs typeface="Arial"/>
              </a:rPr>
              <a:t>for</a:t>
            </a:r>
            <a:r>
              <a:rPr sz="1400" spc="-26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any  Web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/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mobile</a:t>
            </a:r>
            <a:r>
              <a:rPr sz="1400" spc="-254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app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2139950" y="4784726"/>
            <a:ext cx="1225550" cy="4603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31645" y="4365244"/>
            <a:ext cx="77787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i="1" spc="5" dirty="0">
                <a:solidFill>
                  <a:srgbClr val="808080"/>
                </a:solidFill>
                <a:latin typeface="Arial"/>
                <a:cs typeface="Arial"/>
              </a:rPr>
              <a:t>Example: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197477" y="2489962"/>
            <a:ext cx="1527175" cy="2385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550" b="1" spc="10" dirty="0">
                <a:solidFill>
                  <a:srgbClr val="5881DD"/>
                </a:solidFill>
                <a:latin typeface="Arial"/>
                <a:cs typeface="Arial"/>
              </a:rPr>
              <a:t>Developer</a:t>
            </a:r>
            <a:r>
              <a:rPr sz="1550" b="1" spc="35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550" b="1" spc="5" dirty="0">
                <a:solidFill>
                  <a:srgbClr val="5881DD"/>
                </a:solidFill>
                <a:latin typeface="Arial"/>
                <a:cs typeface="Arial"/>
              </a:rPr>
              <a:t>Pays</a:t>
            </a:r>
            <a:endParaRPr sz="1550" dirty="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963671" y="2893441"/>
            <a:ext cx="2021839" cy="12593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6055" marR="5080" indent="-173355">
              <a:buSzPct val="117391"/>
              <a:buFont typeface="Wingdings"/>
              <a:buChar char=""/>
              <a:tabLst>
                <a:tab pos="186690" algn="l"/>
              </a:tabLst>
            </a:pPr>
            <a:r>
              <a:rPr sz="1150" spc="10" dirty="0">
                <a:solidFill>
                  <a:prstClr val="black"/>
                </a:solidFill>
                <a:latin typeface="Arial"/>
                <a:cs typeface="Arial"/>
              </a:rPr>
              <a:t>Business </a:t>
            </a:r>
            <a:r>
              <a:rPr sz="1150" spc="15" dirty="0">
                <a:solidFill>
                  <a:prstClr val="black"/>
                </a:solidFill>
                <a:latin typeface="Arial"/>
                <a:cs typeface="Arial"/>
              </a:rPr>
              <a:t>Asset must </a:t>
            </a:r>
            <a:r>
              <a:rPr sz="1150" spc="10" dirty="0">
                <a:solidFill>
                  <a:prstClr val="black"/>
                </a:solidFill>
                <a:latin typeface="Arial"/>
                <a:cs typeface="Arial"/>
              </a:rPr>
              <a:t>be </a:t>
            </a:r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of  </a:t>
            </a:r>
            <a:r>
              <a:rPr sz="1150" spc="5" dirty="0">
                <a:solidFill>
                  <a:prstClr val="black"/>
                </a:solidFill>
                <a:latin typeface="Arial"/>
                <a:cs typeface="Arial"/>
              </a:rPr>
              <a:t>high </a:t>
            </a:r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value </a:t>
            </a:r>
            <a:r>
              <a:rPr sz="1150" spc="10" dirty="0">
                <a:solidFill>
                  <a:prstClr val="black"/>
                </a:solidFill>
                <a:latin typeface="Arial"/>
                <a:cs typeface="Arial"/>
              </a:rPr>
              <a:t>to </a:t>
            </a:r>
            <a:r>
              <a:rPr sz="1150" spc="5" dirty="0">
                <a:solidFill>
                  <a:prstClr val="black"/>
                </a:solidFill>
                <a:latin typeface="Arial"/>
                <a:cs typeface="Arial"/>
              </a:rPr>
              <a:t>the</a:t>
            </a:r>
            <a:r>
              <a:rPr sz="1150" spc="229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150" spc="-5" dirty="0">
                <a:solidFill>
                  <a:prstClr val="black"/>
                </a:solidFill>
                <a:latin typeface="Arial"/>
                <a:cs typeface="Arial"/>
              </a:rPr>
              <a:t>Developer</a:t>
            </a:r>
            <a:endParaRPr sz="1150" dirty="0">
              <a:solidFill>
                <a:prstClr val="black"/>
              </a:solidFill>
              <a:latin typeface="Arial"/>
              <a:cs typeface="Arial"/>
            </a:endParaRPr>
          </a:p>
          <a:p>
            <a:pPr marL="186055" marR="254000" indent="-173355">
              <a:spcBef>
                <a:spcPts val="705"/>
              </a:spcBef>
              <a:buSzPct val="117391"/>
              <a:buFont typeface="Wingdings"/>
              <a:buChar char=""/>
              <a:tabLst>
                <a:tab pos="186690" algn="l"/>
              </a:tabLst>
            </a:pPr>
            <a:r>
              <a:rPr sz="1150" spc="-5" dirty="0">
                <a:solidFill>
                  <a:prstClr val="black"/>
                </a:solidFill>
                <a:latin typeface="Arial"/>
                <a:cs typeface="Arial"/>
              </a:rPr>
              <a:t>For </a:t>
            </a: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example, marketing  analytics,</a:t>
            </a:r>
            <a:r>
              <a:rPr sz="1150" spc="10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news,</a:t>
            </a:r>
          </a:p>
          <a:p>
            <a:pPr marL="186055" marR="73025" indent="-173355">
              <a:lnSpc>
                <a:spcPts val="1370"/>
              </a:lnSpc>
              <a:spcBef>
                <a:spcPts val="760"/>
              </a:spcBef>
              <a:buSzPct val="117391"/>
              <a:buFont typeface="Wingdings"/>
              <a:buChar char=""/>
              <a:tabLst>
                <a:tab pos="186690" algn="l"/>
              </a:tabLst>
            </a:pP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Capabilities </a:t>
            </a:r>
            <a:r>
              <a:rPr sz="1150" spc="20" dirty="0">
                <a:solidFill>
                  <a:prstClr val="black"/>
                </a:solidFill>
                <a:latin typeface="Arial"/>
                <a:cs typeface="Arial"/>
              </a:rPr>
              <a:t>such </a:t>
            </a:r>
            <a:r>
              <a:rPr sz="1150" spc="-5" dirty="0">
                <a:solidFill>
                  <a:prstClr val="black"/>
                </a:solidFill>
                <a:latin typeface="Arial"/>
                <a:cs typeface="Arial"/>
              </a:rPr>
              <a:t>as </a:t>
            </a: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credit  </a:t>
            </a:r>
            <a:r>
              <a:rPr sz="1150" spc="10" dirty="0">
                <a:solidFill>
                  <a:prstClr val="black"/>
                </a:solidFill>
                <a:latin typeface="Arial"/>
                <a:cs typeface="Arial"/>
              </a:rPr>
              <a:t>checks</a:t>
            </a:r>
            <a:endParaRPr sz="11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070985" y="5377602"/>
            <a:ext cx="1927860" cy="780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0100"/>
              </a:lnSpc>
            </a:pP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Amazon </a:t>
            </a:r>
            <a:r>
              <a:rPr sz="1400" spc="-5" dirty="0">
                <a:solidFill>
                  <a:prstClr val="black"/>
                </a:solidFill>
                <a:latin typeface="Arial"/>
                <a:cs typeface="Arial"/>
              </a:rPr>
              <a:t>EC2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Web 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Services – APIs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charge  per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usage to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launch</a:t>
            </a:r>
            <a:r>
              <a:rPr sz="1400" spc="-27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and  manage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virtual</a:t>
            </a:r>
            <a:r>
              <a:rPr sz="1400" spc="-21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prstClr val="black"/>
                </a:solidFill>
                <a:latin typeface="Arial"/>
                <a:cs typeface="Arial"/>
              </a:rPr>
              <a:t>servers.</a:t>
            </a:r>
            <a:endParaRPr sz="1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326001" y="4784726"/>
            <a:ext cx="1249362" cy="4603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055111" y="4365244"/>
            <a:ext cx="77787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i="1" spc="5" dirty="0">
                <a:solidFill>
                  <a:srgbClr val="808080"/>
                </a:solidFill>
                <a:latin typeface="Arial"/>
                <a:cs typeface="Arial"/>
              </a:rPr>
              <a:t>Example: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191504" y="2489962"/>
            <a:ext cx="1994535" cy="2385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550" b="1" spc="10" dirty="0">
                <a:solidFill>
                  <a:srgbClr val="5881DD"/>
                </a:solidFill>
                <a:latin typeface="Arial"/>
                <a:cs typeface="Arial"/>
              </a:rPr>
              <a:t>Developer Gets</a:t>
            </a:r>
            <a:r>
              <a:rPr sz="1550" b="1" spc="130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550" b="1" spc="5" dirty="0">
                <a:solidFill>
                  <a:srgbClr val="5881DD"/>
                </a:solidFill>
                <a:latin typeface="Arial"/>
                <a:cs typeface="Arial"/>
              </a:rPr>
              <a:t>Paid</a:t>
            </a:r>
            <a:endParaRPr sz="1550" dirty="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161914" y="2894843"/>
            <a:ext cx="1964689" cy="12616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6055" marR="5080" indent="-173355">
              <a:lnSpc>
                <a:spcPct val="99200"/>
              </a:lnSpc>
              <a:buSzPct val="117391"/>
              <a:buFont typeface="Wingdings"/>
              <a:buChar char=""/>
              <a:tabLst>
                <a:tab pos="186690" algn="l"/>
              </a:tabLst>
            </a:pPr>
            <a:r>
              <a:rPr sz="1150" spc="-5" dirty="0">
                <a:solidFill>
                  <a:prstClr val="black"/>
                </a:solidFill>
                <a:latin typeface="Arial"/>
                <a:cs typeface="Arial"/>
              </a:rPr>
              <a:t>Provides incentive </a:t>
            </a:r>
            <a:r>
              <a:rPr sz="1150" spc="5" dirty="0">
                <a:solidFill>
                  <a:prstClr val="black"/>
                </a:solidFill>
                <a:latin typeface="Arial"/>
                <a:cs typeface="Arial"/>
              </a:rPr>
              <a:t>for  </a:t>
            </a:r>
            <a:r>
              <a:rPr sz="1150" spc="-5" dirty="0">
                <a:solidFill>
                  <a:prstClr val="black"/>
                </a:solidFill>
                <a:latin typeface="Arial"/>
                <a:cs typeface="Arial"/>
              </a:rPr>
              <a:t>developer </a:t>
            </a:r>
            <a:r>
              <a:rPr sz="1150" spc="10" dirty="0">
                <a:solidFill>
                  <a:prstClr val="black"/>
                </a:solidFill>
                <a:latin typeface="Arial"/>
                <a:cs typeface="Arial"/>
              </a:rPr>
              <a:t>to </a:t>
            </a: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leverage </a:t>
            </a:r>
            <a:r>
              <a:rPr sz="1150" spc="-5" dirty="0">
                <a:solidFill>
                  <a:prstClr val="black"/>
                </a:solidFill>
                <a:latin typeface="Arial"/>
                <a:cs typeface="Arial"/>
              </a:rPr>
              <a:t>web  </a:t>
            </a:r>
            <a:r>
              <a:rPr sz="1150" spc="15" dirty="0">
                <a:solidFill>
                  <a:prstClr val="black"/>
                </a:solidFill>
                <a:latin typeface="Arial"/>
                <a:cs typeface="Arial"/>
              </a:rPr>
              <a:t>API</a:t>
            </a:r>
            <a:endParaRPr sz="1150" dirty="0">
              <a:solidFill>
                <a:prstClr val="black"/>
              </a:solidFill>
              <a:latin typeface="Arial"/>
              <a:cs typeface="Arial"/>
            </a:endParaRPr>
          </a:p>
          <a:p>
            <a:pPr marL="186055" indent="-173355">
              <a:spcBef>
                <a:spcPts val="660"/>
              </a:spcBef>
              <a:buSzPct val="112500"/>
              <a:buFont typeface="Wingdings"/>
              <a:buChar char=""/>
              <a:tabLst>
                <a:tab pos="186690" algn="l"/>
              </a:tabLst>
            </a:pPr>
            <a:r>
              <a:rPr sz="1200" spc="-10" dirty="0">
                <a:solidFill>
                  <a:prstClr val="black"/>
                </a:solidFill>
                <a:latin typeface="Arial"/>
                <a:cs typeface="Arial"/>
              </a:rPr>
              <a:t>Ad</a:t>
            </a:r>
            <a:r>
              <a:rPr sz="1200" spc="-6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200" spc="-25" dirty="0">
                <a:solidFill>
                  <a:prstClr val="black"/>
                </a:solidFill>
                <a:latin typeface="Arial"/>
                <a:cs typeface="Arial"/>
              </a:rPr>
              <a:t>placements</a:t>
            </a:r>
            <a:endParaRPr sz="1200" dirty="0">
              <a:solidFill>
                <a:prstClr val="black"/>
              </a:solidFill>
              <a:latin typeface="Arial"/>
              <a:cs typeface="Arial"/>
            </a:endParaRPr>
          </a:p>
          <a:p>
            <a:pPr marL="186055" marR="187325" indent="-173355">
              <a:lnSpc>
                <a:spcPts val="1370"/>
              </a:lnSpc>
              <a:spcBef>
                <a:spcPts val="750"/>
              </a:spcBef>
              <a:buSzPct val="117391"/>
              <a:buFont typeface="Wingdings"/>
              <a:buChar char=""/>
              <a:tabLst>
                <a:tab pos="186690" algn="l"/>
              </a:tabLst>
            </a:pPr>
            <a:r>
              <a:rPr sz="1150" spc="5" dirty="0">
                <a:solidFill>
                  <a:prstClr val="black"/>
                </a:solidFill>
                <a:latin typeface="Arial"/>
                <a:cs typeface="Arial"/>
              </a:rPr>
              <a:t>Percentage </a:t>
            </a:r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of </a:t>
            </a: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revenue  sold </a:t>
            </a:r>
            <a:r>
              <a:rPr sz="1150" spc="5" dirty="0">
                <a:solidFill>
                  <a:prstClr val="black"/>
                </a:solidFill>
                <a:latin typeface="Arial"/>
                <a:cs typeface="Arial"/>
              </a:rPr>
              <a:t>product </a:t>
            </a:r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or</a:t>
            </a:r>
            <a:r>
              <a:rPr sz="1150" spc="204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150" spc="-5" dirty="0">
                <a:solidFill>
                  <a:prstClr val="black"/>
                </a:solidFill>
                <a:latin typeface="Arial"/>
                <a:cs typeface="Arial"/>
              </a:rPr>
              <a:t>services</a:t>
            </a:r>
            <a:endParaRPr sz="11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337300" y="4659313"/>
            <a:ext cx="1657350" cy="59848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266180" y="5377602"/>
            <a:ext cx="1772285" cy="780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0100"/>
              </a:lnSpc>
            </a:pP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Google</a:t>
            </a:r>
            <a:r>
              <a:rPr sz="1400" spc="-16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AdSense</a:t>
            </a:r>
            <a:r>
              <a:rPr sz="1400" spc="-16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APIs 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pay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developers </a:t>
            </a:r>
            <a:r>
              <a:rPr sz="1400" spc="10" dirty="0">
                <a:solidFill>
                  <a:prstClr val="black"/>
                </a:solidFill>
                <a:latin typeface="Arial"/>
                <a:cs typeface="Arial"/>
              </a:rPr>
              <a:t>who 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include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advertising 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content into</a:t>
            </a:r>
            <a:r>
              <a:rPr sz="1400" spc="-24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apps</a:t>
            </a:r>
            <a:endParaRPr sz="1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266180" y="4365244"/>
            <a:ext cx="77787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i="1" spc="5" dirty="0">
                <a:solidFill>
                  <a:srgbClr val="808080"/>
                </a:solidFill>
                <a:latin typeface="Arial"/>
                <a:cs typeface="Arial"/>
              </a:rPr>
              <a:t>Example: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9015222" y="2489962"/>
            <a:ext cx="746125" cy="2385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550" b="1" dirty="0">
                <a:solidFill>
                  <a:srgbClr val="5881DD"/>
                </a:solidFill>
                <a:latin typeface="Arial"/>
                <a:cs typeface="Arial"/>
              </a:rPr>
              <a:t>I</a:t>
            </a:r>
            <a:r>
              <a:rPr sz="1550" b="1" spc="20" dirty="0">
                <a:solidFill>
                  <a:srgbClr val="5881DD"/>
                </a:solidFill>
                <a:latin typeface="Arial"/>
                <a:cs typeface="Arial"/>
              </a:rPr>
              <a:t>nd</a:t>
            </a:r>
            <a:r>
              <a:rPr sz="1550" b="1" dirty="0">
                <a:solidFill>
                  <a:srgbClr val="5881DD"/>
                </a:solidFill>
                <a:latin typeface="Arial"/>
                <a:cs typeface="Arial"/>
              </a:rPr>
              <a:t>i</a:t>
            </a:r>
            <a:r>
              <a:rPr sz="1550" b="1" spc="5" dirty="0">
                <a:solidFill>
                  <a:srgbClr val="5881DD"/>
                </a:solidFill>
                <a:latin typeface="Arial"/>
                <a:cs typeface="Arial"/>
              </a:rPr>
              <a:t>r</a:t>
            </a:r>
            <a:r>
              <a:rPr sz="1550" b="1" dirty="0">
                <a:solidFill>
                  <a:srgbClr val="5881DD"/>
                </a:solidFill>
                <a:latin typeface="Arial"/>
                <a:cs typeface="Arial"/>
              </a:rPr>
              <a:t>ec</a:t>
            </a:r>
            <a:r>
              <a:rPr sz="1550" b="1" spc="10" dirty="0">
                <a:solidFill>
                  <a:srgbClr val="5881DD"/>
                </a:solidFill>
                <a:latin typeface="Arial"/>
                <a:cs typeface="Arial"/>
              </a:rPr>
              <a:t>t</a:t>
            </a:r>
            <a:endParaRPr sz="155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8385430" y="2894842"/>
            <a:ext cx="1964689" cy="11667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6690" marR="5080" indent="-173990">
              <a:lnSpc>
                <a:spcPct val="99200"/>
              </a:lnSpc>
              <a:buSzPct val="117391"/>
              <a:buFont typeface="Wingdings"/>
              <a:buChar char=""/>
              <a:tabLst>
                <a:tab pos="187325" algn="l"/>
              </a:tabLst>
            </a:pPr>
            <a:r>
              <a:rPr sz="1150" spc="25" dirty="0">
                <a:solidFill>
                  <a:prstClr val="black"/>
                </a:solidFill>
                <a:latin typeface="Arial"/>
                <a:cs typeface="Arial"/>
              </a:rPr>
              <a:t>Use </a:t>
            </a:r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of </a:t>
            </a:r>
            <a:r>
              <a:rPr sz="1150" spc="20" dirty="0">
                <a:solidFill>
                  <a:prstClr val="black"/>
                </a:solidFill>
                <a:latin typeface="Arial"/>
                <a:cs typeface="Arial"/>
              </a:rPr>
              <a:t>API </a:t>
            </a:r>
            <a:r>
              <a:rPr sz="1150" spc="-5" dirty="0">
                <a:solidFill>
                  <a:prstClr val="black"/>
                </a:solidFill>
                <a:latin typeface="Arial"/>
                <a:cs typeface="Arial"/>
              </a:rPr>
              <a:t>achieves </a:t>
            </a:r>
            <a:r>
              <a:rPr sz="1150" spc="5" dirty="0">
                <a:solidFill>
                  <a:prstClr val="black"/>
                </a:solidFill>
                <a:latin typeface="Arial"/>
                <a:cs typeface="Arial"/>
              </a:rPr>
              <a:t>some  </a:t>
            </a:r>
            <a:r>
              <a:rPr sz="1150" spc="-15" dirty="0">
                <a:solidFill>
                  <a:prstClr val="black"/>
                </a:solidFill>
                <a:latin typeface="Arial"/>
                <a:cs typeface="Arial"/>
              </a:rPr>
              <a:t>goal </a:t>
            </a:r>
            <a:r>
              <a:rPr sz="1150" spc="-5" dirty="0">
                <a:solidFill>
                  <a:prstClr val="black"/>
                </a:solidFill>
                <a:latin typeface="Arial"/>
                <a:cs typeface="Arial"/>
              </a:rPr>
              <a:t>that </a:t>
            </a:r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drives </a:t>
            </a:r>
            <a:r>
              <a:rPr sz="1150" spc="5" dirty="0">
                <a:solidFill>
                  <a:prstClr val="black"/>
                </a:solidFill>
                <a:latin typeface="Arial"/>
                <a:cs typeface="Arial"/>
              </a:rPr>
              <a:t>business  </a:t>
            </a:r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model.</a:t>
            </a:r>
            <a:endParaRPr sz="1150" dirty="0">
              <a:solidFill>
                <a:prstClr val="black"/>
              </a:solidFill>
              <a:latin typeface="Arial"/>
              <a:cs typeface="Arial"/>
            </a:endParaRPr>
          </a:p>
          <a:p>
            <a:pPr marL="186690" marR="117475" indent="-173990">
              <a:lnSpc>
                <a:spcPts val="1370"/>
              </a:lnSpc>
              <a:spcBef>
                <a:spcPts val="765"/>
              </a:spcBef>
              <a:buSzPct val="112500"/>
              <a:buFont typeface="Wingdings"/>
              <a:buChar char=""/>
              <a:tabLst>
                <a:tab pos="187325" algn="l"/>
              </a:tabLst>
            </a:pPr>
            <a:r>
              <a:rPr sz="1200" spc="-15" dirty="0">
                <a:solidFill>
                  <a:prstClr val="black"/>
                </a:solidFill>
                <a:latin typeface="Arial"/>
                <a:cs typeface="Arial"/>
              </a:rPr>
              <a:t>E.g. </a:t>
            </a:r>
            <a:r>
              <a:rPr sz="1200" spc="-20" dirty="0">
                <a:solidFill>
                  <a:prstClr val="black"/>
                </a:solidFill>
                <a:latin typeface="Arial"/>
                <a:cs typeface="Arial"/>
              </a:rPr>
              <a:t>Increase </a:t>
            </a:r>
            <a:r>
              <a:rPr sz="1200" spc="-25" dirty="0">
                <a:solidFill>
                  <a:prstClr val="black"/>
                </a:solidFill>
                <a:latin typeface="Arial"/>
                <a:cs typeface="Arial"/>
              </a:rPr>
              <a:t>awareness  </a:t>
            </a:r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of </a:t>
            </a:r>
            <a:r>
              <a:rPr sz="1150" spc="10" dirty="0">
                <a:solidFill>
                  <a:prstClr val="black"/>
                </a:solidFill>
                <a:latin typeface="Arial"/>
                <a:cs typeface="Arial"/>
              </a:rPr>
              <a:t>specific </a:t>
            </a:r>
            <a:r>
              <a:rPr sz="1150" dirty="0">
                <a:solidFill>
                  <a:prstClr val="black"/>
                </a:solidFill>
                <a:latin typeface="Arial"/>
                <a:cs typeface="Arial"/>
              </a:rPr>
              <a:t>content, </a:t>
            </a:r>
            <a:r>
              <a:rPr sz="1150" spc="-10" dirty="0">
                <a:solidFill>
                  <a:prstClr val="black"/>
                </a:solidFill>
                <a:latin typeface="Arial"/>
                <a:cs typeface="Arial"/>
              </a:rPr>
              <a:t>or  </a:t>
            </a:r>
            <a:r>
              <a:rPr sz="1200" spc="-20" dirty="0">
                <a:solidFill>
                  <a:prstClr val="black"/>
                </a:solidFill>
                <a:latin typeface="Arial"/>
                <a:cs typeface="Arial"/>
              </a:rPr>
              <a:t>offerings</a:t>
            </a:r>
            <a:endParaRPr sz="12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8476868" y="5377602"/>
            <a:ext cx="1931670" cy="9721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0100"/>
              </a:lnSpc>
            </a:pP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eBay </a:t>
            </a:r>
            <a:r>
              <a:rPr sz="1400" spc="-5" dirty="0">
                <a:solidFill>
                  <a:prstClr val="black"/>
                </a:solidFill>
                <a:latin typeface="Arial"/>
                <a:cs typeface="Arial"/>
              </a:rPr>
              <a:t>Trading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APIs </a:t>
            </a:r>
            <a:r>
              <a:rPr sz="1400" spc="10" dirty="0">
                <a:solidFill>
                  <a:prstClr val="black"/>
                </a:solidFill>
                <a:latin typeface="Arial"/>
                <a:cs typeface="Arial"/>
              </a:rPr>
              <a:t>offer 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developers access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to 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trading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services  extending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the </a:t>
            </a:r>
            <a:r>
              <a:rPr sz="1400" spc="10" dirty="0">
                <a:solidFill>
                  <a:prstClr val="black"/>
                </a:solidFill>
                <a:latin typeface="Arial"/>
                <a:cs typeface="Arial"/>
              </a:rPr>
              <a:t>reach </a:t>
            </a:r>
            <a:r>
              <a:rPr sz="1400" spc="5" dirty="0">
                <a:solidFill>
                  <a:prstClr val="black"/>
                </a:solidFill>
                <a:latin typeface="Arial"/>
                <a:cs typeface="Arial"/>
              </a:rPr>
              <a:t>of  listings and</a:t>
            </a:r>
            <a:r>
              <a:rPr sz="1400" spc="-15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prstClr val="black"/>
                </a:solidFill>
                <a:latin typeface="Arial"/>
                <a:cs typeface="Arial"/>
              </a:rPr>
              <a:t>transactions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8553451" y="4365244"/>
            <a:ext cx="77787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i="1" spc="5" dirty="0">
                <a:solidFill>
                  <a:srgbClr val="808080"/>
                </a:solidFill>
                <a:latin typeface="Arial"/>
                <a:cs typeface="Arial"/>
              </a:rPr>
              <a:t>Example: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8699501" y="4700524"/>
            <a:ext cx="1266825" cy="53022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3902075" y="1470025"/>
            <a:ext cx="2159000" cy="958850"/>
          </a:xfrm>
          <a:prstGeom prst="rect">
            <a:avLst/>
          </a:prstGeom>
          <a:blipFill>
            <a:blip r:embed="rId6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8305800" y="1479550"/>
            <a:ext cx="2157476" cy="958850"/>
          </a:xfrm>
          <a:prstGeom prst="rect">
            <a:avLst/>
          </a:prstGeom>
          <a:blipFill>
            <a:blip r:embed="rId7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6083300" y="1479550"/>
            <a:ext cx="2157476" cy="958850"/>
          </a:xfrm>
          <a:prstGeom prst="rect">
            <a:avLst/>
          </a:prstGeom>
          <a:blipFill>
            <a:blip r:embed="rId8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676400" y="1479550"/>
            <a:ext cx="2157476" cy="958850"/>
          </a:xfrm>
          <a:prstGeom prst="rect">
            <a:avLst/>
          </a:prstGeom>
          <a:blipFill>
            <a:blip r:embed="rId9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1770062" y="2819400"/>
            <a:ext cx="1979930" cy="0"/>
          </a:xfrm>
          <a:custGeom>
            <a:avLst/>
            <a:gdLst/>
            <a:ahLst/>
            <a:cxnLst/>
            <a:rect l="l" t="t" r="r" b="b"/>
            <a:pathLst>
              <a:path w="1979930">
                <a:moveTo>
                  <a:pt x="0" y="0"/>
                </a:moveTo>
                <a:lnTo>
                  <a:pt x="1979612" y="0"/>
                </a:lnTo>
              </a:path>
            </a:pathLst>
          </a:custGeom>
          <a:ln w="9525">
            <a:solidFill>
              <a:srgbClr val="CCCCCC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3968750" y="2819400"/>
            <a:ext cx="1979930" cy="0"/>
          </a:xfrm>
          <a:custGeom>
            <a:avLst/>
            <a:gdLst/>
            <a:ahLst/>
            <a:cxnLst/>
            <a:rect l="l" t="t" r="r" b="b"/>
            <a:pathLst>
              <a:path w="1979929">
                <a:moveTo>
                  <a:pt x="0" y="0"/>
                </a:moveTo>
                <a:lnTo>
                  <a:pt x="1979676" y="0"/>
                </a:lnTo>
              </a:path>
            </a:pathLst>
          </a:custGeom>
          <a:ln w="9525">
            <a:solidFill>
              <a:srgbClr val="CCCCCC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196076" y="2819400"/>
            <a:ext cx="1979930" cy="0"/>
          </a:xfrm>
          <a:custGeom>
            <a:avLst/>
            <a:gdLst/>
            <a:ahLst/>
            <a:cxnLst/>
            <a:rect l="l" t="t" r="r" b="b"/>
            <a:pathLst>
              <a:path w="1979929">
                <a:moveTo>
                  <a:pt x="0" y="0"/>
                </a:moveTo>
                <a:lnTo>
                  <a:pt x="1979549" y="0"/>
                </a:lnTo>
              </a:path>
            </a:pathLst>
          </a:custGeom>
          <a:ln w="9525">
            <a:solidFill>
              <a:srgbClr val="CCCCCC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8399526" y="2819400"/>
            <a:ext cx="1981200" cy="0"/>
          </a:xfrm>
          <a:custGeom>
            <a:avLst/>
            <a:gdLst/>
            <a:ahLst/>
            <a:cxnLst/>
            <a:rect l="l" t="t" r="r" b="b"/>
            <a:pathLst>
              <a:path w="1981200">
                <a:moveTo>
                  <a:pt x="0" y="0"/>
                </a:moveTo>
                <a:lnTo>
                  <a:pt x="1981200" y="0"/>
                </a:lnTo>
              </a:path>
            </a:pathLst>
          </a:custGeom>
          <a:ln w="9525">
            <a:solidFill>
              <a:srgbClr val="CCCCCC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1752600" y="4267200"/>
            <a:ext cx="1979930" cy="0"/>
          </a:xfrm>
          <a:custGeom>
            <a:avLst/>
            <a:gdLst/>
            <a:ahLst/>
            <a:cxnLst/>
            <a:rect l="l" t="t" r="r" b="b"/>
            <a:pathLst>
              <a:path w="1979930">
                <a:moveTo>
                  <a:pt x="0" y="0"/>
                </a:moveTo>
                <a:lnTo>
                  <a:pt x="1979676" y="0"/>
                </a:lnTo>
              </a:path>
            </a:pathLst>
          </a:custGeom>
          <a:ln w="9525">
            <a:solidFill>
              <a:srgbClr val="CCCCCC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3951351" y="4267200"/>
            <a:ext cx="1979930" cy="0"/>
          </a:xfrm>
          <a:custGeom>
            <a:avLst/>
            <a:gdLst/>
            <a:ahLst/>
            <a:cxnLst/>
            <a:rect l="l" t="t" r="r" b="b"/>
            <a:pathLst>
              <a:path w="1979929">
                <a:moveTo>
                  <a:pt x="0" y="0"/>
                </a:moveTo>
                <a:lnTo>
                  <a:pt x="1979549" y="0"/>
                </a:lnTo>
              </a:path>
            </a:pathLst>
          </a:custGeom>
          <a:ln w="9525">
            <a:solidFill>
              <a:srgbClr val="CCCCCC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6178550" y="4267200"/>
            <a:ext cx="1981200" cy="0"/>
          </a:xfrm>
          <a:custGeom>
            <a:avLst/>
            <a:gdLst/>
            <a:ahLst/>
            <a:cxnLst/>
            <a:rect l="l" t="t" r="r" b="b"/>
            <a:pathLst>
              <a:path w="1981200">
                <a:moveTo>
                  <a:pt x="0" y="0"/>
                </a:moveTo>
                <a:lnTo>
                  <a:pt x="1981200" y="0"/>
                </a:lnTo>
              </a:path>
            </a:pathLst>
          </a:custGeom>
          <a:ln w="9525">
            <a:solidFill>
              <a:srgbClr val="CCCCCC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8383651" y="4267200"/>
            <a:ext cx="1979930" cy="0"/>
          </a:xfrm>
          <a:custGeom>
            <a:avLst/>
            <a:gdLst/>
            <a:ahLst/>
            <a:cxnLst/>
            <a:rect l="l" t="t" r="r" b="b"/>
            <a:pathLst>
              <a:path w="1979929">
                <a:moveTo>
                  <a:pt x="0" y="0"/>
                </a:moveTo>
                <a:lnTo>
                  <a:pt x="1979549" y="0"/>
                </a:lnTo>
              </a:path>
            </a:pathLst>
          </a:custGeom>
          <a:ln w="9525">
            <a:solidFill>
              <a:srgbClr val="CCCCCC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7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endParaRPr sz="1266" kern="0" smtClea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38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 bwMode="auto">
          <a:xfrm>
            <a:off x="457200" y="280989"/>
            <a:ext cx="11279717" cy="57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9pPr>
          </a:lstStyle>
          <a:p>
            <a:r>
              <a:rPr lang="en-US" sz="3600" kern="0" dirty="0" smtClean="0">
                <a:solidFill>
                  <a:srgbClr val="FFFFFF"/>
                </a:solidFill>
                <a:latin typeface="GE Inspira Pitch"/>
              </a:rPr>
              <a:t>Monetization Models – Some Examples</a:t>
            </a:r>
            <a:endParaRPr lang="en-US" sz="3600" kern="0" dirty="0">
              <a:solidFill>
                <a:srgbClr val="FFFFFF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2993717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bject 6"/>
          <p:cNvSpPr/>
          <p:nvPr/>
        </p:nvSpPr>
        <p:spPr>
          <a:xfrm>
            <a:off x="2404232" y="1447019"/>
            <a:ext cx="7344156" cy="4651248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48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Business Model Canvas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46" name="object 4"/>
          <p:cNvSpPr txBox="1"/>
          <p:nvPr/>
        </p:nvSpPr>
        <p:spPr>
          <a:xfrm>
            <a:off x="-166924" y="6093397"/>
            <a:ext cx="1217874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26945" marR="5080" indent="-2214880" algn="ctr">
              <a:lnSpc>
                <a:spcPct val="100000"/>
              </a:lnSpc>
            </a:pPr>
            <a:r>
              <a:rPr sz="2400" b="1" spc="-5" dirty="0">
                <a:solidFill>
                  <a:srgbClr val="5881DD"/>
                </a:solidFill>
                <a:latin typeface="Calibri"/>
                <a:cs typeface="Calibri"/>
              </a:rPr>
              <a:t>The business </a:t>
            </a:r>
            <a:r>
              <a:rPr sz="2400" b="1" dirty="0">
                <a:solidFill>
                  <a:srgbClr val="5881DD"/>
                </a:solidFill>
                <a:latin typeface="Calibri"/>
                <a:cs typeface="Calibri"/>
              </a:rPr>
              <a:t>model </a:t>
            </a:r>
            <a:r>
              <a:rPr sz="2400" b="1" spc="-15" dirty="0">
                <a:solidFill>
                  <a:srgbClr val="5881DD"/>
                </a:solidFill>
                <a:latin typeface="Calibri"/>
                <a:cs typeface="Calibri"/>
              </a:rPr>
              <a:t>canvas </a:t>
            </a:r>
            <a:r>
              <a:rPr sz="2400" b="1" dirty="0">
                <a:solidFill>
                  <a:srgbClr val="5881DD"/>
                </a:solidFill>
                <a:latin typeface="Calibri"/>
                <a:cs typeface="Calibri"/>
              </a:rPr>
              <a:t>is a </a:t>
            </a:r>
            <a:r>
              <a:rPr sz="2400" b="1" spc="-10" dirty="0">
                <a:solidFill>
                  <a:srgbClr val="5881DD"/>
                </a:solidFill>
                <a:latin typeface="Calibri"/>
                <a:cs typeface="Calibri"/>
              </a:rPr>
              <a:t>tool that </a:t>
            </a:r>
            <a:r>
              <a:rPr sz="2400" b="1" spc="-5" dirty="0">
                <a:solidFill>
                  <a:srgbClr val="5881DD"/>
                </a:solidFill>
                <a:latin typeface="Calibri"/>
                <a:cs typeface="Calibri"/>
              </a:rPr>
              <a:t>helps </a:t>
            </a:r>
            <a:endParaRPr lang="en-US" sz="2400" b="1" spc="-5" dirty="0" smtClean="0">
              <a:solidFill>
                <a:srgbClr val="5881DD"/>
              </a:solidFill>
              <a:latin typeface="Calibri"/>
              <a:cs typeface="Calibri"/>
            </a:endParaRPr>
          </a:p>
          <a:p>
            <a:pPr marL="2226945" marR="5080" indent="-2214880" algn="ctr">
              <a:lnSpc>
                <a:spcPct val="100000"/>
              </a:lnSpc>
            </a:pPr>
            <a:r>
              <a:rPr sz="2400" b="1" spc="-10" dirty="0" smtClean="0">
                <a:solidFill>
                  <a:srgbClr val="5881DD"/>
                </a:solidFill>
                <a:latin typeface="Calibri"/>
                <a:cs typeface="Calibri"/>
              </a:rPr>
              <a:t>you </a:t>
            </a:r>
            <a:r>
              <a:rPr sz="2400" b="1" spc="-5" dirty="0">
                <a:solidFill>
                  <a:srgbClr val="5881DD"/>
                </a:solidFill>
                <a:latin typeface="Calibri"/>
                <a:cs typeface="Calibri"/>
              </a:rPr>
              <a:t>describe </a:t>
            </a:r>
            <a:r>
              <a:rPr sz="2400" b="1" dirty="0">
                <a:solidFill>
                  <a:srgbClr val="5881DD"/>
                </a:solidFill>
                <a:latin typeface="Calibri"/>
                <a:cs typeface="Calibri"/>
              </a:rPr>
              <a:t>and </a:t>
            </a:r>
            <a:r>
              <a:rPr sz="2400" b="1" spc="-5" dirty="0" smtClean="0">
                <a:solidFill>
                  <a:srgbClr val="5881DD"/>
                </a:solidFill>
                <a:latin typeface="Calibri"/>
                <a:cs typeface="Calibri"/>
              </a:rPr>
              <a:t>discuss </a:t>
            </a:r>
            <a:r>
              <a:rPr sz="2400" b="1" spc="-10" dirty="0">
                <a:solidFill>
                  <a:srgbClr val="5881DD"/>
                </a:solidFill>
                <a:latin typeface="Calibri"/>
                <a:cs typeface="Calibri"/>
              </a:rPr>
              <a:t>your </a:t>
            </a:r>
            <a:r>
              <a:rPr sz="2400" b="1" spc="-5" dirty="0">
                <a:solidFill>
                  <a:srgbClr val="5881DD"/>
                </a:solidFill>
                <a:latin typeface="Calibri"/>
                <a:cs typeface="Calibri"/>
              </a:rPr>
              <a:t>Business </a:t>
            </a:r>
            <a:r>
              <a:rPr sz="2400" b="1" dirty="0">
                <a:solidFill>
                  <a:srgbClr val="5881DD"/>
                </a:solidFill>
                <a:latin typeface="Calibri"/>
                <a:cs typeface="Calibri"/>
              </a:rPr>
              <a:t>Model</a:t>
            </a:r>
            <a:endParaRPr sz="2400" dirty="0">
              <a:solidFill>
                <a:srgbClr val="5881DD"/>
              </a:solidFill>
              <a:latin typeface="Calibri"/>
              <a:cs typeface="Calibri"/>
            </a:endParaRPr>
          </a:p>
        </p:txBody>
      </p:sp>
      <p:sp>
        <p:nvSpPr>
          <p:cNvPr id="50" name="object 5"/>
          <p:cNvSpPr txBox="1"/>
          <p:nvPr/>
        </p:nvSpPr>
        <p:spPr>
          <a:xfrm>
            <a:off x="-88185" y="858951"/>
            <a:ext cx="12100008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66315" marR="5080" indent="-2225675" algn="ctr">
              <a:lnSpc>
                <a:spcPct val="100000"/>
              </a:lnSpc>
            </a:pPr>
            <a:r>
              <a:rPr sz="2400" b="1" spc="-100" dirty="0" smtClean="0">
                <a:solidFill>
                  <a:srgbClr val="5881DD"/>
                </a:solidFill>
                <a:latin typeface="Calibri"/>
                <a:cs typeface="Calibri"/>
              </a:rPr>
              <a:t>A </a:t>
            </a:r>
            <a:r>
              <a:rPr sz="2400" b="1" spc="-5" dirty="0" smtClean="0">
                <a:solidFill>
                  <a:srgbClr val="5881DD"/>
                </a:solidFill>
                <a:latin typeface="Calibri"/>
                <a:cs typeface="Calibri"/>
              </a:rPr>
              <a:t>Business </a:t>
            </a:r>
            <a:r>
              <a:rPr sz="2400" b="1" dirty="0" smtClean="0">
                <a:solidFill>
                  <a:srgbClr val="5881DD"/>
                </a:solidFill>
                <a:latin typeface="Calibri"/>
                <a:cs typeface="Calibri"/>
              </a:rPr>
              <a:t>Model </a:t>
            </a:r>
            <a:r>
              <a:rPr sz="2400" b="1" spc="-5" dirty="0" smtClean="0">
                <a:solidFill>
                  <a:srgbClr val="5881DD"/>
                </a:solidFill>
                <a:latin typeface="Calibri"/>
                <a:cs typeface="Calibri"/>
              </a:rPr>
              <a:t>describes </a:t>
            </a:r>
            <a:r>
              <a:rPr sz="2400" b="1" dirty="0" smtClean="0">
                <a:solidFill>
                  <a:srgbClr val="5881DD"/>
                </a:solidFill>
                <a:latin typeface="Calibri"/>
                <a:cs typeface="Calibri"/>
              </a:rPr>
              <a:t>how </a:t>
            </a:r>
            <a:r>
              <a:rPr lang="en-US" sz="2400" b="1" dirty="0" smtClean="0">
                <a:solidFill>
                  <a:srgbClr val="5881DD"/>
                </a:solidFill>
                <a:latin typeface="Calibri"/>
                <a:cs typeface="Calibri"/>
              </a:rPr>
              <a:t>you </a:t>
            </a:r>
            <a:r>
              <a:rPr sz="2400" b="1" spc="-10" dirty="0" smtClean="0">
                <a:solidFill>
                  <a:srgbClr val="5881DD"/>
                </a:solidFill>
                <a:latin typeface="Calibri"/>
                <a:cs typeface="Calibri"/>
              </a:rPr>
              <a:t>create, </a:t>
            </a:r>
            <a:endParaRPr lang="en-US" sz="2400" b="1" spc="-10" dirty="0" smtClean="0">
              <a:solidFill>
                <a:srgbClr val="5881DD"/>
              </a:solidFill>
              <a:latin typeface="Calibri"/>
              <a:cs typeface="Calibri"/>
            </a:endParaRPr>
          </a:p>
          <a:p>
            <a:pPr marL="2266315" marR="5080" indent="-2225675" algn="ctr">
              <a:lnSpc>
                <a:spcPct val="100000"/>
              </a:lnSpc>
            </a:pPr>
            <a:r>
              <a:rPr sz="2400" b="1" spc="-10" dirty="0" smtClean="0">
                <a:solidFill>
                  <a:srgbClr val="5881DD"/>
                </a:solidFill>
                <a:latin typeface="Calibri"/>
                <a:cs typeface="Calibri"/>
              </a:rPr>
              <a:t>deliver </a:t>
            </a:r>
            <a:r>
              <a:rPr sz="2400" b="1" dirty="0" smtClean="0">
                <a:solidFill>
                  <a:srgbClr val="5881DD"/>
                </a:solidFill>
                <a:latin typeface="Calibri"/>
                <a:cs typeface="Calibri"/>
              </a:rPr>
              <a:t>and </a:t>
            </a:r>
            <a:r>
              <a:rPr sz="2400" b="1" spc="-10" dirty="0" smtClean="0">
                <a:solidFill>
                  <a:srgbClr val="5881DD"/>
                </a:solidFill>
                <a:latin typeface="Calibri"/>
                <a:cs typeface="Calibri"/>
              </a:rPr>
              <a:t>capture value </a:t>
            </a:r>
            <a:r>
              <a:rPr sz="2400" b="1" spc="-20" dirty="0" smtClean="0">
                <a:solidFill>
                  <a:srgbClr val="5881DD"/>
                </a:solidFill>
                <a:latin typeface="Calibri"/>
                <a:cs typeface="Calibri"/>
              </a:rPr>
              <a:t>for </a:t>
            </a:r>
            <a:r>
              <a:rPr lang="en-US" sz="2400" b="1" dirty="0" smtClean="0">
                <a:solidFill>
                  <a:srgbClr val="5881DD"/>
                </a:solidFill>
                <a:latin typeface="Calibri"/>
                <a:cs typeface="Calibri"/>
              </a:rPr>
              <a:t>your </a:t>
            </a:r>
            <a:r>
              <a:rPr sz="2400" b="1" spc="-15" dirty="0" smtClean="0">
                <a:solidFill>
                  <a:srgbClr val="5881DD"/>
                </a:solidFill>
                <a:latin typeface="Calibri"/>
                <a:cs typeface="Calibri"/>
              </a:rPr>
              <a:t>stakeholders</a:t>
            </a:r>
            <a:endParaRPr sz="2400" dirty="0">
              <a:solidFill>
                <a:srgbClr val="5881DD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2566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31100" y="1432290"/>
            <a:ext cx="8189141" cy="3568588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6146" t="-40032" r="-5470" b="-40805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10000" y="5229199"/>
            <a:ext cx="457200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388620">
              <a:spcBef>
                <a:spcPts val="200"/>
              </a:spcBef>
            </a:pPr>
            <a:r>
              <a:rPr spc="-5" dirty="0">
                <a:latin typeface="Calibri"/>
                <a:cs typeface="Calibri"/>
              </a:rPr>
              <a:t>which </a:t>
            </a:r>
            <a:r>
              <a:rPr spc="-15" dirty="0">
                <a:latin typeface="Calibri"/>
                <a:cs typeface="Calibri"/>
              </a:rPr>
              <a:t>customers </a:t>
            </a:r>
            <a:r>
              <a:rPr spc="-5" dirty="0">
                <a:latin typeface="Calibri"/>
                <a:cs typeface="Calibri"/>
              </a:rPr>
              <a:t>and </a:t>
            </a:r>
            <a:r>
              <a:rPr spc="-15" dirty="0">
                <a:latin typeface="Calibri"/>
                <a:cs typeface="Calibri"/>
              </a:rPr>
              <a:t>users </a:t>
            </a:r>
            <a:r>
              <a:rPr spc="-10" dirty="0">
                <a:latin typeface="Calibri"/>
                <a:cs typeface="Calibri"/>
              </a:rPr>
              <a:t>are </a:t>
            </a:r>
            <a:r>
              <a:rPr spc="-5" dirty="0">
                <a:latin typeface="Calibri"/>
                <a:cs typeface="Calibri"/>
              </a:rPr>
              <a:t>you serving?  which </a:t>
            </a:r>
            <a:r>
              <a:rPr dirty="0">
                <a:latin typeface="Calibri"/>
                <a:cs typeface="Calibri"/>
              </a:rPr>
              <a:t>jobs </a:t>
            </a:r>
            <a:r>
              <a:rPr spc="-5" dirty="0">
                <a:latin typeface="Calibri"/>
                <a:cs typeface="Calibri"/>
              </a:rPr>
              <a:t>do </a:t>
            </a:r>
            <a:r>
              <a:rPr spc="-10" dirty="0">
                <a:latin typeface="Calibri"/>
                <a:cs typeface="Calibri"/>
              </a:rPr>
              <a:t>they really </a:t>
            </a:r>
            <a:r>
              <a:rPr spc="-15" dirty="0">
                <a:latin typeface="Calibri"/>
                <a:cs typeface="Calibri"/>
              </a:rPr>
              <a:t>want to get</a:t>
            </a:r>
            <a:r>
              <a:rPr spc="150" dirty="0">
                <a:latin typeface="Calibri"/>
                <a:cs typeface="Calibri"/>
              </a:rPr>
              <a:t> </a:t>
            </a:r>
            <a:r>
              <a:rPr spc="-10" dirty="0">
                <a:latin typeface="Calibri"/>
                <a:cs typeface="Calibri"/>
              </a:rPr>
              <a:t>done?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096000" y="3645028"/>
            <a:ext cx="2880360" cy="1584325"/>
          </a:xfrm>
          <a:custGeom>
            <a:avLst/>
            <a:gdLst/>
            <a:ahLst/>
            <a:cxnLst/>
            <a:rect l="l" t="t" r="r" b="b"/>
            <a:pathLst>
              <a:path w="2880359" h="1584325">
                <a:moveTo>
                  <a:pt x="0" y="1584172"/>
                </a:moveTo>
                <a:lnTo>
                  <a:pt x="2880321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938220" y="3606924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099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199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099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0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Customer Segments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6956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79653" y="1497027"/>
            <a:ext cx="7954472" cy="3544311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6940" t="-42135" r="-7968" b="-39864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10000" y="5229199"/>
            <a:ext cx="457200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675640">
              <a:spcBef>
                <a:spcPts val="200"/>
              </a:spcBef>
            </a:pPr>
            <a:r>
              <a:rPr spc="-10" dirty="0">
                <a:latin typeface="Calibri"/>
                <a:cs typeface="Calibri"/>
              </a:rPr>
              <a:t>what are </a:t>
            </a:r>
            <a:r>
              <a:rPr spc="-5" dirty="0">
                <a:latin typeface="Calibri"/>
                <a:cs typeface="Calibri"/>
              </a:rPr>
              <a:t>you </a:t>
            </a:r>
            <a:r>
              <a:rPr spc="-15" dirty="0">
                <a:latin typeface="Calibri"/>
                <a:cs typeface="Calibri"/>
              </a:rPr>
              <a:t>offering </a:t>
            </a:r>
            <a:r>
              <a:rPr spc="-5" dirty="0">
                <a:latin typeface="Calibri"/>
                <a:cs typeface="Calibri"/>
              </a:rPr>
              <a:t>them? </a:t>
            </a:r>
            <a:r>
              <a:rPr spc="-10" dirty="0">
                <a:latin typeface="Calibri"/>
                <a:cs typeface="Calibri"/>
              </a:rPr>
              <a:t>what </a:t>
            </a:r>
            <a:r>
              <a:rPr spc="-5" dirty="0">
                <a:latin typeface="Calibri"/>
                <a:cs typeface="Calibri"/>
              </a:rPr>
              <a:t>is </a:t>
            </a:r>
            <a:r>
              <a:rPr spc="-10" dirty="0">
                <a:latin typeface="Calibri"/>
                <a:cs typeface="Calibri"/>
              </a:rPr>
              <a:t>that  </a:t>
            </a:r>
            <a:r>
              <a:rPr spc="-15" dirty="0">
                <a:latin typeface="Calibri"/>
                <a:cs typeface="Calibri"/>
              </a:rPr>
              <a:t>getting </a:t>
            </a:r>
            <a:r>
              <a:rPr spc="-5" dirty="0">
                <a:latin typeface="Calibri"/>
                <a:cs typeface="Calibri"/>
              </a:rPr>
              <a:t>done </a:t>
            </a:r>
            <a:r>
              <a:rPr spc="-15" dirty="0">
                <a:latin typeface="Calibri"/>
                <a:cs typeface="Calibri"/>
              </a:rPr>
              <a:t>for </a:t>
            </a:r>
            <a:r>
              <a:rPr spc="-5" dirty="0">
                <a:latin typeface="Calibri"/>
                <a:cs typeface="Calibri"/>
              </a:rPr>
              <a:t>them? do </a:t>
            </a:r>
            <a:r>
              <a:rPr spc="-10" dirty="0">
                <a:latin typeface="Calibri"/>
                <a:cs typeface="Calibri"/>
              </a:rPr>
              <a:t>they</a:t>
            </a:r>
            <a:r>
              <a:rPr spc="125" dirty="0">
                <a:latin typeface="Calibri"/>
                <a:cs typeface="Calibri"/>
              </a:rPr>
              <a:t> </a:t>
            </a:r>
            <a:r>
              <a:rPr spc="-15" dirty="0">
                <a:latin typeface="Calibri"/>
                <a:cs typeface="Calibri"/>
              </a:rPr>
              <a:t>care?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023990" y="3645028"/>
            <a:ext cx="72390" cy="1584325"/>
          </a:xfrm>
          <a:custGeom>
            <a:avLst/>
            <a:gdLst/>
            <a:ahLst/>
            <a:cxnLst/>
            <a:rect l="l" t="t" r="r" b="b"/>
            <a:pathLst>
              <a:path w="72389" h="1584325">
                <a:moveTo>
                  <a:pt x="72009" y="1584172"/>
                </a:moveTo>
                <a:lnTo>
                  <a:pt x="0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985892" y="3606924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099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199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099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Value Proposition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53290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966365" y="1537487"/>
            <a:ext cx="8140587" cy="3544311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5390" t="-43277" r="-6893" b="-39079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59696" y="5229199"/>
            <a:ext cx="532892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89535">
              <a:spcBef>
                <a:spcPts val="200"/>
              </a:spcBef>
            </a:pPr>
            <a:r>
              <a:rPr dirty="0">
                <a:latin typeface="Calibri"/>
                <a:cs typeface="Calibri"/>
              </a:rPr>
              <a:t>how </a:t>
            </a:r>
            <a:r>
              <a:rPr spc="-5" dirty="0">
                <a:latin typeface="Calibri"/>
                <a:cs typeface="Calibri"/>
              </a:rPr>
              <a:t>does each </a:t>
            </a:r>
            <a:r>
              <a:rPr spc="-10" dirty="0">
                <a:latin typeface="Calibri"/>
                <a:cs typeface="Calibri"/>
              </a:rPr>
              <a:t>customer </a:t>
            </a:r>
            <a:r>
              <a:rPr spc="-15" dirty="0">
                <a:latin typeface="Calibri"/>
                <a:cs typeface="Calibri"/>
              </a:rPr>
              <a:t>segment want to </a:t>
            </a:r>
            <a:r>
              <a:rPr spc="-5" dirty="0">
                <a:latin typeface="Calibri"/>
                <a:cs typeface="Calibri"/>
              </a:rPr>
              <a:t>be </a:t>
            </a:r>
            <a:r>
              <a:rPr spc="-10" dirty="0">
                <a:latin typeface="Calibri"/>
                <a:cs typeface="Calibri"/>
              </a:rPr>
              <a:t>reached?  through </a:t>
            </a:r>
            <a:r>
              <a:rPr spc="-5" dirty="0">
                <a:latin typeface="Calibri"/>
                <a:cs typeface="Calibri"/>
              </a:rPr>
              <a:t>which </a:t>
            </a:r>
            <a:r>
              <a:rPr spc="-15" dirty="0">
                <a:latin typeface="Calibri"/>
                <a:cs typeface="Calibri"/>
              </a:rPr>
              <a:t>interaction</a:t>
            </a:r>
            <a:r>
              <a:rPr spc="85" dirty="0">
                <a:latin typeface="Calibri"/>
                <a:cs typeface="Calibri"/>
              </a:rPr>
              <a:t> </a:t>
            </a:r>
            <a:r>
              <a:rPr spc="-10" dirty="0">
                <a:latin typeface="Calibri"/>
                <a:cs typeface="Calibri"/>
              </a:rPr>
              <a:t>points?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096001" y="3573017"/>
            <a:ext cx="1080135" cy="1656714"/>
          </a:xfrm>
          <a:custGeom>
            <a:avLst/>
            <a:gdLst/>
            <a:ahLst/>
            <a:cxnLst/>
            <a:rect l="l" t="t" r="r" b="b"/>
            <a:pathLst>
              <a:path w="1080135" h="1656714">
                <a:moveTo>
                  <a:pt x="0" y="1656181"/>
                </a:moveTo>
                <a:lnTo>
                  <a:pt x="1080122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138019" y="353491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Channels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4346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03929" y="1302818"/>
            <a:ext cx="7962564" cy="3706152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7236" t="-35057" r="-7517" b="-39066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143669" y="5229199"/>
            <a:ext cx="583311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205740">
              <a:spcBef>
                <a:spcPts val="200"/>
              </a:spcBef>
            </a:pPr>
            <a:r>
              <a:rPr spc="-10" dirty="0">
                <a:latin typeface="Calibri"/>
                <a:cs typeface="Calibri"/>
              </a:rPr>
              <a:t>what relationships are </a:t>
            </a:r>
            <a:r>
              <a:rPr spc="-5" dirty="0">
                <a:latin typeface="Calibri"/>
                <a:cs typeface="Calibri"/>
              </a:rPr>
              <a:t>you </a:t>
            </a:r>
            <a:r>
              <a:rPr spc="-15" dirty="0">
                <a:latin typeface="Calibri"/>
                <a:cs typeface="Calibri"/>
              </a:rPr>
              <a:t>establishing </a:t>
            </a:r>
            <a:r>
              <a:rPr spc="-5" dirty="0">
                <a:latin typeface="Calibri"/>
                <a:cs typeface="Calibri"/>
              </a:rPr>
              <a:t>with each </a:t>
            </a:r>
            <a:r>
              <a:rPr spc="-10" dirty="0">
                <a:latin typeface="Calibri"/>
                <a:cs typeface="Calibri"/>
              </a:rPr>
              <a:t>segment?  personal? </a:t>
            </a:r>
            <a:r>
              <a:rPr spc="-15" dirty="0">
                <a:latin typeface="Calibri"/>
                <a:cs typeface="Calibri"/>
              </a:rPr>
              <a:t>automated? </a:t>
            </a:r>
            <a:r>
              <a:rPr spc="-10" dirty="0">
                <a:latin typeface="Calibri"/>
                <a:cs typeface="Calibri"/>
              </a:rPr>
              <a:t>acquisitive?</a:t>
            </a:r>
            <a:r>
              <a:rPr spc="240" dirty="0">
                <a:latin typeface="Calibri"/>
                <a:cs typeface="Calibri"/>
              </a:rPr>
              <a:t> </a:t>
            </a:r>
            <a:r>
              <a:rPr spc="-20" dirty="0">
                <a:latin typeface="Calibri"/>
                <a:cs typeface="Calibri"/>
              </a:rPr>
              <a:t>retentive?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096000" y="2060841"/>
            <a:ext cx="720090" cy="3168650"/>
          </a:xfrm>
          <a:custGeom>
            <a:avLst/>
            <a:gdLst/>
            <a:ahLst/>
            <a:cxnLst/>
            <a:rect l="l" t="t" r="r" b="b"/>
            <a:pathLst>
              <a:path w="720089" h="3168650">
                <a:moveTo>
                  <a:pt x="0" y="3168357"/>
                </a:moveTo>
                <a:lnTo>
                  <a:pt x="720077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777979" y="2022748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Customer Relationships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8492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237195" y="1896648"/>
            <a:ext cx="3456186" cy="355292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API Monetization Models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28734" y="2537164"/>
            <a:ext cx="2277008" cy="3877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Creating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306170" y="5534024"/>
            <a:ext cx="944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Authors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3" name="bk object 17"/>
          <p:cNvSpPr/>
          <p:nvPr/>
        </p:nvSpPr>
        <p:spPr>
          <a:xfrm>
            <a:off x="1960078" y="3323845"/>
            <a:ext cx="1702594" cy="1044773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960078" y="4368618"/>
            <a:ext cx="235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Application Developers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960077" y="4686765"/>
            <a:ext cx="1661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Report Creators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669180" y="3085052"/>
            <a:ext cx="6215970" cy="15274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Easy-to-use </a:t>
            </a:r>
            <a:r>
              <a:rPr lang="en-US" dirty="0">
                <a:solidFill>
                  <a:srgbClr val="006AA5"/>
                </a:solidFill>
              </a:rPr>
              <a:t>authoring tools</a:t>
            </a:r>
            <a:endParaRPr lang="en-US" dirty="0" smtClean="0">
              <a:solidFill>
                <a:srgbClr val="006AA5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Aesthetically pleasing content presentation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Easy-to-consume APIs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Can quickly create products</a:t>
            </a:r>
            <a:endParaRPr lang="en-US" dirty="0">
              <a:solidFill>
                <a:srgbClr val="006AA5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86209" y="2715720"/>
            <a:ext cx="193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Value they receive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669180" y="1402326"/>
            <a:ext cx="6215970" cy="13226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Present information and content in easy-to-consume ways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Deliver rich &amp; interactive experiences to their consumers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Quick time to market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Avoid headaches (no time to struggle with complexity)</a:t>
            </a:r>
            <a:endParaRPr lang="en-US" dirty="0">
              <a:solidFill>
                <a:srgbClr val="006AA5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586208" y="947190"/>
            <a:ext cx="353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What they are trying to accomplish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752150" y="5056097"/>
            <a:ext cx="6215970" cy="17408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Access to authoring tools</a:t>
            </a:r>
            <a:endParaRPr lang="en-US" dirty="0">
              <a:solidFill>
                <a:srgbClr val="006AA5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Mature operating platform (you run it!)</a:t>
            </a:r>
            <a:endParaRPr lang="en-US" dirty="0">
              <a:solidFill>
                <a:srgbClr val="006AA5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Training &amp; Examples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Membership in a community of like-minded individuals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Early access to needed features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669179" y="4686765"/>
            <a:ext cx="3208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What they are willing to pay for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707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3009" y="1302817"/>
            <a:ext cx="7962563" cy="3730429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6222" t="-34828" r="-8570" b="-38232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215678" y="5229199"/>
            <a:ext cx="604901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>
              <a:spcBef>
                <a:spcPts val="200"/>
              </a:spcBef>
            </a:pPr>
            <a:r>
              <a:rPr spc="-10" dirty="0">
                <a:latin typeface="Calibri"/>
                <a:cs typeface="Calibri"/>
              </a:rPr>
              <a:t>what are </a:t>
            </a:r>
            <a:r>
              <a:rPr spc="-15" dirty="0">
                <a:latin typeface="Calibri"/>
                <a:cs typeface="Calibri"/>
              </a:rPr>
              <a:t>customers </a:t>
            </a:r>
            <a:r>
              <a:rPr spc="-10" dirty="0">
                <a:latin typeface="Calibri"/>
                <a:cs typeface="Calibri"/>
              </a:rPr>
              <a:t>really </a:t>
            </a:r>
            <a:r>
              <a:rPr spc="-5" dirty="0">
                <a:latin typeface="Calibri"/>
                <a:cs typeface="Calibri"/>
              </a:rPr>
              <a:t>willing </a:t>
            </a:r>
            <a:r>
              <a:rPr spc="-15" dirty="0">
                <a:latin typeface="Calibri"/>
                <a:cs typeface="Calibri"/>
              </a:rPr>
              <a:t>to pay for?</a:t>
            </a:r>
            <a:r>
              <a:rPr spc="18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how?</a:t>
            </a:r>
            <a:endParaRPr>
              <a:latin typeface="Calibri"/>
              <a:cs typeface="Calibri"/>
            </a:endParaRPr>
          </a:p>
          <a:p>
            <a:pPr marL="86360"/>
            <a:r>
              <a:rPr spc="-10" dirty="0">
                <a:latin typeface="Calibri"/>
                <a:cs typeface="Calibri"/>
              </a:rPr>
              <a:t>are </a:t>
            </a:r>
            <a:r>
              <a:rPr spc="-5" dirty="0">
                <a:latin typeface="Calibri"/>
                <a:cs typeface="Calibri"/>
              </a:rPr>
              <a:t>you </a:t>
            </a:r>
            <a:r>
              <a:rPr spc="-20" dirty="0">
                <a:latin typeface="Calibri"/>
                <a:cs typeface="Calibri"/>
              </a:rPr>
              <a:t>generating </a:t>
            </a:r>
            <a:r>
              <a:rPr spc="-10" dirty="0">
                <a:latin typeface="Calibri"/>
                <a:cs typeface="Calibri"/>
              </a:rPr>
              <a:t>transactional </a:t>
            </a:r>
            <a:r>
              <a:rPr spc="5" dirty="0">
                <a:latin typeface="Calibri"/>
                <a:cs typeface="Calibri"/>
              </a:rPr>
              <a:t>or </a:t>
            </a:r>
            <a:r>
              <a:rPr spc="-10" dirty="0">
                <a:latin typeface="Calibri"/>
                <a:cs typeface="Calibri"/>
              </a:rPr>
              <a:t>recurring</a:t>
            </a:r>
            <a:r>
              <a:rPr spc="220" dirty="0">
                <a:latin typeface="Calibri"/>
                <a:cs typeface="Calibri"/>
              </a:rPr>
              <a:t> </a:t>
            </a:r>
            <a:r>
              <a:rPr spc="-15" dirty="0">
                <a:latin typeface="Calibri"/>
                <a:cs typeface="Calibri"/>
              </a:rPr>
              <a:t>revenues?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096001" y="4437113"/>
            <a:ext cx="864235" cy="792480"/>
          </a:xfrm>
          <a:custGeom>
            <a:avLst/>
            <a:gdLst/>
            <a:ahLst/>
            <a:cxnLst/>
            <a:rect l="l" t="t" r="r" b="b"/>
            <a:pathLst>
              <a:path w="864235" h="792479">
                <a:moveTo>
                  <a:pt x="0" y="792086"/>
                </a:moveTo>
                <a:lnTo>
                  <a:pt x="864095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21996" y="439901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Revenue Streams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0014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87745" y="1286633"/>
            <a:ext cx="7897828" cy="3738521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7093" t="-34320" r="-8639" b="-38294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10001" y="5229199"/>
            <a:ext cx="4662805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83820">
              <a:spcBef>
                <a:spcPts val="200"/>
              </a:spcBef>
            </a:pPr>
            <a:r>
              <a:rPr spc="-5" dirty="0">
                <a:latin typeface="Calibri"/>
                <a:cs typeface="Calibri"/>
              </a:rPr>
              <a:t>which </a:t>
            </a:r>
            <a:r>
              <a:rPr spc="-10" dirty="0">
                <a:latin typeface="Calibri"/>
                <a:cs typeface="Calibri"/>
              </a:rPr>
              <a:t>resources underpin your business </a:t>
            </a:r>
            <a:r>
              <a:rPr spc="-5" dirty="0">
                <a:latin typeface="Calibri"/>
                <a:cs typeface="Calibri"/>
              </a:rPr>
              <a:t>model?  which </a:t>
            </a:r>
            <a:r>
              <a:rPr spc="-10" dirty="0">
                <a:latin typeface="Calibri"/>
                <a:cs typeface="Calibri"/>
              </a:rPr>
              <a:t>assets are essential?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583836" y="3645028"/>
            <a:ext cx="1512570" cy="1584325"/>
          </a:xfrm>
          <a:custGeom>
            <a:avLst/>
            <a:gdLst/>
            <a:ahLst/>
            <a:cxnLst/>
            <a:rect l="l" t="t" r="r" b="b"/>
            <a:pathLst>
              <a:path w="1512570" h="1584325">
                <a:moveTo>
                  <a:pt x="1512163" y="1584172"/>
                </a:moveTo>
                <a:lnTo>
                  <a:pt x="0" y="0"/>
                </a:lnTo>
              </a:path>
            </a:pathLst>
          </a:custGeom>
          <a:ln w="9524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45731" y="3606924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099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199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099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Key Resources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7608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31101" y="1310910"/>
            <a:ext cx="7954472" cy="3738520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6331" t="-34969" r="-8539" b="-37648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16625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10000" y="5229199"/>
            <a:ext cx="457200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111125">
              <a:spcBef>
                <a:spcPts val="200"/>
              </a:spcBef>
            </a:pPr>
            <a:r>
              <a:rPr spc="-5" dirty="0">
                <a:latin typeface="Calibri"/>
                <a:cs typeface="Calibri"/>
              </a:rPr>
              <a:t>which activities do you </a:t>
            </a:r>
            <a:r>
              <a:rPr spc="-15" dirty="0">
                <a:latin typeface="Calibri"/>
                <a:cs typeface="Calibri"/>
              </a:rPr>
              <a:t>need to </a:t>
            </a:r>
            <a:r>
              <a:rPr spc="-10" dirty="0">
                <a:latin typeface="Calibri"/>
                <a:cs typeface="Calibri"/>
              </a:rPr>
              <a:t>perform well </a:t>
            </a:r>
            <a:r>
              <a:rPr spc="-5" dirty="0">
                <a:latin typeface="Calibri"/>
                <a:cs typeface="Calibri"/>
              </a:rPr>
              <a:t>in  </a:t>
            </a:r>
            <a:r>
              <a:rPr spc="-10" dirty="0">
                <a:latin typeface="Calibri"/>
                <a:cs typeface="Calibri"/>
              </a:rPr>
              <a:t>your business </a:t>
            </a:r>
            <a:r>
              <a:rPr spc="-5" dirty="0">
                <a:latin typeface="Calibri"/>
                <a:cs typeface="Calibri"/>
              </a:rPr>
              <a:t>model? </a:t>
            </a:r>
            <a:r>
              <a:rPr spc="-10" dirty="0">
                <a:latin typeface="Calibri"/>
                <a:cs typeface="Calibri"/>
              </a:rPr>
              <a:t>what </a:t>
            </a:r>
            <a:r>
              <a:rPr spc="-5" dirty="0">
                <a:latin typeface="Calibri"/>
                <a:cs typeface="Calibri"/>
              </a:rPr>
              <a:t>is</a:t>
            </a:r>
            <a:r>
              <a:rPr spc="14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crucial?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303913" y="2060841"/>
            <a:ext cx="792480" cy="3168650"/>
          </a:xfrm>
          <a:custGeom>
            <a:avLst/>
            <a:gdLst/>
            <a:ahLst/>
            <a:cxnLst/>
            <a:rect l="l" t="t" r="r" b="b"/>
            <a:pathLst>
              <a:path w="792479" h="3168650">
                <a:moveTo>
                  <a:pt x="792086" y="3168357"/>
                </a:moveTo>
                <a:lnTo>
                  <a:pt x="0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265812" y="2022748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Key Activities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2873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06825" y="1278541"/>
            <a:ext cx="8003024" cy="3795165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5989" t="-33593" r="-8223" b="-36573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16625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503714" y="5229199"/>
            <a:ext cx="511302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269240">
              <a:spcBef>
                <a:spcPts val="200"/>
              </a:spcBef>
            </a:pPr>
            <a:r>
              <a:rPr spc="-5" dirty="0">
                <a:latin typeface="Calibri"/>
                <a:cs typeface="Calibri"/>
              </a:rPr>
              <a:t>which </a:t>
            </a:r>
            <a:r>
              <a:rPr spc="-10" dirty="0">
                <a:latin typeface="Calibri"/>
                <a:cs typeface="Calibri"/>
              </a:rPr>
              <a:t>partners </a:t>
            </a:r>
            <a:r>
              <a:rPr spc="-5" dirty="0">
                <a:latin typeface="Calibri"/>
                <a:cs typeface="Calibri"/>
              </a:rPr>
              <a:t>and </a:t>
            </a:r>
            <a:r>
              <a:rPr spc="-10" dirty="0">
                <a:latin typeface="Calibri"/>
                <a:cs typeface="Calibri"/>
              </a:rPr>
              <a:t>suppliers </a:t>
            </a:r>
            <a:r>
              <a:rPr spc="-20" dirty="0">
                <a:latin typeface="Calibri"/>
                <a:cs typeface="Calibri"/>
              </a:rPr>
              <a:t>leverage </a:t>
            </a:r>
            <a:r>
              <a:rPr spc="-10" dirty="0">
                <a:latin typeface="Calibri"/>
                <a:cs typeface="Calibri"/>
              </a:rPr>
              <a:t>your </a:t>
            </a:r>
            <a:r>
              <a:rPr spc="-5" dirty="0">
                <a:latin typeface="Calibri"/>
                <a:cs typeface="Calibri"/>
              </a:rPr>
              <a:t>model?  who do you </a:t>
            </a:r>
            <a:r>
              <a:rPr spc="-15" dirty="0">
                <a:latin typeface="Calibri"/>
                <a:cs typeface="Calibri"/>
              </a:rPr>
              <a:t>need to rely</a:t>
            </a:r>
            <a:r>
              <a:rPr spc="10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on?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647732" y="3429001"/>
            <a:ext cx="2448560" cy="1800225"/>
          </a:xfrm>
          <a:custGeom>
            <a:avLst/>
            <a:gdLst/>
            <a:ahLst/>
            <a:cxnLst/>
            <a:rect l="l" t="t" r="r" b="b"/>
            <a:pathLst>
              <a:path w="2448560" h="1800225">
                <a:moveTo>
                  <a:pt x="2448267" y="1800199"/>
                </a:moveTo>
                <a:lnTo>
                  <a:pt x="0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609628" y="33909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Key Partners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4532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63469" y="1343277"/>
            <a:ext cx="7889735" cy="3665693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6792" t="-36546" r="-9060" b="-39570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88634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10000" y="5229199"/>
            <a:ext cx="457200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1019175">
              <a:spcBef>
                <a:spcPts val="200"/>
              </a:spcBef>
            </a:pPr>
            <a:r>
              <a:rPr spc="-10" dirty="0">
                <a:latin typeface="Calibri"/>
                <a:cs typeface="Calibri"/>
              </a:rPr>
              <a:t>what </a:t>
            </a:r>
            <a:r>
              <a:rPr spc="-5" dirty="0">
                <a:latin typeface="Calibri"/>
                <a:cs typeface="Calibri"/>
              </a:rPr>
              <a:t>is the </a:t>
            </a:r>
            <a:r>
              <a:rPr spc="-10" dirty="0">
                <a:latin typeface="Calibri"/>
                <a:cs typeface="Calibri"/>
              </a:rPr>
              <a:t>resulting </a:t>
            </a:r>
            <a:r>
              <a:rPr spc="-15" dirty="0">
                <a:latin typeface="Calibri"/>
                <a:cs typeface="Calibri"/>
              </a:rPr>
              <a:t>cost structure?  </a:t>
            </a:r>
            <a:r>
              <a:rPr spc="-5" dirty="0">
                <a:latin typeface="Calibri"/>
                <a:cs typeface="Calibri"/>
              </a:rPr>
              <a:t>which </a:t>
            </a:r>
            <a:r>
              <a:rPr spc="-20" dirty="0">
                <a:latin typeface="Calibri"/>
                <a:cs typeface="Calibri"/>
              </a:rPr>
              <a:t>key </a:t>
            </a:r>
            <a:r>
              <a:rPr spc="-10" dirty="0">
                <a:latin typeface="Calibri"/>
                <a:cs typeface="Calibri"/>
              </a:rPr>
              <a:t>elements drive your</a:t>
            </a:r>
            <a:r>
              <a:rPr spc="100" dirty="0">
                <a:latin typeface="Calibri"/>
                <a:cs typeface="Calibri"/>
              </a:rPr>
              <a:t> </a:t>
            </a:r>
            <a:r>
              <a:rPr spc="-15" dirty="0">
                <a:latin typeface="Calibri"/>
                <a:cs typeface="Calibri"/>
              </a:rPr>
              <a:t>costs?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591949" y="4437113"/>
            <a:ext cx="504190" cy="792480"/>
          </a:xfrm>
          <a:custGeom>
            <a:avLst/>
            <a:gdLst/>
            <a:ahLst/>
            <a:cxnLst/>
            <a:rect l="l" t="t" r="r" b="b"/>
            <a:pathLst>
              <a:path w="504189" h="792479">
                <a:moveTo>
                  <a:pt x="504050" y="792086"/>
                </a:moveTo>
                <a:lnTo>
                  <a:pt x="0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553843" y="439901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Cost Structure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4620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925904" y="898217"/>
            <a:ext cx="8270061" cy="4588184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4817" t="-19499" r="-5707" b="-21150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88634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9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Business Model Canvas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781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k object 17"/>
          <p:cNvSpPr/>
          <p:nvPr/>
        </p:nvSpPr>
        <p:spPr>
          <a:xfrm>
            <a:off x="353264" y="1402831"/>
            <a:ext cx="11404791" cy="5308027"/>
          </a:xfrm>
          <a:custGeom>
            <a:avLst/>
            <a:gdLst/>
            <a:ahLst/>
            <a:cxnLst/>
            <a:rect l="l" t="t" r="r" b="b"/>
            <a:pathLst>
              <a:path w="14149069" h="8276590">
                <a:moveTo>
                  <a:pt x="14149044" y="0"/>
                </a:moveTo>
                <a:lnTo>
                  <a:pt x="0" y="0"/>
                </a:lnTo>
                <a:lnTo>
                  <a:pt x="0" y="8276539"/>
                </a:lnTo>
                <a:lnTo>
                  <a:pt x="14149044" y="8276539"/>
                </a:lnTo>
                <a:lnTo>
                  <a:pt x="141490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3" name="bk object 18"/>
          <p:cNvSpPr/>
          <p:nvPr/>
        </p:nvSpPr>
        <p:spPr>
          <a:xfrm>
            <a:off x="391425" y="1402831"/>
            <a:ext cx="11404791" cy="5308027"/>
          </a:xfrm>
          <a:custGeom>
            <a:avLst/>
            <a:gdLst/>
            <a:ahLst/>
            <a:cxnLst/>
            <a:rect l="l" t="t" r="r" b="b"/>
            <a:pathLst>
              <a:path w="14149069" h="8276590">
                <a:moveTo>
                  <a:pt x="0" y="28409"/>
                </a:moveTo>
                <a:lnTo>
                  <a:pt x="0" y="8248129"/>
                </a:lnTo>
                <a:lnTo>
                  <a:pt x="0" y="8276539"/>
                </a:lnTo>
                <a:lnTo>
                  <a:pt x="28409" y="8276539"/>
                </a:lnTo>
                <a:lnTo>
                  <a:pt x="14120634" y="8276539"/>
                </a:lnTo>
                <a:lnTo>
                  <a:pt x="14149044" y="8276539"/>
                </a:lnTo>
                <a:lnTo>
                  <a:pt x="14149044" y="8248129"/>
                </a:lnTo>
                <a:lnTo>
                  <a:pt x="14149044" y="28409"/>
                </a:lnTo>
                <a:lnTo>
                  <a:pt x="14149044" y="0"/>
                </a:lnTo>
                <a:lnTo>
                  <a:pt x="14120634" y="0"/>
                </a:lnTo>
                <a:lnTo>
                  <a:pt x="28409" y="0"/>
                </a:lnTo>
                <a:lnTo>
                  <a:pt x="0" y="0"/>
                </a:lnTo>
                <a:lnTo>
                  <a:pt x="0" y="28409"/>
                </a:lnTo>
                <a:close/>
              </a:path>
            </a:pathLst>
          </a:custGeom>
          <a:ln w="56819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4" name="bk object 19"/>
          <p:cNvSpPr/>
          <p:nvPr/>
        </p:nvSpPr>
        <p:spPr>
          <a:xfrm>
            <a:off x="393093" y="5259123"/>
            <a:ext cx="11401209" cy="0"/>
          </a:xfrm>
          <a:custGeom>
            <a:avLst/>
            <a:gdLst/>
            <a:ahLst/>
            <a:cxnLst/>
            <a:rect l="l" t="t" r="r" b="b"/>
            <a:pathLst>
              <a:path w="14144625">
                <a:moveTo>
                  <a:pt x="0" y="0"/>
                </a:moveTo>
                <a:lnTo>
                  <a:pt x="14144637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5" name="bk object 20"/>
          <p:cNvSpPr/>
          <p:nvPr/>
        </p:nvSpPr>
        <p:spPr>
          <a:xfrm>
            <a:off x="2690408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6" name="bk object 21"/>
          <p:cNvSpPr/>
          <p:nvPr/>
        </p:nvSpPr>
        <p:spPr>
          <a:xfrm>
            <a:off x="4955007" y="1384611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74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7" name="bk object 22"/>
          <p:cNvSpPr/>
          <p:nvPr/>
        </p:nvSpPr>
        <p:spPr>
          <a:xfrm>
            <a:off x="7219606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8" name="bk object 23"/>
          <p:cNvSpPr/>
          <p:nvPr/>
        </p:nvSpPr>
        <p:spPr>
          <a:xfrm>
            <a:off x="9484208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9" name="bk object 24"/>
          <p:cNvSpPr/>
          <p:nvPr/>
        </p:nvSpPr>
        <p:spPr>
          <a:xfrm>
            <a:off x="2680816" y="3329302"/>
            <a:ext cx="2284337" cy="0"/>
          </a:xfrm>
          <a:custGeom>
            <a:avLst/>
            <a:gdLst/>
            <a:ahLst/>
            <a:cxnLst/>
            <a:rect l="l" t="t" r="r" b="b"/>
            <a:pathLst>
              <a:path w="2834004">
                <a:moveTo>
                  <a:pt x="0" y="0"/>
                </a:moveTo>
                <a:lnTo>
                  <a:pt x="2833979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50" name="bk object 25"/>
          <p:cNvSpPr/>
          <p:nvPr/>
        </p:nvSpPr>
        <p:spPr>
          <a:xfrm>
            <a:off x="6072109" y="5255068"/>
            <a:ext cx="0" cy="1453049"/>
          </a:xfrm>
          <a:custGeom>
            <a:avLst/>
            <a:gdLst/>
            <a:ahLst/>
            <a:cxnLst/>
            <a:rect l="l" t="t" r="r" b="b"/>
            <a:pathLst>
              <a:path h="2265679">
                <a:moveTo>
                  <a:pt x="0" y="2265121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51" name="bk object 26"/>
          <p:cNvSpPr/>
          <p:nvPr/>
        </p:nvSpPr>
        <p:spPr>
          <a:xfrm>
            <a:off x="7209483" y="3329302"/>
            <a:ext cx="2284337" cy="0"/>
          </a:xfrm>
          <a:custGeom>
            <a:avLst/>
            <a:gdLst/>
            <a:ahLst/>
            <a:cxnLst/>
            <a:rect l="l" t="t" r="r" b="b"/>
            <a:pathLst>
              <a:path w="2834004">
                <a:moveTo>
                  <a:pt x="0" y="0"/>
                </a:moveTo>
                <a:lnTo>
                  <a:pt x="2833979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3" name="object 3"/>
          <p:cNvSpPr/>
          <p:nvPr/>
        </p:nvSpPr>
        <p:spPr>
          <a:xfrm>
            <a:off x="8927833" y="1502537"/>
            <a:ext cx="181224" cy="156789"/>
          </a:xfrm>
          <a:custGeom>
            <a:avLst/>
            <a:gdLst/>
            <a:ahLst/>
            <a:cxnLst/>
            <a:rect l="l" t="t" r="r" b="b"/>
            <a:pathLst>
              <a:path w="282575" h="244475">
                <a:moveTo>
                  <a:pt x="69402" y="0"/>
                </a:moveTo>
                <a:lnTo>
                  <a:pt x="41460" y="6897"/>
                </a:lnTo>
                <a:lnTo>
                  <a:pt x="18399" y="24119"/>
                </a:lnTo>
                <a:lnTo>
                  <a:pt x="4209" y="48053"/>
                </a:lnTo>
                <a:lnTo>
                  <a:pt x="0" y="75589"/>
                </a:lnTo>
                <a:lnTo>
                  <a:pt x="6878" y="103620"/>
                </a:lnTo>
                <a:lnTo>
                  <a:pt x="35008" y="140877"/>
                </a:lnTo>
                <a:lnTo>
                  <a:pt x="80303" y="187441"/>
                </a:lnTo>
                <a:lnTo>
                  <a:pt x="122407" y="227198"/>
                </a:lnTo>
                <a:lnTo>
                  <a:pt x="140965" y="244031"/>
                </a:lnTo>
                <a:lnTo>
                  <a:pt x="140990" y="243713"/>
                </a:lnTo>
                <a:lnTo>
                  <a:pt x="141396" y="243713"/>
                </a:lnTo>
                <a:lnTo>
                  <a:pt x="208973" y="183280"/>
                </a:lnTo>
                <a:lnTo>
                  <a:pt x="245584" y="148403"/>
                </a:lnTo>
                <a:lnTo>
                  <a:pt x="275127" y="103620"/>
                </a:lnTo>
                <a:lnTo>
                  <a:pt x="281997" y="75589"/>
                </a:lnTo>
                <a:lnTo>
                  <a:pt x="278233" y="51029"/>
                </a:lnTo>
                <a:lnTo>
                  <a:pt x="140990" y="51029"/>
                </a:lnTo>
                <a:lnTo>
                  <a:pt x="140088" y="47346"/>
                </a:lnTo>
                <a:lnTo>
                  <a:pt x="139047" y="44196"/>
                </a:lnTo>
                <a:lnTo>
                  <a:pt x="137866" y="41656"/>
                </a:lnTo>
                <a:lnTo>
                  <a:pt x="120704" y="18500"/>
                </a:lnTo>
                <a:lnTo>
                  <a:pt x="96850" y="4241"/>
                </a:lnTo>
                <a:lnTo>
                  <a:pt x="69402" y="0"/>
                </a:lnTo>
                <a:close/>
              </a:path>
              <a:path w="282575" h="244475">
                <a:moveTo>
                  <a:pt x="141396" y="243713"/>
                </a:moveTo>
                <a:lnTo>
                  <a:pt x="140990" y="243713"/>
                </a:lnTo>
                <a:lnTo>
                  <a:pt x="141041" y="244031"/>
                </a:lnTo>
                <a:lnTo>
                  <a:pt x="141396" y="243713"/>
                </a:lnTo>
                <a:close/>
              </a:path>
              <a:path w="282575" h="244475">
                <a:moveTo>
                  <a:pt x="212549" y="0"/>
                </a:moveTo>
                <a:lnTo>
                  <a:pt x="161257" y="18500"/>
                </a:lnTo>
                <a:lnTo>
                  <a:pt x="140990" y="51029"/>
                </a:lnTo>
                <a:lnTo>
                  <a:pt x="278233" y="51029"/>
                </a:lnTo>
                <a:lnTo>
                  <a:pt x="277777" y="48053"/>
                </a:lnTo>
                <a:lnTo>
                  <a:pt x="263567" y="24119"/>
                </a:lnTo>
                <a:lnTo>
                  <a:pt x="240469" y="6897"/>
                </a:lnTo>
                <a:lnTo>
                  <a:pt x="212549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6739887" y="1603351"/>
            <a:ext cx="71268" cy="95702"/>
          </a:xfrm>
          <a:custGeom>
            <a:avLst/>
            <a:gdLst/>
            <a:ahLst/>
            <a:cxnLst/>
            <a:rect l="l" t="t" r="r" b="b"/>
            <a:pathLst>
              <a:path w="111125" h="149225">
                <a:moveTo>
                  <a:pt x="111023" y="0"/>
                </a:moveTo>
                <a:lnTo>
                  <a:pt x="0" y="0"/>
                </a:lnTo>
                <a:lnTo>
                  <a:pt x="0" y="148602"/>
                </a:lnTo>
                <a:lnTo>
                  <a:pt x="111023" y="148602"/>
                </a:lnTo>
                <a:lnTo>
                  <a:pt x="111023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6821368" y="1603351"/>
            <a:ext cx="71268" cy="95702"/>
          </a:xfrm>
          <a:custGeom>
            <a:avLst/>
            <a:gdLst/>
            <a:ahLst/>
            <a:cxnLst/>
            <a:rect l="l" t="t" r="r" b="b"/>
            <a:pathLst>
              <a:path w="111125" h="149225">
                <a:moveTo>
                  <a:pt x="0" y="148602"/>
                </a:moveTo>
                <a:lnTo>
                  <a:pt x="111023" y="148602"/>
                </a:lnTo>
                <a:lnTo>
                  <a:pt x="111023" y="0"/>
                </a:lnTo>
                <a:lnTo>
                  <a:pt x="0" y="0"/>
                </a:lnTo>
                <a:lnTo>
                  <a:pt x="0" y="148602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281491" y="1502498"/>
            <a:ext cx="114436" cy="116879"/>
          </a:xfrm>
          <a:custGeom>
            <a:avLst/>
            <a:gdLst/>
            <a:ahLst/>
            <a:cxnLst/>
            <a:rect l="l" t="t" r="r" b="b"/>
            <a:pathLst>
              <a:path w="178435" h="182244">
                <a:moveTo>
                  <a:pt x="14508" y="131306"/>
                </a:moveTo>
                <a:lnTo>
                  <a:pt x="6901" y="133462"/>
                </a:lnTo>
                <a:lnTo>
                  <a:pt x="0" y="137771"/>
                </a:lnTo>
                <a:lnTo>
                  <a:pt x="2795" y="144374"/>
                </a:lnTo>
                <a:lnTo>
                  <a:pt x="37798" y="177059"/>
                </a:lnTo>
                <a:lnTo>
                  <a:pt x="63125" y="181976"/>
                </a:lnTo>
                <a:lnTo>
                  <a:pt x="88452" y="177059"/>
                </a:lnTo>
                <a:lnTo>
                  <a:pt x="110693" y="162307"/>
                </a:lnTo>
                <a:lnTo>
                  <a:pt x="120010" y="152990"/>
                </a:lnTo>
                <a:lnTo>
                  <a:pt x="63125" y="152990"/>
                </a:lnTo>
                <a:lnTo>
                  <a:pt x="48720" y="150191"/>
                </a:lnTo>
                <a:lnTo>
                  <a:pt x="36068" y="141797"/>
                </a:lnTo>
                <a:lnTo>
                  <a:pt x="33553" y="139282"/>
                </a:lnTo>
                <a:lnTo>
                  <a:pt x="31623" y="136450"/>
                </a:lnTo>
                <a:lnTo>
                  <a:pt x="29959" y="133491"/>
                </a:lnTo>
                <a:lnTo>
                  <a:pt x="22351" y="131313"/>
                </a:lnTo>
                <a:lnTo>
                  <a:pt x="14508" y="131306"/>
                </a:lnTo>
                <a:close/>
              </a:path>
              <a:path w="178435" h="182244">
                <a:moveTo>
                  <a:pt x="164372" y="28992"/>
                </a:moveTo>
                <a:lnTo>
                  <a:pt x="110623" y="28992"/>
                </a:lnTo>
                <a:lnTo>
                  <a:pt x="125028" y="31790"/>
                </a:lnTo>
                <a:lnTo>
                  <a:pt x="137680" y="40184"/>
                </a:lnTo>
                <a:lnTo>
                  <a:pt x="146074" y="52836"/>
                </a:lnTo>
                <a:lnTo>
                  <a:pt x="148872" y="67241"/>
                </a:lnTo>
                <a:lnTo>
                  <a:pt x="146074" y="81646"/>
                </a:lnTo>
                <a:lnTo>
                  <a:pt x="137680" y="94299"/>
                </a:lnTo>
                <a:lnTo>
                  <a:pt x="90182" y="141809"/>
                </a:lnTo>
                <a:lnTo>
                  <a:pt x="77530" y="150196"/>
                </a:lnTo>
                <a:lnTo>
                  <a:pt x="63125" y="152990"/>
                </a:lnTo>
                <a:lnTo>
                  <a:pt x="120010" y="152990"/>
                </a:lnTo>
                <a:lnTo>
                  <a:pt x="158191" y="114809"/>
                </a:lnTo>
                <a:lnTo>
                  <a:pt x="172943" y="92568"/>
                </a:lnTo>
                <a:lnTo>
                  <a:pt x="177860" y="67241"/>
                </a:lnTo>
                <a:lnTo>
                  <a:pt x="172943" y="41914"/>
                </a:lnTo>
                <a:lnTo>
                  <a:pt x="164372" y="28992"/>
                </a:lnTo>
                <a:close/>
              </a:path>
              <a:path w="178435" h="182244">
                <a:moveTo>
                  <a:pt x="41033" y="82716"/>
                </a:moveTo>
                <a:lnTo>
                  <a:pt x="20885" y="82716"/>
                </a:lnTo>
                <a:lnTo>
                  <a:pt x="29704" y="83529"/>
                </a:lnTo>
                <a:lnTo>
                  <a:pt x="38404" y="85345"/>
                </a:lnTo>
                <a:lnTo>
                  <a:pt x="41033" y="82716"/>
                </a:lnTo>
                <a:close/>
              </a:path>
              <a:path w="178435" h="182244">
                <a:moveTo>
                  <a:pt x="110623" y="0"/>
                </a:moveTo>
                <a:lnTo>
                  <a:pt x="63055" y="19673"/>
                </a:lnTo>
                <a:lnTo>
                  <a:pt x="10452" y="72277"/>
                </a:lnTo>
                <a:lnTo>
                  <a:pt x="3251" y="84126"/>
                </a:lnTo>
                <a:lnTo>
                  <a:pt x="12037" y="82913"/>
                </a:lnTo>
                <a:lnTo>
                  <a:pt x="20885" y="82716"/>
                </a:lnTo>
                <a:lnTo>
                  <a:pt x="41033" y="82716"/>
                </a:lnTo>
                <a:lnTo>
                  <a:pt x="83566" y="40184"/>
                </a:lnTo>
                <a:lnTo>
                  <a:pt x="96218" y="31790"/>
                </a:lnTo>
                <a:lnTo>
                  <a:pt x="110623" y="28992"/>
                </a:lnTo>
                <a:lnTo>
                  <a:pt x="164372" y="28992"/>
                </a:lnTo>
                <a:lnTo>
                  <a:pt x="158191" y="19673"/>
                </a:lnTo>
                <a:lnTo>
                  <a:pt x="135931" y="4916"/>
                </a:lnTo>
                <a:lnTo>
                  <a:pt x="110623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219661" y="1561692"/>
            <a:ext cx="114436" cy="116879"/>
          </a:xfrm>
          <a:custGeom>
            <a:avLst/>
            <a:gdLst/>
            <a:ahLst/>
            <a:cxnLst/>
            <a:rect l="l" t="t" r="r" b="b"/>
            <a:pathLst>
              <a:path w="178435" h="182244">
                <a:moveTo>
                  <a:pt x="114739" y="0"/>
                </a:moveTo>
                <a:lnTo>
                  <a:pt x="67165" y="19669"/>
                </a:lnTo>
                <a:lnTo>
                  <a:pt x="19667" y="67167"/>
                </a:lnTo>
                <a:lnTo>
                  <a:pt x="0" y="114734"/>
                </a:lnTo>
                <a:lnTo>
                  <a:pt x="4921" y="140061"/>
                </a:lnTo>
                <a:lnTo>
                  <a:pt x="19699" y="162315"/>
                </a:lnTo>
                <a:lnTo>
                  <a:pt x="41919" y="177056"/>
                </a:lnTo>
                <a:lnTo>
                  <a:pt x="67241" y="181978"/>
                </a:lnTo>
                <a:lnTo>
                  <a:pt x="92577" y="177056"/>
                </a:lnTo>
                <a:lnTo>
                  <a:pt x="114815" y="162302"/>
                </a:lnTo>
                <a:lnTo>
                  <a:pt x="124132" y="152985"/>
                </a:lnTo>
                <a:lnTo>
                  <a:pt x="67241" y="152985"/>
                </a:lnTo>
                <a:lnTo>
                  <a:pt x="52837" y="150186"/>
                </a:lnTo>
                <a:lnTo>
                  <a:pt x="40190" y="141792"/>
                </a:lnTo>
                <a:lnTo>
                  <a:pt x="31796" y="129139"/>
                </a:lnTo>
                <a:lnTo>
                  <a:pt x="28997" y="114734"/>
                </a:lnTo>
                <a:lnTo>
                  <a:pt x="31791" y="100329"/>
                </a:lnTo>
                <a:lnTo>
                  <a:pt x="40178" y="87677"/>
                </a:lnTo>
                <a:lnTo>
                  <a:pt x="87676" y="40179"/>
                </a:lnTo>
                <a:lnTo>
                  <a:pt x="100330" y="31785"/>
                </a:lnTo>
                <a:lnTo>
                  <a:pt x="114739" y="28987"/>
                </a:lnTo>
                <a:lnTo>
                  <a:pt x="169944" y="28987"/>
                </a:lnTo>
                <a:lnTo>
                  <a:pt x="167309" y="25265"/>
                </a:lnTo>
                <a:lnTo>
                  <a:pt x="162313" y="19669"/>
                </a:lnTo>
                <a:lnTo>
                  <a:pt x="140067" y="4917"/>
                </a:lnTo>
                <a:lnTo>
                  <a:pt x="114739" y="0"/>
                </a:lnTo>
                <a:close/>
              </a:path>
              <a:path w="178435" h="182244">
                <a:moveTo>
                  <a:pt x="139466" y="96631"/>
                </a:moveTo>
                <a:lnTo>
                  <a:pt x="94292" y="141805"/>
                </a:lnTo>
                <a:lnTo>
                  <a:pt x="81645" y="150191"/>
                </a:lnTo>
                <a:lnTo>
                  <a:pt x="67241" y="152985"/>
                </a:lnTo>
                <a:lnTo>
                  <a:pt x="124132" y="152985"/>
                </a:lnTo>
                <a:lnTo>
                  <a:pt x="167419" y="109699"/>
                </a:lnTo>
                <a:lnTo>
                  <a:pt x="171496" y="103959"/>
                </a:lnTo>
                <a:lnTo>
                  <a:pt x="173896" y="99264"/>
                </a:lnTo>
                <a:lnTo>
                  <a:pt x="156986" y="99264"/>
                </a:lnTo>
                <a:lnTo>
                  <a:pt x="148166" y="98448"/>
                </a:lnTo>
                <a:lnTo>
                  <a:pt x="139466" y="96631"/>
                </a:lnTo>
                <a:close/>
              </a:path>
              <a:path w="178435" h="182244">
                <a:moveTo>
                  <a:pt x="174620" y="97850"/>
                </a:moveTo>
                <a:lnTo>
                  <a:pt x="165834" y="99068"/>
                </a:lnTo>
                <a:lnTo>
                  <a:pt x="156986" y="99264"/>
                </a:lnTo>
                <a:lnTo>
                  <a:pt x="173896" y="99264"/>
                </a:lnTo>
                <a:lnTo>
                  <a:pt x="174620" y="97850"/>
                </a:lnTo>
                <a:close/>
              </a:path>
              <a:path w="178435" h="182244">
                <a:moveTo>
                  <a:pt x="169944" y="28987"/>
                </a:moveTo>
                <a:lnTo>
                  <a:pt x="114739" y="28987"/>
                </a:lnTo>
                <a:lnTo>
                  <a:pt x="129149" y="31785"/>
                </a:lnTo>
                <a:lnTo>
                  <a:pt x="141803" y="40179"/>
                </a:lnTo>
                <a:lnTo>
                  <a:pt x="144305" y="42681"/>
                </a:lnTo>
                <a:lnTo>
                  <a:pt x="146235" y="45526"/>
                </a:lnTo>
                <a:lnTo>
                  <a:pt x="147899" y="48472"/>
                </a:lnTo>
                <a:lnTo>
                  <a:pt x="155514" y="50658"/>
                </a:lnTo>
                <a:lnTo>
                  <a:pt x="163395" y="50658"/>
                </a:lnTo>
                <a:lnTo>
                  <a:pt x="170964" y="48513"/>
                </a:lnTo>
                <a:lnTo>
                  <a:pt x="177858" y="44205"/>
                </a:lnTo>
                <a:lnTo>
                  <a:pt x="175070" y="37601"/>
                </a:lnTo>
                <a:lnTo>
                  <a:pt x="171557" y="31265"/>
                </a:lnTo>
                <a:lnTo>
                  <a:pt x="169944" y="28987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724426" y="3490507"/>
            <a:ext cx="39502" cy="52127"/>
          </a:xfrm>
          <a:custGeom>
            <a:avLst/>
            <a:gdLst/>
            <a:ahLst/>
            <a:cxnLst/>
            <a:rect l="l" t="t" r="r" b="b"/>
            <a:pathLst>
              <a:path w="61595" h="81279">
                <a:moveTo>
                  <a:pt x="52781" y="0"/>
                </a:moveTo>
                <a:lnTo>
                  <a:pt x="8902" y="0"/>
                </a:lnTo>
                <a:lnTo>
                  <a:pt x="6623" y="22086"/>
                </a:lnTo>
                <a:lnTo>
                  <a:pt x="2217" y="57596"/>
                </a:lnTo>
                <a:lnTo>
                  <a:pt x="0" y="79044"/>
                </a:lnTo>
                <a:lnTo>
                  <a:pt x="10188" y="80418"/>
                </a:lnTo>
                <a:lnTo>
                  <a:pt x="26755" y="81100"/>
                </a:lnTo>
                <a:lnTo>
                  <a:pt x="45280" y="81018"/>
                </a:lnTo>
                <a:lnTo>
                  <a:pt x="61341" y="80098"/>
                </a:lnTo>
                <a:lnTo>
                  <a:pt x="59505" y="58391"/>
                </a:lnTo>
                <a:lnTo>
                  <a:pt x="57303" y="40301"/>
                </a:lnTo>
                <a:lnTo>
                  <a:pt x="54949" y="21762"/>
                </a:lnTo>
                <a:lnTo>
                  <a:pt x="52781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634219" y="3528051"/>
            <a:ext cx="147015" cy="104255"/>
          </a:xfrm>
          <a:custGeom>
            <a:avLst/>
            <a:gdLst/>
            <a:ahLst/>
            <a:cxnLst/>
            <a:rect l="l" t="t" r="r" b="b"/>
            <a:pathLst>
              <a:path w="229235" h="162560">
                <a:moveTo>
                  <a:pt x="53174" y="0"/>
                </a:moveTo>
                <a:lnTo>
                  <a:pt x="19469" y="18046"/>
                </a:lnTo>
                <a:lnTo>
                  <a:pt x="19875" y="20967"/>
                </a:lnTo>
                <a:lnTo>
                  <a:pt x="20167" y="23926"/>
                </a:lnTo>
                <a:lnTo>
                  <a:pt x="20167" y="26962"/>
                </a:lnTo>
                <a:lnTo>
                  <a:pt x="18759" y="40343"/>
                </a:lnTo>
                <a:lnTo>
                  <a:pt x="14731" y="52768"/>
                </a:lnTo>
                <a:lnTo>
                  <a:pt x="8380" y="63945"/>
                </a:lnTo>
                <a:lnTo>
                  <a:pt x="0" y="73583"/>
                </a:lnTo>
                <a:lnTo>
                  <a:pt x="22885" y="84353"/>
                </a:lnTo>
                <a:lnTo>
                  <a:pt x="41025" y="101558"/>
                </a:lnTo>
                <a:lnTo>
                  <a:pt x="52972" y="123750"/>
                </a:lnTo>
                <a:lnTo>
                  <a:pt x="57276" y="149478"/>
                </a:lnTo>
                <a:lnTo>
                  <a:pt x="57276" y="162318"/>
                </a:lnTo>
                <a:lnTo>
                  <a:pt x="229133" y="162305"/>
                </a:lnTo>
                <a:lnTo>
                  <a:pt x="229133" y="138188"/>
                </a:lnTo>
                <a:lnTo>
                  <a:pt x="214502" y="136588"/>
                </a:lnTo>
                <a:lnTo>
                  <a:pt x="214274" y="132549"/>
                </a:lnTo>
                <a:lnTo>
                  <a:pt x="213842" y="128600"/>
                </a:lnTo>
                <a:lnTo>
                  <a:pt x="213804" y="36601"/>
                </a:lnTo>
                <a:lnTo>
                  <a:pt x="118567" y="36601"/>
                </a:lnTo>
                <a:lnTo>
                  <a:pt x="118486" y="34074"/>
                </a:lnTo>
                <a:lnTo>
                  <a:pt x="53174" y="34074"/>
                </a:lnTo>
                <a:lnTo>
                  <a:pt x="53174" y="0"/>
                </a:lnTo>
                <a:close/>
              </a:path>
              <a:path w="229235" h="162560">
                <a:moveTo>
                  <a:pt x="117995" y="406"/>
                </a:moveTo>
                <a:lnTo>
                  <a:pt x="53174" y="34074"/>
                </a:lnTo>
                <a:lnTo>
                  <a:pt x="118486" y="34074"/>
                </a:lnTo>
                <a:lnTo>
                  <a:pt x="118351" y="29857"/>
                </a:lnTo>
                <a:lnTo>
                  <a:pt x="118105" y="23926"/>
                </a:lnTo>
                <a:lnTo>
                  <a:pt x="118004" y="18046"/>
                </a:lnTo>
                <a:lnTo>
                  <a:pt x="117995" y="406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731373" y="3418810"/>
            <a:ext cx="32172" cy="60679"/>
          </a:xfrm>
          <a:custGeom>
            <a:avLst/>
            <a:gdLst/>
            <a:ahLst/>
            <a:cxnLst/>
            <a:rect l="l" t="t" r="r" b="b"/>
            <a:pathLst>
              <a:path w="50164" h="94614">
                <a:moveTo>
                  <a:pt x="23799" y="0"/>
                </a:moveTo>
                <a:lnTo>
                  <a:pt x="24904" y="10655"/>
                </a:lnTo>
                <a:lnTo>
                  <a:pt x="25933" y="19443"/>
                </a:lnTo>
                <a:lnTo>
                  <a:pt x="23431" y="23977"/>
                </a:lnTo>
                <a:lnTo>
                  <a:pt x="21399" y="28054"/>
                </a:lnTo>
                <a:lnTo>
                  <a:pt x="18211" y="31292"/>
                </a:lnTo>
                <a:lnTo>
                  <a:pt x="12700" y="38417"/>
                </a:lnTo>
                <a:lnTo>
                  <a:pt x="7086" y="45885"/>
                </a:lnTo>
                <a:lnTo>
                  <a:pt x="2019" y="56260"/>
                </a:lnTo>
                <a:lnTo>
                  <a:pt x="0" y="63080"/>
                </a:lnTo>
                <a:lnTo>
                  <a:pt x="812" y="70002"/>
                </a:lnTo>
                <a:lnTo>
                  <a:pt x="3772" y="79500"/>
                </a:lnTo>
                <a:lnTo>
                  <a:pt x="9105" y="86620"/>
                </a:lnTo>
                <a:lnTo>
                  <a:pt x="16039" y="91530"/>
                </a:lnTo>
                <a:lnTo>
                  <a:pt x="23799" y="94399"/>
                </a:lnTo>
                <a:lnTo>
                  <a:pt x="22580" y="83718"/>
                </a:lnTo>
                <a:lnTo>
                  <a:pt x="22225" y="75082"/>
                </a:lnTo>
                <a:lnTo>
                  <a:pt x="25285" y="71335"/>
                </a:lnTo>
                <a:lnTo>
                  <a:pt x="27635" y="67779"/>
                </a:lnTo>
                <a:lnTo>
                  <a:pt x="31877" y="63715"/>
                </a:lnTo>
                <a:lnTo>
                  <a:pt x="37833" y="56235"/>
                </a:lnTo>
                <a:lnTo>
                  <a:pt x="40627" y="52527"/>
                </a:lnTo>
                <a:lnTo>
                  <a:pt x="43789" y="48107"/>
                </a:lnTo>
                <a:lnTo>
                  <a:pt x="46113" y="42367"/>
                </a:lnTo>
                <a:lnTo>
                  <a:pt x="48425" y="36741"/>
                </a:lnTo>
                <a:lnTo>
                  <a:pt x="31580" y="2792"/>
                </a:lnTo>
                <a:lnTo>
                  <a:pt x="23799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577496" y="3516770"/>
            <a:ext cx="57421" cy="57421"/>
          </a:xfrm>
          <a:custGeom>
            <a:avLst/>
            <a:gdLst/>
            <a:ahLst/>
            <a:cxnLst/>
            <a:rect l="l" t="t" r="r" b="b"/>
            <a:pathLst>
              <a:path w="89535" h="89535">
                <a:moveTo>
                  <a:pt x="44551" y="0"/>
                </a:moveTo>
                <a:lnTo>
                  <a:pt x="27212" y="3501"/>
                </a:lnTo>
                <a:lnTo>
                  <a:pt x="13050" y="13050"/>
                </a:lnTo>
                <a:lnTo>
                  <a:pt x="3501" y="27212"/>
                </a:lnTo>
                <a:lnTo>
                  <a:pt x="0" y="44551"/>
                </a:lnTo>
                <a:lnTo>
                  <a:pt x="3501" y="61896"/>
                </a:lnTo>
                <a:lnTo>
                  <a:pt x="13050" y="76057"/>
                </a:lnTo>
                <a:lnTo>
                  <a:pt x="27212" y="85603"/>
                </a:lnTo>
                <a:lnTo>
                  <a:pt x="44551" y="89103"/>
                </a:lnTo>
                <a:lnTo>
                  <a:pt x="61890" y="85603"/>
                </a:lnTo>
                <a:lnTo>
                  <a:pt x="76052" y="76057"/>
                </a:lnTo>
                <a:lnTo>
                  <a:pt x="85601" y="61896"/>
                </a:lnTo>
                <a:lnTo>
                  <a:pt x="89103" y="44551"/>
                </a:lnTo>
                <a:lnTo>
                  <a:pt x="85601" y="27212"/>
                </a:lnTo>
                <a:lnTo>
                  <a:pt x="76052" y="13050"/>
                </a:lnTo>
                <a:lnTo>
                  <a:pt x="61890" y="3501"/>
                </a:lnTo>
                <a:lnTo>
                  <a:pt x="44551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551307" y="3585819"/>
            <a:ext cx="107513" cy="45611"/>
          </a:xfrm>
          <a:custGeom>
            <a:avLst/>
            <a:gdLst/>
            <a:ahLst/>
            <a:cxnLst/>
            <a:rect l="l" t="t" r="r" b="b"/>
            <a:pathLst>
              <a:path w="167639" h="71120">
                <a:moveTo>
                  <a:pt x="107657" y="0"/>
                </a:moveTo>
                <a:lnTo>
                  <a:pt x="59397" y="0"/>
                </a:lnTo>
                <a:lnTo>
                  <a:pt x="36331" y="4687"/>
                </a:lnTo>
                <a:lnTo>
                  <a:pt x="17445" y="17449"/>
                </a:lnTo>
                <a:lnTo>
                  <a:pt x="4685" y="36336"/>
                </a:lnTo>
                <a:lnTo>
                  <a:pt x="0" y="59397"/>
                </a:lnTo>
                <a:lnTo>
                  <a:pt x="0" y="70535"/>
                </a:lnTo>
                <a:lnTo>
                  <a:pt x="167055" y="70535"/>
                </a:lnTo>
                <a:lnTo>
                  <a:pt x="167055" y="59397"/>
                </a:lnTo>
                <a:lnTo>
                  <a:pt x="162370" y="36336"/>
                </a:lnTo>
                <a:lnTo>
                  <a:pt x="149610" y="17449"/>
                </a:lnTo>
                <a:lnTo>
                  <a:pt x="130724" y="4687"/>
                </a:lnTo>
                <a:lnTo>
                  <a:pt x="107657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4593809" y="1503993"/>
            <a:ext cx="184075" cy="184075"/>
          </a:xfrm>
          <a:custGeom>
            <a:avLst/>
            <a:gdLst/>
            <a:ahLst/>
            <a:cxnLst/>
            <a:rect l="l" t="t" r="r" b="b"/>
            <a:pathLst>
              <a:path w="287020" h="287019">
                <a:moveTo>
                  <a:pt x="143421" y="0"/>
                </a:moveTo>
                <a:lnTo>
                  <a:pt x="98088" y="7311"/>
                </a:lnTo>
                <a:lnTo>
                  <a:pt x="58718" y="27671"/>
                </a:lnTo>
                <a:lnTo>
                  <a:pt x="27671" y="58718"/>
                </a:lnTo>
                <a:lnTo>
                  <a:pt x="7311" y="98088"/>
                </a:lnTo>
                <a:lnTo>
                  <a:pt x="0" y="143421"/>
                </a:lnTo>
                <a:lnTo>
                  <a:pt x="7311" y="188753"/>
                </a:lnTo>
                <a:lnTo>
                  <a:pt x="27671" y="228124"/>
                </a:lnTo>
                <a:lnTo>
                  <a:pt x="58718" y="259170"/>
                </a:lnTo>
                <a:lnTo>
                  <a:pt x="98088" y="279530"/>
                </a:lnTo>
                <a:lnTo>
                  <a:pt x="143421" y="286842"/>
                </a:lnTo>
                <a:lnTo>
                  <a:pt x="188753" y="279530"/>
                </a:lnTo>
                <a:lnTo>
                  <a:pt x="228124" y="259170"/>
                </a:lnTo>
                <a:lnTo>
                  <a:pt x="259170" y="228124"/>
                </a:lnTo>
                <a:lnTo>
                  <a:pt x="268053" y="210947"/>
                </a:lnTo>
                <a:lnTo>
                  <a:pt x="122542" y="210947"/>
                </a:lnTo>
                <a:lnTo>
                  <a:pt x="65252" y="153644"/>
                </a:lnTo>
                <a:lnTo>
                  <a:pt x="84874" y="134023"/>
                </a:lnTo>
                <a:lnTo>
                  <a:pt x="152885" y="134023"/>
                </a:lnTo>
                <a:lnTo>
                  <a:pt x="203987" y="75539"/>
                </a:lnTo>
                <a:lnTo>
                  <a:pt x="267869" y="75539"/>
                </a:lnTo>
                <a:lnTo>
                  <a:pt x="259170" y="58718"/>
                </a:lnTo>
                <a:lnTo>
                  <a:pt x="228124" y="27671"/>
                </a:lnTo>
                <a:lnTo>
                  <a:pt x="188753" y="7311"/>
                </a:lnTo>
                <a:lnTo>
                  <a:pt x="143421" y="0"/>
                </a:lnTo>
                <a:close/>
              </a:path>
              <a:path w="287020" h="287019">
                <a:moveTo>
                  <a:pt x="267869" y="75539"/>
                </a:moveTo>
                <a:lnTo>
                  <a:pt x="203987" y="75539"/>
                </a:lnTo>
                <a:lnTo>
                  <a:pt x="224904" y="93802"/>
                </a:lnTo>
                <a:lnTo>
                  <a:pt x="122542" y="210947"/>
                </a:lnTo>
                <a:lnTo>
                  <a:pt x="268053" y="210947"/>
                </a:lnTo>
                <a:lnTo>
                  <a:pt x="279530" y="188753"/>
                </a:lnTo>
                <a:lnTo>
                  <a:pt x="286842" y="143421"/>
                </a:lnTo>
                <a:lnTo>
                  <a:pt x="279530" y="98088"/>
                </a:lnTo>
                <a:lnTo>
                  <a:pt x="267869" y="75539"/>
                </a:lnTo>
                <a:close/>
              </a:path>
              <a:path w="287020" h="287019">
                <a:moveTo>
                  <a:pt x="152885" y="134023"/>
                </a:moveTo>
                <a:lnTo>
                  <a:pt x="84874" y="134023"/>
                </a:lnTo>
                <a:lnTo>
                  <a:pt x="121170" y="170319"/>
                </a:lnTo>
                <a:lnTo>
                  <a:pt x="152885" y="134023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8871938" y="3422135"/>
            <a:ext cx="140499" cy="156382"/>
          </a:xfrm>
          <a:custGeom>
            <a:avLst/>
            <a:gdLst/>
            <a:ahLst/>
            <a:cxnLst/>
            <a:rect l="l" t="t" r="r" b="b"/>
            <a:pathLst>
              <a:path w="219075" h="243839">
                <a:moveTo>
                  <a:pt x="218478" y="0"/>
                </a:moveTo>
                <a:lnTo>
                  <a:pt x="18630" y="0"/>
                </a:lnTo>
                <a:lnTo>
                  <a:pt x="18630" y="155816"/>
                </a:lnTo>
                <a:lnTo>
                  <a:pt x="0" y="155816"/>
                </a:lnTo>
                <a:lnTo>
                  <a:pt x="0" y="199847"/>
                </a:lnTo>
                <a:lnTo>
                  <a:pt x="41516" y="199847"/>
                </a:lnTo>
                <a:lnTo>
                  <a:pt x="45541" y="216929"/>
                </a:lnTo>
                <a:lnTo>
                  <a:pt x="55356" y="230835"/>
                </a:lnTo>
                <a:lnTo>
                  <a:pt x="69594" y="240187"/>
                </a:lnTo>
                <a:lnTo>
                  <a:pt x="86893" y="243611"/>
                </a:lnTo>
                <a:lnTo>
                  <a:pt x="104191" y="240187"/>
                </a:lnTo>
                <a:lnTo>
                  <a:pt x="118430" y="230835"/>
                </a:lnTo>
                <a:lnTo>
                  <a:pt x="123387" y="223812"/>
                </a:lnTo>
                <a:lnTo>
                  <a:pt x="86893" y="223812"/>
                </a:lnTo>
                <a:lnTo>
                  <a:pt x="76914" y="221791"/>
                </a:lnTo>
                <a:lnTo>
                  <a:pt x="68754" y="216284"/>
                </a:lnTo>
                <a:lnTo>
                  <a:pt x="63247" y="208124"/>
                </a:lnTo>
                <a:lnTo>
                  <a:pt x="61226" y="198145"/>
                </a:lnTo>
                <a:lnTo>
                  <a:pt x="63247" y="188168"/>
                </a:lnTo>
                <a:lnTo>
                  <a:pt x="68754" y="180012"/>
                </a:lnTo>
                <a:lnTo>
                  <a:pt x="76914" y="174510"/>
                </a:lnTo>
                <a:lnTo>
                  <a:pt x="86893" y="172491"/>
                </a:lnTo>
                <a:lnTo>
                  <a:pt x="218478" y="172491"/>
                </a:lnTo>
                <a:lnTo>
                  <a:pt x="218478" y="0"/>
                </a:lnTo>
                <a:close/>
              </a:path>
              <a:path w="219075" h="243839">
                <a:moveTo>
                  <a:pt x="218478" y="172491"/>
                </a:moveTo>
                <a:lnTo>
                  <a:pt x="86893" y="172491"/>
                </a:lnTo>
                <a:lnTo>
                  <a:pt x="96872" y="174510"/>
                </a:lnTo>
                <a:lnTo>
                  <a:pt x="105032" y="180012"/>
                </a:lnTo>
                <a:lnTo>
                  <a:pt x="110539" y="188168"/>
                </a:lnTo>
                <a:lnTo>
                  <a:pt x="112560" y="198145"/>
                </a:lnTo>
                <a:lnTo>
                  <a:pt x="110539" y="208124"/>
                </a:lnTo>
                <a:lnTo>
                  <a:pt x="105032" y="216284"/>
                </a:lnTo>
                <a:lnTo>
                  <a:pt x="96872" y="221791"/>
                </a:lnTo>
                <a:lnTo>
                  <a:pt x="86893" y="223812"/>
                </a:lnTo>
                <a:lnTo>
                  <a:pt x="123387" y="223812"/>
                </a:lnTo>
                <a:lnTo>
                  <a:pt x="128244" y="216929"/>
                </a:lnTo>
                <a:lnTo>
                  <a:pt x="132270" y="199847"/>
                </a:lnTo>
                <a:lnTo>
                  <a:pt x="218478" y="199847"/>
                </a:lnTo>
                <a:lnTo>
                  <a:pt x="218478" y="172491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020741" y="3442609"/>
            <a:ext cx="88372" cy="136020"/>
          </a:xfrm>
          <a:custGeom>
            <a:avLst/>
            <a:gdLst/>
            <a:ahLst/>
            <a:cxnLst/>
            <a:rect l="l" t="t" r="r" b="b"/>
            <a:pathLst>
              <a:path w="137795" h="212089">
                <a:moveTo>
                  <a:pt x="80924" y="0"/>
                </a:moveTo>
                <a:lnTo>
                  <a:pt x="0" y="0"/>
                </a:lnTo>
                <a:lnTo>
                  <a:pt x="0" y="167919"/>
                </a:lnTo>
                <a:lnTo>
                  <a:pt x="22364" y="167919"/>
                </a:lnTo>
                <a:lnTo>
                  <a:pt x="26391" y="185003"/>
                </a:lnTo>
                <a:lnTo>
                  <a:pt x="36209" y="198913"/>
                </a:lnTo>
                <a:lnTo>
                  <a:pt x="50448" y="208270"/>
                </a:lnTo>
                <a:lnTo>
                  <a:pt x="67741" y="211696"/>
                </a:lnTo>
                <a:lnTo>
                  <a:pt x="85047" y="208270"/>
                </a:lnTo>
                <a:lnTo>
                  <a:pt x="99290" y="198913"/>
                </a:lnTo>
                <a:lnTo>
                  <a:pt x="104250" y="191884"/>
                </a:lnTo>
                <a:lnTo>
                  <a:pt x="67741" y="191884"/>
                </a:lnTo>
                <a:lnTo>
                  <a:pt x="57764" y="189865"/>
                </a:lnTo>
                <a:lnTo>
                  <a:pt x="49609" y="184362"/>
                </a:lnTo>
                <a:lnTo>
                  <a:pt x="44106" y="176207"/>
                </a:lnTo>
                <a:lnTo>
                  <a:pt x="42087" y="166230"/>
                </a:lnTo>
                <a:lnTo>
                  <a:pt x="44106" y="156251"/>
                </a:lnTo>
                <a:lnTo>
                  <a:pt x="49609" y="148091"/>
                </a:lnTo>
                <a:lnTo>
                  <a:pt x="57764" y="142584"/>
                </a:lnTo>
                <a:lnTo>
                  <a:pt x="67741" y="140563"/>
                </a:lnTo>
                <a:lnTo>
                  <a:pt x="137185" y="140563"/>
                </a:lnTo>
                <a:lnTo>
                  <a:pt x="137185" y="85966"/>
                </a:lnTo>
                <a:lnTo>
                  <a:pt x="133328" y="80073"/>
                </a:lnTo>
                <a:lnTo>
                  <a:pt x="25996" y="80073"/>
                </a:lnTo>
                <a:lnTo>
                  <a:pt x="25996" y="23520"/>
                </a:lnTo>
                <a:lnTo>
                  <a:pt x="96317" y="23520"/>
                </a:lnTo>
                <a:lnTo>
                  <a:pt x="80924" y="0"/>
                </a:lnTo>
                <a:close/>
              </a:path>
              <a:path w="137795" h="212089">
                <a:moveTo>
                  <a:pt x="137185" y="140563"/>
                </a:moveTo>
                <a:lnTo>
                  <a:pt x="67741" y="140563"/>
                </a:lnTo>
                <a:lnTo>
                  <a:pt x="77720" y="142584"/>
                </a:lnTo>
                <a:lnTo>
                  <a:pt x="85880" y="148091"/>
                </a:lnTo>
                <a:lnTo>
                  <a:pt x="91387" y="156251"/>
                </a:lnTo>
                <a:lnTo>
                  <a:pt x="93408" y="166230"/>
                </a:lnTo>
                <a:lnTo>
                  <a:pt x="91387" y="176207"/>
                </a:lnTo>
                <a:lnTo>
                  <a:pt x="85880" y="184362"/>
                </a:lnTo>
                <a:lnTo>
                  <a:pt x="77720" y="189865"/>
                </a:lnTo>
                <a:lnTo>
                  <a:pt x="67741" y="191884"/>
                </a:lnTo>
                <a:lnTo>
                  <a:pt x="104250" y="191884"/>
                </a:lnTo>
                <a:lnTo>
                  <a:pt x="109105" y="185003"/>
                </a:lnTo>
                <a:lnTo>
                  <a:pt x="113131" y="167919"/>
                </a:lnTo>
                <a:lnTo>
                  <a:pt x="137185" y="167919"/>
                </a:lnTo>
                <a:lnTo>
                  <a:pt x="137185" y="140563"/>
                </a:lnTo>
                <a:close/>
              </a:path>
              <a:path w="137795" h="212089">
                <a:moveTo>
                  <a:pt x="96317" y="23520"/>
                </a:moveTo>
                <a:lnTo>
                  <a:pt x="66725" y="23520"/>
                </a:lnTo>
                <a:lnTo>
                  <a:pt x="103733" y="80073"/>
                </a:lnTo>
                <a:lnTo>
                  <a:pt x="133328" y="80073"/>
                </a:lnTo>
                <a:lnTo>
                  <a:pt x="96317" y="2352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5823970" y="5388694"/>
            <a:ext cx="163712" cy="165341"/>
          </a:xfrm>
          <a:custGeom>
            <a:avLst/>
            <a:gdLst/>
            <a:ahLst/>
            <a:cxnLst/>
            <a:rect l="l" t="t" r="r" b="b"/>
            <a:pathLst>
              <a:path w="255270" h="257809">
                <a:moveTo>
                  <a:pt x="233387" y="0"/>
                </a:moveTo>
                <a:lnTo>
                  <a:pt x="152247" y="0"/>
                </a:lnTo>
                <a:lnTo>
                  <a:pt x="0" y="152006"/>
                </a:lnTo>
                <a:lnTo>
                  <a:pt x="105308" y="257670"/>
                </a:lnTo>
                <a:lnTo>
                  <a:pt x="254965" y="107505"/>
                </a:lnTo>
                <a:lnTo>
                  <a:pt x="254965" y="64795"/>
                </a:lnTo>
                <a:lnTo>
                  <a:pt x="212123" y="64795"/>
                </a:lnTo>
                <a:lnTo>
                  <a:pt x="203933" y="63195"/>
                </a:lnTo>
                <a:lnTo>
                  <a:pt x="196723" y="58394"/>
                </a:lnTo>
                <a:lnTo>
                  <a:pt x="191958" y="51190"/>
                </a:lnTo>
                <a:lnTo>
                  <a:pt x="190369" y="42987"/>
                </a:lnTo>
                <a:lnTo>
                  <a:pt x="191958" y="34782"/>
                </a:lnTo>
                <a:lnTo>
                  <a:pt x="196723" y="27571"/>
                </a:lnTo>
                <a:lnTo>
                  <a:pt x="203933" y="22778"/>
                </a:lnTo>
                <a:lnTo>
                  <a:pt x="212123" y="21180"/>
                </a:lnTo>
                <a:lnTo>
                  <a:pt x="254518" y="21180"/>
                </a:lnTo>
                <a:lnTo>
                  <a:pt x="233387" y="0"/>
                </a:lnTo>
                <a:close/>
              </a:path>
              <a:path w="255270" h="257809">
                <a:moveTo>
                  <a:pt x="254518" y="21180"/>
                </a:moveTo>
                <a:lnTo>
                  <a:pt x="212123" y="21180"/>
                </a:lnTo>
                <a:lnTo>
                  <a:pt x="220306" y="22778"/>
                </a:lnTo>
                <a:lnTo>
                  <a:pt x="227495" y="27571"/>
                </a:lnTo>
                <a:lnTo>
                  <a:pt x="232274" y="34782"/>
                </a:lnTo>
                <a:lnTo>
                  <a:pt x="233867" y="42987"/>
                </a:lnTo>
                <a:lnTo>
                  <a:pt x="232274" y="51190"/>
                </a:lnTo>
                <a:lnTo>
                  <a:pt x="227495" y="58394"/>
                </a:lnTo>
                <a:lnTo>
                  <a:pt x="220306" y="63195"/>
                </a:lnTo>
                <a:lnTo>
                  <a:pt x="212123" y="64795"/>
                </a:lnTo>
                <a:lnTo>
                  <a:pt x="254965" y="64795"/>
                </a:lnTo>
                <a:lnTo>
                  <a:pt x="254965" y="21628"/>
                </a:lnTo>
                <a:lnTo>
                  <a:pt x="254518" y="2118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810158" y="5348624"/>
            <a:ext cx="163712" cy="116879"/>
          </a:xfrm>
          <a:custGeom>
            <a:avLst/>
            <a:gdLst/>
            <a:ahLst/>
            <a:cxnLst/>
            <a:rect l="l" t="t" r="r" b="b"/>
            <a:pathLst>
              <a:path w="255270" h="182245">
                <a:moveTo>
                  <a:pt x="233400" y="0"/>
                </a:moveTo>
                <a:lnTo>
                  <a:pt x="152247" y="0"/>
                </a:lnTo>
                <a:lnTo>
                  <a:pt x="0" y="152031"/>
                </a:lnTo>
                <a:lnTo>
                  <a:pt x="30073" y="182232"/>
                </a:lnTo>
                <a:lnTo>
                  <a:pt x="166865" y="45669"/>
                </a:lnTo>
                <a:lnTo>
                  <a:pt x="254927" y="45669"/>
                </a:lnTo>
                <a:lnTo>
                  <a:pt x="254927" y="21653"/>
                </a:lnTo>
                <a:lnTo>
                  <a:pt x="233400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0348331" y="5398784"/>
            <a:ext cx="181224" cy="175522"/>
          </a:xfrm>
          <a:custGeom>
            <a:avLst/>
            <a:gdLst/>
            <a:ahLst/>
            <a:cxnLst/>
            <a:rect l="l" t="t" r="r" b="b"/>
            <a:pathLst>
              <a:path w="282575" h="273684">
                <a:moveTo>
                  <a:pt x="189344" y="0"/>
                </a:moveTo>
                <a:lnTo>
                  <a:pt x="92951" y="0"/>
                </a:lnTo>
                <a:lnTo>
                  <a:pt x="55781" y="20262"/>
                </a:lnTo>
                <a:lnTo>
                  <a:pt x="26454" y="50306"/>
                </a:lnTo>
                <a:lnTo>
                  <a:pt x="7137" y="88048"/>
                </a:lnTo>
                <a:lnTo>
                  <a:pt x="0" y="131406"/>
                </a:lnTo>
                <a:lnTo>
                  <a:pt x="6871" y="176043"/>
                </a:lnTo>
                <a:lnTo>
                  <a:pt x="26618" y="214909"/>
                </a:lnTo>
                <a:lnTo>
                  <a:pt x="56936" y="245665"/>
                </a:lnTo>
                <a:lnTo>
                  <a:pt x="95517" y="265970"/>
                </a:lnTo>
                <a:lnTo>
                  <a:pt x="140055" y="273481"/>
                </a:lnTo>
                <a:lnTo>
                  <a:pt x="184698" y="266610"/>
                </a:lnTo>
                <a:lnTo>
                  <a:pt x="223568" y="246863"/>
                </a:lnTo>
                <a:lnTo>
                  <a:pt x="254326" y="216545"/>
                </a:lnTo>
                <a:lnTo>
                  <a:pt x="274631" y="177964"/>
                </a:lnTo>
                <a:lnTo>
                  <a:pt x="282143" y="133426"/>
                </a:lnTo>
                <a:lnTo>
                  <a:pt x="275488" y="89520"/>
                </a:lnTo>
                <a:lnTo>
                  <a:pt x="256332" y="51182"/>
                </a:lnTo>
                <a:lnTo>
                  <a:pt x="226880" y="20610"/>
                </a:lnTo>
                <a:lnTo>
                  <a:pt x="189344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0403258" y="5348632"/>
            <a:ext cx="71268" cy="23213"/>
          </a:xfrm>
          <a:custGeom>
            <a:avLst/>
            <a:gdLst/>
            <a:ahLst/>
            <a:cxnLst/>
            <a:rect l="l" t="t" r="r" b="b"/>
            <a:pathLst>
              <a:path w="111125" h="36195">
                <a:moveTo>
                  <a:pt x="0" y="0"/>
                </a:moveTo>
                <a:lnTo>
                  <a:pt x="15506" y="36169"/>
                </a:lnTo>
                <a:lnTo>
                  <a:pt x="95072" y="36169"/>
                </a:lnTo>
                <a:lnTo>
                  <a:pt x="107471" y="8356"/>
                </a:lnTo>
                <a:lnTo>
                  <a:pt x="83070" y="8356"/>
                </a:lnTo>
                <a:lnTo>
                  <a:pt x="80446" y="7950"/>
                </a:lnTo>
                <a:lnTo>
                  <a:pt x="27647" y="7950"/>
                </a:lnTo>
                <a:lnTo>
                  <a:pt x="19429" y="6677"/>
                </a:lnTo>
                <a:lnTo>
                  <a:pt x="8211" y="1265"/>
                </a:lnTo>
                <a:lnTo>
                  <a:pt x="0" y="0"/>
                </a:lnTo>
                <a:close/>
              </a:path>
              <a:path w="111125" h="36195">
                <a:moveTo>
                  <a:pt x="110845" y="787"/>
                </a:moveTo>
                <a:lnTo>
                  <a:pt x="102608" y="1939"/>
                </a:lnTo>
                <a:lnTo>
                  <a:pt x="91307" y="7197"/>
                </a:lnTo>
                <a:lnTo>
                  <a:pt x="83070" y="8356"/>
                </a:lnTo>
                <a:lnTo>
                  <a:pt x="107471" y="8356"/>
                </a:lnTo>
                <a:lnTo>
                  <a:pt x="110845" y="787"/>
                </a:lnTo>
                <a:close/>
              </a:path>
              <a:path w="111125" h="36195">
                <a:moveTo>
                  <a:pt x="55410" y="393"/>
                </a:moveTo>
                <a:lnTo>
                  <a:pt x="47175" y="1545"/>
                </a:lnTo>
                <a:lnTo>
                  <a:pt x="35882" y="6798"/>
                </a:lnTo>
                <a:lnTo>
                  <a:pt x="27647" y="7950"/>
                </a:lnTo>
                <a:lnTo>
                  <a:pt x="80446" y="7950"/>
                </a:lnTo>
                <a:lnTo>
                  <a:pt x="74851" y="7083"/>
                </a:lnTo>
                <a:lnTo>
                  <a:pt x="63628" y="1666"/>
                </a:lnTo>
                <a:lnTo>
                  <a:pt x="55410" y="393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0406525" y="5379485"/>
            <a:ext cx="64752" cy="11810"/>
          </a:xfrm>
          <a:custGeom>
            <a:avLst/>
            <a:gdLst/>
            <a:ahLst/>
            <a:cxnLst/>
            <a:rect l="l" t="t" r="r" b="b"/>
            <a:pathLst>
              <a:path w="100965" h="18415">
                <a:moveTo>
                  <a:pt x="96596" y="0"/>
                </a:moveTo>
                <a:lnTo>
                  <a:pt x="4063" y="0"/>
                </a:lnTo>
                <a:lnTo>
                  <a:pt x="0" y="4064"/>
                </a:lnTo>
                <a:lnTo>
                  <a:pt x="0" y="13995"/>
                </a:lnTo>
                <a:lnTo>
                  <a:pt x="4063" y="18059"/>
                </a:lnTo>
                <a:lnTo>
                  <a:pt x="96596" y="18059"/>
                </a:lnTo>
                <a:lnTo>
                  <a:pt x="100660" y="13995"/>
                </a:lnTo>
                <a:lnTo>
                  <a:pt x="100660" y="4064"/>
                </a:lnTo>
                <a:lnTo>
                  <a:pt x="96596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10408008" y="5439333"/>
            <a:ext cx="61901" cy="93666"/>
          </a:xfrm>
          <a:custGeom>
            <a:avLst/>
            <a:gdLst/>
            <a:ahLst/>
            <a:cxnLst/>
            <a:rect l="l" t="t" r="r" b="b"/>
            <a:pathLst>
              <a:path w="96519" h="146050">
                <a:moveTo>
                  <a:pt x="13690" y="94653"/>
                </a:moveTo>
                <a:lnTo>
                  <a:pt x="0" y="114363"/>
                </a:lnTo>
                <a:lnTo>
                  <a:pt x="5753" y="118808"/>
                </a:lnTo>
                <a:lnTo>
                  <a:pt x="12128" y="122478"/>
                </a:lnTo>
                <a:lnTo>
                  <a:pt x="26098" y="128244"/>
                </a:lnTo>
                <a:lnTo>
                  <a:pt x="33362" y="130187"/>
                </a:lnTo>
                <a:lnTo>
                  <a:pt x="40881" y="131165"/>
                </a:lnTo>
                <a:lnTo>
                  <a:pt x="40754" y="145897"/>
                </a:lnTo>
                <a:lnTo>
                  <a:pt x="58826" y="146024"/>
                </a:lnTo>
                <a:lnTo>
                  <a:pt x="58940" y="131648"/>
                </a:lnTo>
                <a:lnTo>
                  <a:pt x="64503" y="131102"/>
                </a:lnTo>
                <a:lnTo>
                  <a:pt x="93679" y="109918"/>
                </a:lnTo>
                <a:lnTo>
                  <a:pt x="58242" y="109918"/>
                </a:lnTo>
                <a:lnTo>
                  <a:pt x="58248" y="108927"/>
                </a:lnTo>
                <a:lnTo>
                  <a:pt x="41909" y="108927"/>
                </a:lnTo>
                <a:lnTo>
                  <a:pt x="36702" y="107848"/>
                </a:lnTo>
                <a:lnTo>
                  <a:pt x="31876" y="106108"/>
                </a:lnTo>
                <a:lnTo>
                  <a:pt x="22999" y="101295"/>
                </a:lnTo>
                <a:lnTo>
                  <a:pt x="18414" y="98285"/>
                </a:lnTo>
                <a:lnTo>
                  <a:pt x="13690" y="94653"/>
                </a:lnTo>
                <a:close/>
              </a:path>
              <a:path w="96519" h="146050">
                <a:moveTo>
                  <a:pt x="95346" y="85598"/>
                </a:moveTo>
                <a:lnTo>
                  <a:pt x="58407" y="85598"/>
                </a:lnTo>
                <a:lnTo>
                  <a:pt x="63144" y="87363"/>
                </a:lnTo>
                <a:lnTo>
                  <a:pt x="66382" y="89217"/>
                </a:lnTo>
                <a:lnTo>
                  <a:pt x="69824" y="93065"/>
                </a:lnTo>
                <a:lnTo>
                  <a:pt x="70675" y="95529"/>
                </a:lnTo>
                <a:lnTo>
                  <a:pt x="70599" y="105029"/>
                </a:lnTo>
                <a:lnTo>
                  <a:pt x="66471" y="108712"/>
                </a:lnTo>
                <a:lnTo>
                  <a:pt x="58242" y="109918"/>
                </a:lnTo>
                <a:lnTo>
                  <a:pt x="93679" y="109918"/>
                </a:lnTo>
                <a:lnTo>
                  <a:pt x="95059" y="106946"/>
                </a:lnTo>
                <a:lnTo>
                  <a:pt x="95999" y="102552"/>
                </a:lnTo>
                <a:lnTo>
                  <a:pt x="96010" y="87363"/>
                </a:lnTo>
                <a:lnTo>
                  <a:pt x="95346" y="85598"/>
                </a:lnTo>
                <a:close/>
              </a:path>
              <a:path w="96519" h="146050">
                <a:moveTo>
                  <a:pt x="41833" y="0"/>
                </a:moveTo>
                <a:lnTo>
                  <a:pt x="41757" y="10083"/>
                </a:lnTo>
                <a:lnTo>
                  <a:pt x="36309" y="10617"/>
                </a:lnTo>
                <a:lnTo>
                  <a:pt x="31318" y="11772"/>
                </a:lnTo>
                <a:lnTo>
                  <a:pt x="4991" y="49314"/>
                </a:lnTo>
                <a:lnTo>
                  <a:pt x="5740" y="53809"/>
                </a:lnTo>
                <a:lnTo>
                  <a:pt x="35864" y="79527"/>
                </a:lnTo>
                <a:lnTo>
                  <a:pt x="42113" y="81305"/>
                </a:lnTo>
                <a:lnTo>
                  <a:pt x="41909" y="108927"/>
                </a:lnTo>
                <a:lnTo>
                  <a:pt x="58248" y="108927"/>
                </a:lnTo>
                <a:lnTo>
                  <a:pt x="58407" y="85598"/>
                </a:lnTo>
                <a:lnTo>
                  <a:pt x="95346" y="85598"/>
                </a:lnTo>
                <a:lnTo>
                  <a:pt x="58597" y="59715"/>
                </a:lnTo>
                <a:lnTo>
                  <a:pt x="58630" y="55245"/>
                </a:lnTo>
                <a:lnTo>
                  <a:pt x="42303" y="55245"/>
                </a:lnTo>
                <a:lnTo>
                  <a:pt x="37553" y="53479"/>
                </a:lnTo>
                <a:lnTo>
                  <a:pt x="34378" y="51638"/>
                </a:lnTo>
                <a:lnTo>
                  <a:pt x="31165" y="47790"/>
                </a:lnTo>
                <a:lnTo>
                  <a:pt x="30378" y="45504"/>
                </a:lnTo>
                <a:lnTo>
                  <a:pt x="30416" y="39700"/>
                </a:lnTo>
                <a:lnTo>
                  <a:pt x="31394" y="37363"/>
                </a:lnTo>
                <a:lnTo>
                  <a:pt x="35242" y="33578"/>
                </a:lnTo>
                <a:lnTo>
                  <a:pt x="38290" y="32346"/>
                </a:lnTo>
                <a:lnTo>
                  <a:pt x="42456" y="31800"/>
                </a:lnTo>
                <a:lnTo>
                  <a:pt x="87290" y="31800"/>
                </a:lnTo>
                <a:lnTo>
                  <a:pt x="92036" y="23647"/>
                </a:lnTo>
                <a:lnTo>
                  <a:pt x="59816" y="10553"/>
                </a:lnTo>
                <a:lnTo>
                  <a:pt x="59893" y="127"/>
                </a:lnTo>
                <a:lnTo>
                  <a:pt x="41833" y="0"/>
                </a:lnTo>
                <a:close/>
              </a:path>
              <a:path w="96519" h="146050">
                <a:moveTo>
                  <a:pt x="87290" y="31800"/>
                </a:moveTo>
                <a:lnTo>
                  <a:pt x="42456" y="31800"/>
                </a:lnTo>
                <a:lnTo>
                  <a:pt x="42303" y="55245"/>
                </a:lnTo>
                <a:lnTo>
                  <a:pt x="58630" y="55245"/>
                </a:lnTo>
                <a:lnTo>
                  <a:pt x="58788" y="33477"/>
                </a:lnTo>
                <a:lnTo>
                  <a:pt x="86314" y="33477"/>
                </a:lnTo>
                <a:lnTo>
                  <a:pt x="87290" y="31800"/>
                </a:lnTo>
                <a:close/>
              </a:path>
              <a:path w="96519" h="146050">
                <a:moveTo>
                  <a:pt x="86314" y="33477"/>
                </a:moveTo>
                <a:lnTo>
                  <a:pt x="58788" y="33477"/>
                </a:lnTo>
                <a:lnTo>
                  <a:pt x="62483" y="34442"/>
                </a:lnTo>
                <a:lnTo>
                  <a:pt x="66128" y="35814"/>
                </a:lnTo>
                <a:lnTo>
                  <a:pt x="73266" y="39458"/>
                </a:lnTo>
                <a:lnTo>
                  <a:pt x="76796" y="41541"/>
                </a:lnTo>
                <a:lnTo>
                  <a:pt x="80251" y="43891"/>
                </a:lnTo>
                <a:lnTo>
                  <a:pt x="86314" y="3347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1212887" y="1502804"/>
            <a:ext cx="230908" cy="211767"/>
          </a:xfrm>
          <a:custGeom>
            <a:avLst/>
            <a:gdLst/>
            <a:ahLst/>
            <a:cxnLst/>
            <a:rect l="l" t="t" r="r" b="b"/>
            <a:pathLst>
              <a:path w="360044" h="330200">
                <a:moveTo>
                  <a:pt x="181871" y="0"/>
                </a:moveTo>
                <a:lnTo>
                  <a:pt x="139827" y="8793"/>
                </a:lnTo>
                <a:lnTo>
                  <a:pt x="101524" y="28001"/>
                </a:lnTo>
                <a:lnTo>
                  <a:pt x="69112" y="56752"/>
                </a:lnTo>
                <a:lnTo>
                  <a:pt x="44742" y="94173"/>
                </a:lnTo>
                <a:lnTo>
                  <a:pt x="0" y="180368"/>
                </a:lnTo>
                <a:lnTo>
                  <a:pt x="2463" y="188115"/>
                </a:lnTo>
                <a:lnTo>
                  <a:pt x="33655" y="204308"/>
                </a:lnTo>
                <a:lnTo>
                  <a:pt x="35583" y="211441"/>
                </a:lnTo>
                <a:lnTo>
                  <a:pt x="37834" y="218473"/>
                </a:lnTo>
                <a:lnTo>
                  <a:pt x="40393" y="225398"/>
                </a:lnTo>
                <a:lnTo>
                  <a:pt x="43243" y="232210"/>
                </a:lnTo>
                <a:lnTo>
                  <a:pt x="125958" y="238483"/>
                </a:lnTo>
                <a:lnTo>
                  <a:pt x="62433" y="264937"/>
                </a:lnTo>
                <a:lnTo>
                  <a:pt x="103318" y="303485"/>
                </a:lnTo>
                <a:lnTo>
                  <a:pt x="165940" y="328303"/>
                </a:lnTo>
                <a:lnTo>
                  <a:pt x="212302" y="329767"/>
                </a:lnTo>
                <a:lnTo>
                  <a:pt x="256549" y="318578"/>
                </a:lnTo>
                <a:lnTo>
                  <a:pt x="296091" y="295786"/>
                </a:lnTo>
                <a:lnTo>
                  <a:pt x="328337" y="262442"/>
                </a:lnTo>
                <a:lnTo>
                  <a:pt x="350697" y="219598"/>
                </a:lnTo>
                <a:lnTo>
                  <a:pt x="359734" y="172161"/>
                </a:lnTo>
                <a:lnTo>
                  <a:pt x="357221" y="147974"/>
                </a:lnTo>
                <a:lnTo>
                  <a:pt x="101058" y="147974"/>
                </a:lnTo>
                <a:lnTo>
                  <a:pt x="91033" y="144389"/>
                </a:lnTo>
                <a:lnTo>
                  <a:pt x="83972" y="139690"/>
                </a:lnTo>
                <a:lnTo>
                  <a:pt x="80352" y="130775"/>
                </a:lnTo>
                <a:lnTo>
                  <a:pt x="82143" y="122494"/>
                </a:lnTo>
                <a:lnTo>
                  <a:pt x="86846" y="112937"/>
                </a:lnTo>
                <a:lnTo>
                  <a:pt x="94999" y="107081"/>
                </a:lnTo>
                <a:lnTo>
                  <a:pt x="104928" y="105605"/>
                </a:lnTo>
                <a:lnTo>
                  <a:pt x="346878" y="105605"/>
                </a:lnTo>
                <a:lnTo>
                  <a:pt x="337266" y="81905"/>
                </a:lnTo>
                <a:lnTo>
                  <a:pt x="308116" y="44889"/>
                </a:lnTo>
                <a:lnTo>
                  <a:pt x="268592" y="17148"/>
                </a:lnTo>
                <a:lnTo>
                  <a:pt x="225510" y="2494"/>
                </a:lnTo>
                <a:lnTo>
                  <a:pt x="181871" y="0"/>
                </a:lnTo>
                <a:close/>
              </a:path>
              <a:path w="360044" h="330200">
                <a:moveTo>
                  <a:pt x="346878" y="105605"/>
                </a:moveTo>
                <a:lnTo>
                  <a:pt x="104928" y="105605"/>
                </a:lnTo>
                <a:lnTo>
                  <a:pt x="114960" y="109185"/>
                </a:lnTo>
                <a:lnTo>
                  <a:pt x="122008" y="113884"/>
                </a:lnTo>
                <a:lnTo>
                  <a:pt x="125628" y="122799"/>
                </a:lnTo>
                <a:lnTo>
                  <a:pt x="123837" y="131079"/>
                </a:lnTo>
                <a:lnTo>
                  <a:pt x="119135" y="140639"/>
                </a:lnTo>
                <a:lnTo>
                  <a:pt x="110983" y="146497"/>
                </a:lnTo>
                <a:lnTo>
                  <a:pt x="101058" y="147974"/>
                </a:lnTo>
                <a:lnTo>
                  <a:pt x="357221" y="147974"/>
                </a:lnTo>
                <a:lnTo>
                  <a:pt x="354865" y="125297"/>
                </a:lnTo>
                <a:lnTo>
                  <a:pt x="346878" y="105605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200369" y="5405736"/>
            <a:ext cx="1293855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Revenue</a:t>
            </a:r>
            <a:r>
              <a:rPr sz="898" b="1" spc="-80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8" dirty="0">
                <a:solidFill>
                  <a:srgbClr val="231F20"/>
                </a:solidFill>
                <a:latin typeface="Tahoma"/>
                <a:cs typeface="Tahoma"/>
              </a:rPr>
              <a:t>Streams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9713635" y="1527855"/>
            <a:ext cx="1371368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1" dirty="0">
                <a:solidFill>
                  <a:srgbClr val="231F20"/>
                </a:solidFill>
                <a:latin typeface="Tahoma"/>
                <a:cs typeface="Tahoma"/>
              </a:rPr>
              <a:t>Customer</a:t>
            </a:r>
            <a:r>
              <a:rPr sz="898" b="1" spc="-7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55" dirty="0">
                <a:solidFill>
                  <a:srgbClr val="231F20"/>
                </a:solidFill>
                <a:latin typeface="Tahoma"/>
                <a:cs typeface="Tahoma"/>
              </a:rPr>
              <a:t>Segments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187282" y="1527855"/>
            <a:ext cx="1239800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29" dirty="0">
                <a:solidFill>
                  <a:srgbClr val="231F20"/>
                </a:solidFill>
                <a:latin typeface="Tahoma"/>
                <a:cs typeface="Tahoma"/>
              </a:rPr>
              <a:t>Value</a:t>
            </a:r>
            <a:r>
              <a:rPr sz="898" b="1" spc="-6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Propositions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3047717" y="1527855"/>
            <a:ext cx="988144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10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Activities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719954" y="1527855"/>
            <a:ext cx="860862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8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Partners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561175" y="5404368"/>
            <a:ext cx="1074329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5" dirty="0">
                <a:solidFill>
                  <a:srgbClr val="231F20"/>
                </a:solidFill>
                <a:latin typeface="Tahoma"/>
                <a:cs typeface="Tahoma"/>
              </a:rPr>
              <a:t>Cost</a:t>
            </a:r>
            <a:r>
              <a:rPr sz="898" b="1" spc="-8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Structure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7380366" y="1527855"/>
            <a:ext cx="1585720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1" dirty="0">
                <a:solidFill>
                  <a:srgbClr val="231F20"/>
                </a:solidFill>
                <a:latin typeface="Tahoma"/>
                <a:cs typeface="Tahoma"/>
              </a:rPr>
              <a:t>Customer</a:t>
            </a:r>
            <a:r>
              <a:rPr sz="898" b="1" spc="-51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Relationships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7463787" y="3441388"/>
            <a:ext cx="624335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Channels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3085232" y="3441388"/>
            <a:ext cx="983561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7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Resources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5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5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88900" y="101448"/>
            <a:ext cx="1007959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prstClr val="white"/>
                </a:solidFill>
              </a:rPr>
              <a:t>Business Model Canvas</a:t>
            </a:r>
            <a:endParaRPr lang="en-US" sz="4000" dirty="0">
              <a:solidFill>
                <a:prstClr val="white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5115767" y="1788553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Industrial Strength</a:t>
            </a:r>
            <a:endParaRPr lang="en-US" sz="1600" b="1" dirty="0"/>
          </a:p>
        </p:txBody>
      </p:sp>
      <p:sp>
        <p:nvSpPr>
          <p:cNvPr id="56" name="Rectangle 55"/>
          <p:cNvSpPr/>
          <p:nvPr/>
        </p:nvSpPr>
        <p:spPr>
          <a:xfrm>
            <a:off x="5115767" y="2258617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Easy to Use</a:t>
            </a:r>
            <a:endParaRPr lang="en-US" b="1" dirty="0"/>
          </a:p>
        </p:txBody>
      </p:sp>
      <p:sp>
        <p:nvSpPr>
          <p:cNvPr id="57" name="Rectangle 56"/>
          <p:cNvSpPr/>
          <p:nvPr/>
        </p:nvSpPr>
        <p:spPr>
          <a:xfrm>
            <a:off x="5119920" y="2730594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Visually Stunning</a:t>
            </a:r>
            <a:endParaRPr lang="en-US" b="1" dirty="0"/>
          </a:p>
        </p:txBody>
      </p:sp>
      <p:sp>
        <p:nvSpPr>
          <p:cNvPr id="59" name="Rectangle 58"/>
          <p:cNvSpPr/>
          <p:nvPr/>
        </p:nvSpPr>
        <p:spPr>
          <a:xfrm>
            <a:off x="5103935" y="3225662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Mobile</a:t>
            </a:r>
            <a:endParaRPr lang="en-US" b="1" dirty="0"/>
          </a:p>
        </p:txBody>
      </p:sp>
      <p:sp>
        <p:nvSpPr>
          <p:cNvPr id="60" name="Rectangle 59"/>
          <p:cNvSpPr/>
          <p:nvPr/>
        </p:nvSpPr>
        <p:spPr>
          <a:xfrm>
            <a:off x="5103935" y="3730931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Customization</a:t>
            </a:r>
            <a:endParaRPr lang="en-US" b="1" dirty="0"/>
          </a:p>
        </p:txBody>
      </p:sp>
      <p:sp>
        <p:nvSpPr>
          <p:cNvPr id="64" name="Rectangle 63"/>
          <p:cNvSpPr/>
          <p:nvPr/>
        </p:nvSpPr>
        <p:spPr>
          <a:xfrm>
            <a:off x="9654295" y="2440127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Fortune 1000</a:t>
            </a:r>
            <a:endParaRPr lang="en-US" b="1" dirty="0"/>
          </a:p>
        </p:txBody>
      </p:sp>
      <p:sp>
        <p:nvSpPr>
          <p:cNvPr id="65" name="Rectangle 64"/>
          <p:cNvSpPr/>
          <p:nvPr/>
        </p:nvSpPr>
        <p:spPr>
          <a:xfrm>
            <a:off x="9654295" y="1881182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Large Industrials</a:t>
            </a:r>
            <a:endParaRPr lang="en-US" b="1" dirty="0"/>
          </a:p>
        </p:txBody>
      </p:sp>
      <p:sp>
        <p:nvSpPr>
          <p:cNvPr id="66" name="Rectangle 65"/>
          <p:cNvSpPr/>
          <p:nvPr/>
        </p:nvSpPr>
        <p:spPr>
          <a:xfrm>
            <a:off x="9662597" y="2999290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Existing GE Customers/Prospects</a:t>
            </a:r>
            <a:endParaRPr lang="en-US" sz="1400" b="1" dirty="0"/>
          </a:p>
        </p:txBody>
      </p:sp>
      <p:sp>
        <p:nvSpPr>
          <p:cNvPr id="68" name="Rectangle 67"/>
          <p:cNvSpPr/>
          <p:nvPr/>
        </p:nvSpPr>
        <p:spPr>
          <a:xfrm>
            <a:off x="7412203" y="3674058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Sales Team</a:t>
            </a:r>
            <a:endParaRPr lang="en-US" sz="1400" b="1" dirty="0"/>
          </a:p>
        </p:txBody>
      </p:sp>
      <p:sp>
        <p:nvSpPr>
          <p:cNvPr id="69" name="Rectangle 68"/>
          <p:cNvSpPr/>
          <p:nvPr/>
        </p:nvSpPr>
        <p:spPr>
          <a:xfrm>
            <a:off x="7411758" y="4165612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Targeted Media</a:t>
            </a:r>
            <a:endParaRPr lang="en-US" sz="1400" b="1" dirty="0"/>
          </a:p>
        </p:txBody>
      </p:sp>
      <p:sp>
        <p:nvSpPr>
          <p:cNvPr id="70" name="Rectangle 69"/>
          <p:cNvSpPr/>
          <p:nvPr/>
        </p:nvSpPr>
        <p:spPr>
          <a:xfrm>
            <a:off x="7411758" y="4681171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Professional Communities</a:t>
            </a:r>
            <a:endParaRPr lang="en-US" sz="1400" b="1" dirty="0"/>
          </a:p>
        </p:txBody>
      </p:sp>
      <p:sp>
        <p:nvSpPr>
          <p:cNvPr id="71" name="Rectangle 70"/>
          <p:cNvSpPr/>
          <p:nvPr/>
        </p:nvSpPr>
        <p:spPr>
          <a:xfrm>
            <a:off x="7399179" y="1737993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/>
              <a:t>Premium Enterprise Support</a:t>
            </a:r>
            <a:endParaRPr lang="en-US" sz="1200" b="1" dirty="0"/>
          </a:p>
        </p:txBody>
      </p:sp>
      <p:sp>
        <p:nvSpPr>
          <p:cNvPr id="72" name="Rectangle 71"/>
          <p:cNvSpPr/>
          <p:nvPr/>
        </p:nvSpPr>
        <p:spPr>
          <a:xfrm>
            <a:off x="7389693" y="2214153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/>
              <a:t>Self-Service Model (individuals, SMBs)</a:t>
            </a:r>
            <a:endParaRPr lang="en-US" sz="1200" b="1" dirty="0"/>
          </a:p>
        </p:txBody>
      </p:sp>
      <p:sp>
        <p:nvSpPr>
          <p:cNvPr id="73" name="Rectangle 72"/>
          <p:cNvSpPr/>
          <p:nvPr/>
        </p:nvSpPr>
        <p:spPr>
          <a:xfrm>
            <a:off x="7368537" y="2713878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/>
              <a:t>Communities &amp; Forums</a:t>
            </a:r>
            <a:endParaRPr lang="en-US" sz="1200" b="1" dirty="0"/>
          </a:p>
        </p:txBody>
      </p:sp>
      <p:sp>
        <p:nvSpPr>
          <p:cNvPr id="74" name="Rectangle 73"/>
          <p:cNvSpPr/>
          <p:nvPr/>
        </p:nvSpPr>
        <p:spPr>
          <a:xfrm>
            <a:off x="584960" y="1785101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Device Makers</a:t>
            </a:r>
            <a:endParaRPr lang="en-US" sz="1600" b="1" dirty="0"/>
          </a:p>
        </p:txBody>
      </p:sp>
      <p:sp>
        <p:nvSpPr>
          <p:cNvPr id="77" name="Rectangle 76"/>
          <p:cNvSpPr/>
          <p:nvPr/>
        </p:nvSpPr>
        <p:spPr>
          <a:xfrm>
            <a:off x="6156537" y="5562624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Usage Fees</a:t>
            </a:r>
            <a:endParaRPr lang="en-US" sz="1400" b="1" dirty="0"/>
          </a:p>
        </p:txBody>
      </p:sp>
      <p:sp>
        <p:nvSpPr>
          <p:cNvPr id="78" name="Rectangle 77"/>
          <p:cNvSpPr/>
          <p:nvPr/>
        </p:nvSpPr>
        <p:spPr>
          <a:xfrm>
            <a:off x="8176436" y="5561000"/>
            <a:ext cx="2274542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Membership/Subscriptions</a:t>
            </a:r>
            <a:endParaRPr lang="en-US" sz="1400" b="1" dirty="0"/>
          </a:p>
        </p:txBody>
      </p:sp>
      <p:sp>
        <p:nvSpPr>
          <p:cNvPr id="79" name="Rectangle 78"/>
          <p:cNvSpPr/>
          <p:nvPr/>
        </p:nvSpPr>
        <p:spPr>
          <a:xfrm>
            <a:off x="2864182" y="3698560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Brand</a:t>
            </a:r>
            <a:endParaRPr lang="en-US" sz="1600" b="1" dirty="0"/>
          </a:p>
        </p:txBody>
      </p:sp>
      <p:sp>
        <p:nvSpPr>
          <p:cNvPr id="80" name="Rectangle 79"/>
          <p:cNvSpPr/>
          <p:nvPr/>
        </p:nvSpPr>
        <p:spPr>
          <a:xfrm>
            <a:off x="2864182" y="4165612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Industrial DNA </a:t>
            </a:r>
            <a:endParaRPr lang="en-US" sz="1600" b="1" dirty="0"/>
          </a:p>
        </p:txBody>
      </p:sp>
      <p:sp>
        <p:nvSpPr>
          <p:cNvPr id="81" name="Rectangle 80"/>
          <p:cNvSpPr/>
          <p:nvPr/>
        </p:nvSpPr>
        <p:spPr>
          <a:xfrm>
            <a:off x="2851587" y="4657509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Domain Knowledge</a:t>
            </a:r>
            <a:endParaRPr lang="en-US" sz="1600" b="1" dirty="0"/>
          </a:p>
        </p:txBody>
      </p:sp>
      <p:sp>
        <p:nvSpPr>
          <p:cNvPr id="82" name="Rectangle 81"/>
          <p:cNvSpPr/>
          <p:nvPr/>
        </p:nvSpPr>
        <p:spPr>
          <a:xfrm>
            <a:off x="2884401" y="1776416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Development</a:t>
            </a:r>
            <a:endParaRPr lang="en-US" sz="1600" b="1" dirty="0"/>
          </a:p>
        </p:txBody>
      </p:sp>
      <p:sp>
        <p:nvSpPr>
          <p:cNvPr id="83" name="Rectangle 82"/>
          <p:cNvSpPr/>
          <p:nvPr/>
        </p:nvSpPr>
        <p:spPr>
          <a:xfrm>
            <a:off x="2895649" y="2282131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/>
              <a:t>Design (Product &amp; Service)</a:t>
            </a:r>
            <a:endParaRPr lang="en-US" sz="1600" b="1" dirty="0"/>
          </a:p>
        </p:txBody>
      </p:sp>
      <p:sp>
        <p:nvSpPr>
          <p:cNvPr id="84" name="Rectangle 83"/>
          <p:cNvSpPr/>
          <p:nvPr/>
        </p:nvSpPr>
        <p:spPr>
          <a:xfrm>
            <a:off x="2883091" y="2782547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Marketing</a:t>
            </a:r>
            <a:endParaRPr lang="en-US" sz="1600" b="1" dirty="0"/>
          </a:p>
        </p:txBody>
      </p:sp>
      <p:sp>
        <p:nvSpPr>
          <p:cNvPr id="86" name="Rectangle 85"/>
          <p:cNvSpPr/>
          <p:nvPr/>
        </p:nvSpPr>
        <p:spPr>
          <a:xfrm>
            <a:off x="2501068" y="5595576"/>
            <a:ext cx="1879786" cy="243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Compute &amp; Storage</a:t>
            </a:r>
            <a:endParaRPr lang="en-US" sz="1600" b="1" dirty="0"/>
          </a:p>
        </p:txBody>
      </p:sp>
      <p:sp>
        <p:nvSpPr>
          <p:cNvPr id="87" name="Rectangle 86"/>
          <p:cNvSpPr/>
          <p:nvPr/>
        </p:nvSpPr>
        <p:spPr>
          <a:xfrm>
            <a:off x="506274" y="5996026"/>
            <a:ext cx="1283919" cy="243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Engineering</a:t>
            </a:r>
            <a:endParaRPr lang="en-US" sz="1600" b="1" dirty="0"/>
          </a:p>
        </p:txBody>
      </p:sp>
      <p:sp>
        <p:nvSpPr>
          <p:cNvPr id="88" name="Rectangle 87"/>
          <p:cNvSpPr/>
          <p:nvPr/>
        </p:nvSpPr>
        <p:spPr>
          <a:xfrm>
            <a:off x="2474021" y="5991816"/>
            <a:ext cx="1879786" cy="243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Ops</a:t>
            </a:r>
            <a:endParaRPr lang="en-US" sz="1600" b="1" dirty="0"/>
          </a:p>
        </p:txBody>
      </p:sp>
      <p:sp>
        <p:nvSpPr>
          <p:cNvPr id="89" name="Rectangle 88"/>
          <p:cNvSpPr/>
          <p:nvPr/>
        </p:nvSpPr>
        <p:spPr>
          <a:xfrm>
            <a:off x="499652" y="5638151"/>
            <a:ext cx="1283919" cy="243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Marketing</a:t>
            </a:r>
            <a:endParaRPr lang="en-US" sz="1600" b="1" dirty="0"/>
          </a:p>
        </p:txBody>
      </p:sp>
      <p:sp>
        <p:nvSpPr>
          <p:cNvPr id="92" name="Rectangle 91"/>
          <p:cNvSpPr/>
          <p:nvPr/>
        </p:nvSpPr>
        <p:spPr>
          <a:xfrm>
            <a:off x="594235" y="2292772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Device Makers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82217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7810501" y="925071"/>
            <a:ext cx="2857499" cy="1799843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1524001" y="914404"/>
            <a:ext cx="4855463" cy="987551"/>
          </a:xfrm>
          <a:prstGeom prst="rect">
            <a:avLst/>
          </a:prstGeom>
          <a:blipFill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1524001" y="914404"/>
            <a:ext cx="4873751" cy="1040891"/>
          </a:xfrm>
          <a:prstGeom prst="rect">
            <a:avLst/>
          </a:prstGeom>
          <a:blipFill>
            <a:blip r:embed="rId4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24000" y="914404"/>
            <a:ext cx="4768850" cy="901065"/>
          </a:xfrm>
          <a:custGeom>
            <a:avLst/>
            <a:gdLst/>
            <a:ahLst/>
            <a:cxnLst/>
            <a:rect l="l" t="t" r="r" b="b"/>
            <a:pathLst>
              <a:path w="4768850" h="901065">
                <a:moveTo>
                  <a:pt x="0" y="900684"/>
                </a:moveTo>
                <a:lnTo>
                  <a:pt x="4768596" y="900684"/>
                </a:lnTo>
                <a:lnTo>
                  <a:pt x="4768596" y="0"/>
                </a:lnTo>
                <a:lnTo>
                  <a:pt x="0" y="0"/>
                </a:lnTo>
                <a:lnTo>
                  <a:pt x="0" y="90068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" name="object 7"/>
          <p:cNvSpPr/>
          <p:nvPr/>
        </p:nvSpPr>
        <p:spPr>
          <a:xfrm>
            <a:off x="1524000" y="914404"/>
            <a:ext cx="4768850" cy="901065"/>
          </a:xfrm>
          <a:custGeom>
            <a:avLst/>
            <a:gdLst/>
            <a:ahLst/>
            <a:cxnLst/>
            <a:rect l="l" t="t" r="r" b="b"/>
            <a:pathLst>
              <a:path w="4768850" h="901065">
                <a:moveTo>
                  <a:pt x="0" y="900684"/>
                </a:moveTo>
                <a:lnTo>
                  <a:pt x="4768596" y="900684"/>
                </a:lnTo>
                <a:lnTo>
                  <a:pt x="4768596" y="0"/>
                </a:lnTo>
                <a:lnTo>
                  <a:pt x="0" y="0"/>
                </a:lnTo>
                <a:lnTo>
                  <a:pt x="0" y="900684"/>
                </a:lnTo>
                <a:close/>
              </a:path>
            </a:pathLst>
          </a:custGeom>
          <a:ln w="12192">
            <a:solidFill>
              <a:srgbClr val="7E7E7E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28775" y="1119340"/>
            <a:ext cx="4559300" cy="488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600" i="1" spc="-10" dirty="0">
                <a:solidFill>
                  <a:srgbClr val="7E7E7E"/>
                </a:solidFill>
                <a:cs typeface="Calibri"/>
              </a:rPr>
              <a:t>What </a:t>
            </a:r>
            <a:r>
              <a:rPr sz="1600" i="1" spc="-5" dirty="0">
                <a:solidFill>
                  <a:srgbClr val="7E7E7E"/>
                </a:solidFill>
                <a:cs typeface="Calibri"/>
              </a:rPr>
              <a:t>are </a:t>
            </a:r>
            <a:r>
              <a:rPr sz="1600" i="1" spc="-10" dirty="0">
                <a:solidFill>
                  <a:srgbClr val="7E7E7E"/>
                </a:solidFill>
                <a:cs typeface="Calibri"/>
              </a:rPr>
              <a:t>customers </a:t>
            </a:r>
            <a:r>
              <a:rPr sz="1600" i="1" dirty="0">
                <a:solidFill>
                  <a:srgbClr val="7E7E7E"/>
                </a:solidFill>
                <a:cs typeface="Calibri"/>
              </a:rPr>
              <a:t>really willing </a:t>
            </a:r>
            <a:r>
              <a:rPr sz="1600" i="1" spc="-15" dirty="0">
                <a:solidFill>
                  <a:srgbClr val="7E7E7E"/>
                </a:solidFill>
                <a:cs typeface="Calibri"/>
              </a:rPr>
              <a:t>to </a:t>
            </a:r>
            <a:r>
              <a:rPr sz="1600" i="1" spc="-5" dirty="0">
                <a:solidFill>
                  <a:srgbClr val="7E7E7E"/>
                </a:solidFill>
                <a:cs typeface="Calibri"/>
              </a:rPr>
              <a:t>pay </a:t>
            </a:r>
            <a:r>
              <a:rPr sz="1600" i="1" spc="-10" dirty="0">
                <a:solidFill>
                  <a:srgbClr val="7E7E7E"/>
                </a:solidFill>
                <a:cs typeface="Calibri"/>
              </a:rPr>
              <a:t>for? </a:t>
            </a:r>
            <a:r>
              <a:rPr sz="1600" i="1" spc="-5" dirty="0">
                <a:solidFill>
                  <a:srgbClr val="7E7E7E"/>
                </a:solidFill>
                <a:cs typeface="Calibri"/>
              </a:rPr>
              <a:t>How?</a:t>
            </a:r>
            <a:r>
              <a:rPr sz="1600" i="1" spc="100" dirty="0">
                <a:solidFill>
                  <a:srgbClr val="7E7E7E"/>
                </a:solidFill>
                <a:cs typeface="Calibri"/>
              </a:rPr>
              <a:t> </a:t>
            </a:r>
            <a:r>
              <a:rPr sz="1600" i="1" spc="-5" dirty="0">
                <a:solidFill>
                  <a:srgbClr val="7E7E7E"/>
                </a:solidFill>
                <a:cs typeface="Calibri"/>
              </a:rPr>
              <a:t>Are</a:t>
            </a:r>
            <a:endParaRPr sz="1600" dirty="0">
              <a:solidFill>
                <a:prstClr val="black"/>
              </a:solidFill>
              <a:cs typeface="Calibri"/>
            </a:endParaRPr>
          </a:p>
          <a:p>
            <a:pPr marL="12700"/>
            <a:r>
              <a:rPr sz="1600" i="1" spc="-10" dirty="0">
                <a:solidFill>
                  <a:srgbClr val="7E7E7E"/>
                </a:solidFill>
                <a:cs typeface="Calibri"/>
              </a:rPr>
              <a:t>you </a:t>
            </a:r>
            <a:r>
              <a:rPr sz="1600" i="1" spc="-5" dirty="0">
                <a:solidFill>
                  <a:srgbClr val="7E7E7E"/>
                </a:solidFill>
                <a:cs typeface="Calibri"/>
              </a:rPr>
              <a:t>generating transactional or recurring</a:t>
            </a:r>
            <a:r>
              <a:rPr sz="1600" i="1" spc="45" dirty="0">
                <a:solidFill>
                  <a:srgbClr val="7E7E7E"/>
                </a:solidFill>
                <a:cs typeface="Calibri"/>
              </a:rPr>
              <a:t> </a:t>
            </a:r>
            <a:r>
              <a:rPr sz="1600" i="1" spc="-5" dirty="0">
                <a:solidFill>
                  <a:srgbClr val="7E7E7E"/>
                </a:solidFill>
                <a:cs typeface="Calibri"/>
              </a:rPr>
              <a:t>revenues</a:t>
            </a:r>
            <a:endParaRPr sz="1600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465069" y="4118939"/>
            <a:ext cx="1435608" cy="758951"/>
          </a:xfrm>
          <a:prstGeom prst="rect">
            <a:avLst/>
          </a:prstGeom>
          <a:blipFill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526029" y="4147895"/>
            <a:ext cx="1330452" cy="659891"/>
          </a:xfrm>
          <a:prstGeom prst="rect">
            <a:avLst/>
          </a:prstGeom>
          <a:blipFill>
            <a:blip r:embed="rId6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526029" y="4147894"/>
            <a:ext cx="1330960" cy="660400"/>
          </a:xfrm>
          <a:custGeom>
            <a:avLst/>
            <a:gdLst/>
            <a:ahLst/>
            <a:cxnLst/>
            <a:rect l="l" t="t" r="r" b="b"/>
            <a:pathLst>
              <a:path w="1330960" h="660400">
                <a:moveTo>
                  <a:pt x="0" y="109982"/>
                </a:moveTo>
                <a:lnTo>
                  <a:pt x="8642" y="67186"/>
                </a:lnTo>
                <a:lnTo>
                  <a:pt x="32211" y="32226"/>
                </a:lnTo>
                <a:lnTo>
                  <a:pt x="67170" y="8647"/>
                </a:lnTo>
                <a:lnTo>
                  <a:pt x="109982" y="0"/>
                </a:lnTo>
                <a:lnTo>
                  <a:pt x="1220470" y="0"/>
                </a:lnTo>
                <a:lnTo>
                  <a:pt x="1263265" y="8647"/>
                </a:lnTo>
                <a:lnTo>
                  <a:pt x="1298225" y="32226"/>
                </a:lnTo>
                <a:lnTo>
                  <a:pt x="1321804" y="67186"/>
                </a:lnTo>
                <a:lnTo>
                  <a:pt x="1330452" y="109982"/>
                </a:lnTo>
                <a:lnTo>
                  <a:pt x="1330452" y="549910"/>
                </a:lnTo>
                <a:lnTo>
                  <a:pt x="1321804" y="592705"/>
                </a:lnTo>
                <a:lnTo>
                  <a:pt x="1298225" y="627665"/>
                </a:lnTo>
                <a:lnTo>
                  <a:pt x="1263265" y="651244"/>
                </a:lnTo>
                <a:lnTo>
                  <a:pt x="1220470" y="659892"/>
                </a:lnTo>
                <a:lnTo>
                  <a:pt x="109982" y="659892"/>
                </a:lnTo>
                <a:lnTo>
                  <a:pt x="67170" y="651244"/>
                </a:lnTo>
                <a:lnTo>
                  <a:pt x="32211" y="627665"/>
                </a:lnTo>
                <a:lnTo>
                  <a:pt x="8642" y="592705"/>
                </a:lnTo>
                <a:lnTo>
                  <a:pt x="0" y="549910"/>
                </a:lnTo>
                <a:lnTo>
                  <a:pt x="0" y="109982"/>
                </a:lnTo>
                <a:close/>
              </a:path>
            </a:pathLst>
          </a:custGeom>
          <a:ln w="12192">
            <a:solidFill>
              <a:srgbClr val="313131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015335" y="4361508"/>
            <a:ext cx="35052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b="1" dirty="0">
                <a:solidFill>
                  <a:srgbClr val="FFFFFF"/>
                </a:solidFill>
                <a:cs typeface="Calibri"/>
              </a:rPr>
              <a:t>Free</a:t>
            </a:r>
            <a:endParaRPr sz="1400">
              <a:solidFill>
                <a:prstClr val="black"/>
              </a:solidFill>
              <a:cs typeface="Calibri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3022598" y="4118939"/>
            <a:ext cx="1435608" cy="758951"/>
          </a:xfrm>
          <a:prstGeom prst="rect">
            <a:avLst/>
          </a:prstGeom>
          <a:blipFill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3083558" y="4147895"/>
            <a:ext cx="1330452" cy="659891"/>
          </a:xfrm>
          <a:prstGeom prst="rect">
            <a:avLst/>
          </a:prstGeom>
          <a:blipFill>
            <a:blip r:embed="rId7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083558" y="4147894"/>
            <a:ext cx="1330960" cy="660400"/>
          </a:xfrm>
          <a:custGeom>
            <a:avLst/>
            <a:gdLst/>
            <a:ahLst/>
            <a:cxnLst/>
            <a:rect l="l" t="t" r="r" b="b"/>
            <a:pathLst>
              <a:path w="1330960" h="660400">
                <a:moveTo>
                  <a:pt x="0" y="109982"/>
                </a:moveTo>
                <a:lnTo>
                  <a:pt x="8647" y="67186"/>
                </a:lnTo>
                <a:lnTo>
                  <a:pt x="32226" y="32226"/>
                </a:lnTo>
                <a:lnTo>
                  <a:pt x="67186" y="8647"/>
                </a:lnTo>
                <a:lnTo>
                  <a:pt x="109981" y="0"/>
                </a:lnTo>
                <a:lnTo>
                  <a:pt x="1220470" y="0"/>
                </a:lnTo>
                <a:lnTo>
                  <a:pt x="1263265" y="8647"/>
                </a:lnTo>
                <a:lnTo>
                  <a:pt x="1298225" y="32226"/>
                </a:lnTo>
                <a:lnTo>
                  <a:pt x="1321804" y="67186"/>
                </a:lnTo>
                <a:lnTo>
                  <a:pt x="1330452" y="109982"/>
                </a:lnTo>
                <a:lnTo>
                  <a:pt x="1330452" y="549910"/>
                </a:lnTo>
                <a:lnTo>
                  <a:pt x="1321804" y="592705"/>
                </a:lnTo>
                <a:lnTo>
                  <a:pt x="1298225" y="627665"/>
                </a:lnTo>
                <a:lnTo>
                  <a:pt x="1263265" y="651244"/>
                </a:lnTo>
                <a:lnTo>
                  <a:pt x="1220470" y="659892"/>
                </a:lnTo>
                <a:lnTo>
                  <a:pt x="109981" y="659892"/>
                </a:lnTo>
                <a:lnTo>
                  <a:pt x="67186" y="651244"/>
                </a:lnTo>
                <a:lnTo>
                  <a:pt x="32226" y="627665"/>
                </a:lnTo>
                <a:lnTo>
                  <a:pt x="8647" y="592705"/>
                </a:lnTo>
                <a:lnTo>
                  <a:pt x="0" y="549910"/>
                </a:lnTo>
                <a:lnTo>
                  <a:pt x="0" y="109982"/>
                </a:lnTo>
                <a:close/>
              </a:path>
            </a:pathLst>
          </a:custGeom>
          <a:ln w="12192">
            <a:solidFill>
              <a:srgbClr val="313131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353434" y="4254449"/>
            <a:ext cx="788035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sz="1400" b="1" spc="-5" dirty="0">
                <a:solidFill>
                  <a:srgbClr val="FFFFFF"/>
                </a:solidFill>
                <a:cs typeface="Calibri"/>
              </a:rPr>
              <a:t>D</a:t>
            </a:r>
            <a:r>
              <a:rPr sz="1400" b="1" spc="-15" dirty="0">
                <a:solidFill>
                  <a:srgbClr val="FFFFFF"/>
                </a:solidFill>
                <a:cs typeface="Calibri"/>
              </a:rPr>
              <a:t>e</a:t>
            </a:r>
            <a:r>
              <a:rPr sz="1400" b="1" spc="-20" dirty="0">
                <a:solidFill>
                  <a:srgbClr val="FFFFFF"/>
                </a:solidFill>
                <a:cs typeface="Calibri"/>
              </a:rPr>
              <a:t>v</a:t>
            </a:r>
            <a:r>
              <a:rPr sz="1400" b="1" spc="-5" dirty="0">
                <a:solidFill>
                  <a:srgbClr val="FFFFFF"/>
                </a:solidFill>
                <a:cs typeface="Calibri"/>
              </a:rPr>
              <a:t>eloper</a:t>
            </a:r>
            <a:endParaRPr sz="1400">
              <a:solidFill>
                <a:prstClr val="black"/>
              </a:solidFill>
              <a:cs typeface="Calibri"/>
            </a:endParaRPr>
          </a:p>
          <a:p>
            <a:pPr marL="2540" algn="ctr"/>
            <a:r>
              <a:rPr sz="1400" b="1" spc="-10" dirty="0">
                <a:solidFill>
                  <a:srgbClr val="FFFFFF"/>
                </a:solidFill>
                <a:cs typeface="Calibri"/>
              </a:rPr>
              <a:t>pays</a:t>
            </a:r>
            <a:endParaRPr sz="1400">
              <a:solidFill>
                <a:prstClr val="black"/>
              </a:solidFill>
              <a:cs typeface="Calibri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4580126" y="4118939"/>
            <a:ext cx="1435608" cy="758951"/>
          </a:xfrm>
          <a:prstGeom prst="rect">
            <a:avLst/>
          </a:prstGeom>
          <a:blipFill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4641086" y="4147895"/>
            <a:ext cx="1330452" cy="659891"/>
          </a:xfrm>
          <a:prstGeom prst="rect">
            <a:avLst/>
          </a:prstGeom>
          <a:blipFill>
            <a:blip r:embed="rId7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4641086" y="4147894"/>
            <a:ext cx="1330960" cy="660400"/>
          </a:xfrm>
          <a:custGeom>
            <a:avLst/>
            <a:gdLst/>
            <a:ahLst/>
            <a:cxnLst/>
            <a:rect l="l" t="t" r="r" b="b"/>
            <a:pathLst>
              <a:path w="1330960" h="660400">
                <a:moveTo>
                  <a:pt x="0" y="109982"/>
                </a:moveTo>
                <a:lnTo>
                  <a:pt x="8647" y="67186"/>
                </a:lnTo>
                <a:lnTo>
                  <a:pt x="32226" y="32226"/>
                </a:lnTo>
                <a:lnTo>
                  <a:pt x="67186" y="8647"/>
                </a:lnTo>
                <a:lnTo>
                  <a:pt x="109982" y="0"/>
                </a:lnTo>
                <a:lnTo>
                  <a:pt x="1220470" y="0"/>
                </a:lnTo>
                <a:lnTo>
                  <a:pt x="1263265" y="8647"/>
                </a:lnTo>
                <a:lnTo>
                  <a:pt x="1298225" y="32226"/>
                </a:lnTo>
                <a:lnTo>
                  <a:pt x="1321804" y="67186"/>
                </a:lnTo>
                <a:lnTo>
                  <a:pt x="1330452" y="109982"/>
                </a:lnTo>
                <a:lnTo>
                  <a:pt x="1330452" y="549910"/>
                </a:lnTo>
                <a:lnTo>
                  <a:pt x="1321804" y="592705"/>
                </a:lnTo>
                <a:lnTo>
                  <a:pt x="1298225" y="627665"/>
                </a:lnTo>
                <a:lnTo>
                  <a:pt x="1263265" y="651244"/>
                </a:lnTo>
                <a:lnTo>
                  <a:pt x="1220470" y="659892"/>
                </a:lnTo>
                <a:lnTo>
                  <a:pt x="109982" y="659892"/>
                </a:lnTo>
                <a:lnTo>
                  <a:pt x="67186" y="651244"/>
                </a:lnTo>
                <a:lnTo>
                  <a:pt x="32226" y="627665"/>
                </a:lnTo>
                <a:lnTo>
                  <a:pt x="8647" y="592705"/>
                </a:lnTo>
                <a:lnTo>
                  <a:pt x="0" y="549910"/>
                </a:lnTo>
                <a:lnTo>
                  <a:pt x="0" y="109982"/>
                </a:lnTo>
                <a:close/>
              </a:path>
            </a:pathLst>
          </a:custGeom>
          <a:ln w="12192">
            <a:solidFill>
              <a:srgbClr val="313131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910962" y="4254449"/>
            <a:ext cx="788035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b="1" spc="-5" dirty="0">
                <a:solidFill>
                  <a:srgbClr val="FFFFFF"/>
                </a:solidFill>
                <a:cs typeface="Calibri"/>
              </a:rPr>
              <a:t>D</a:t>
            </a:r>
            <a:r>
              <a:rPr sz="1400" b="1" spc="-15" dirty="0">
                <a:solidFill>
                  <a:srgbClr val="FFFFFF"/>
                </a:solidFill>
                <a:cs typeface="Calibri"/>
              </a:rPr>
              <a:t>e</a:t>
            </a:r>
            <a:r>
              <a:rPr sz="1400" b="1" spc="-20" dirty="0">
                <a:solidFill>
                  <a:srgbClr val="FFFFFF"/>
                </a:solidFill>
                <a:cs typeface="Calibri"/>
              </a:rPr>
              <a:t>v</a:t>
            </a:r>
            <a:r>
              <a:rPr sz="1400" b="1" spc="-5" dirty="0">
                <a:solidFill>
                  <a:srgbClr val="FFFFFF"/>
                </a:solidFill>
                <a:cs typeface="Calibri"/>
              </a:rPr>
              <a:t>eloper</a:t>
            </a:r>
            <a:endParaRPr sz="1400">
              <a:solidFill>
                <a:prstClr val="black"/>
              </a:solidFill>
              <a:cs typeface="Calibri"/>
            </a:endParaRPr>
          </a:p>
          <a:p>
            <a:pPr marL="60960"/>
            <a:r>
              <a:rPr sz="1400" b="1" spc="-10" dirty="0">
                <a:solidFill>
                  <a:srgbClr val="FFFFFF"/>
                </a:solidFill>
                <a:cs typeface="Calibri"/>
              </a:rPr>
              <a:t>gets</a:t>
            </a:r>
            <a:r>
              <a:rPr sz="1400" b="1" spc="-100" dirty="0">
                <a:solidFill>
                  <a:srgbClr val="FFFFFF"/>
                </a:solidFill>
                <a:cs typeface="Calibri"/>
              </a:rPr>
              <a:t> </a:t>
            </a:r>
            <a:r>
              <a:rPr sz="1400" b="1" dirty="0">
                <a:solidFill>
                  <a:srgbClr val="FFFFFF"/>
                </a:solidFill>
                <a:cs typeface="Calibri"/>
              </a:rPr>
              <a:t>paid</a:t>
            </a:r>
            <a:endParaRPr sz="1400">
              <a:solidFill>
                <a:prstClr val="black"/>
              </a:solidFill>
              <a:cs typeface="Calibri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6136130" y="4118939"/>
            <a:ext cx="1437132" cy="758951"/>
          </a:xfrm>
          <a:prstGeom prst="rect">
            <a:avLst/>
          </a:prstGeom>
          <a:blipFill>
            <a:blip r:embed="rId8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6197089" y="4147895"/>
            <a:ext cx="1331976" cy="659891"/>
          </a:xfrm>
          <a:prstGeom prst="rect">
            <a:avLst/>
          </a:prstGeom>
          <a:blipFill>
            <a:blip r:embed="rId6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6197089" y="4147894"/>
            <a:ext cx="1332230" cy="660400"/>
          </a:xfrm>
          <a:custGeom>
            <a:avLst/>
            <a:gdLst/>
            <a:ahLst/>
            <a:cxnLst/>
            <a:rect l="l" t="t" r="r" b="b"/>
            <a:pathLst>
              <a:path w="1332229" h="660400">
                <a:moveTo>
                  <a:pt x="0" y="109982"/>
                </a:moveTo>
                <a:lnTo>
                  <a:pt x="8647" y="67186"/>
                </a:lnTo>
                <a:lnTo>
                  <a:pt x="32226" y="32226"/>
                </a:lnTo>
                <a:lnTo>
                  <a:pt x="67186" y="8647"/>
                </a:lnTo>
                <a:lnTo>
                  <a:pt x="109982" y="0"/>
                </a:lnTo>
                <a:lnTo>
                  <a:pt x="1221994" y="0"/>
                </a:lnTo>
                <a:lnTo>
                  <a:pt x="1264789" y="8647"/>
                </a:lnTo>
                <a:lnTo>
                  <a:pt x="1299749" y="32226"/>
                </a:lnTo>
                <a:lnTo>
                  <a:pt x="1323328" y="67186"/>
                </a:lnTo>
                <a:lnTo>
                  <a:pt x="1331976" y="109982"/>
                </a:lnTo>
                <a:lnTo>
                  <a:pt x="1331976" y="549910"/>
                </a:lnTo>
                <a:lnTo>
                  <a:pt x="1323328" y="592705"/>
                </a:lnTo>
                <a:lnTo>
                  <a:pt x="1299749" y="627665"/>
                </a:lnTo>
                <a:lnTo>
                  <a:pt x="1264789" y="651244"/>
                </a:lnTo>
                <a:lnTo>
                  <a:pt x="1221994" y="659892"/>
                </a:lnTo>
                <a:lnTo>
                  <a:pt x="109982" y="659892"/>
                </a:lnTo>
                <a:lnTo>
                  <a:pt x="67186" y="651244"/>
                </a:lnTo>
                <a:lnTo>
                  <a:pt x="32226" y="627665"/>
                </a:lnTo>
                <a:lnTo>
                  <a:pt x="8647" y="592705"/>
                </a:lnTo>
                <a:lnTo>
                  <a:pt x="0" y="549910"/>
                </a:lnTo>
                <a:lnTo>
                  <a:pt x="0" y="109982"/>
                </a:lnTo>
                <a:close/>
              </a:path>
            </a:pathLst>
          </a:custGeom>
          <a:ln w="12192">
            <a:solidFill>
              <a:srgbClr val="313131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6564756" y="4361508"/>
            <a:ext cx="59880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b="1" dirty="0">
                <a:solidFill>
                  <a:srgbClr val="FFFFFF"/>
                </a:solidFill>
                <a:cs typeface="Calibri"/>
              </a:rPr>
              <a:t>Indirect</a:t>
            </a:r>
            <a:endParaRPr sz="1400">
              <a:solidFill>
                <a:prstClr val="black"/>
              </a:solidFill>
              <a:cs typeface="Calibri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3885181" y="2817442"/>
            <a:ext cx="1437132" cy="758952"/>
          </a:xfrm>
          <a:prstGeom prst="rect">
            <a:avLst/>
          </a:prstGeom>
          <a:blipFill>
            <a:blip r:embed="rId8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3946142" y="2846400"/>
            <a:ext cx="1331976" cy="659891"/>
          </a:xfrm>
          <a:prstGeom prst="rect">
            <a:avLst/>
          </a:prstGeom>
          <a:blipFill>
            <a:blip r:embed="rId6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3946142" y="2846399"/>
            <a:ext cx="1332230" cy="660400"/>
          </a:xfrm>
          <a:custGeom>
            <a:avLst/>
            <a:gdLst/>
            <a:ahLst/>
            <a:cxnLst/>
            <a:rect l="l" t="t" r="r" b="b"/>
            <a:pathLst>
              <a:path w="1332229" h="660400">
                <a:moveTo>
                  <a:pt x="0" y="109981"/>
                </a:moveTo>
                <a:lnTo>
                  <a:pt x="8647" y="67186"/>
                </a:lnTo>
                <a:lnTo>
                  <a:pt x="32226" y="32226"/>
                </a:lnTo>
                <a:lnTo>
                  <a:pt x="67186" y="8647"/>
                </a:lnTo>
                <a:lnTo>
                  <a:pt x="109981" y="0"/>
                </a:lnTo>
                <a:lnTo>
                  <a:pt x="1221994" y="0"/>
                </a:lnTo>
                <a:lnTo>
                  <a:pt x="1264789" y="8647"/>
                </a:lnTo>
                <a:lnTo>
                  <a:pt x="1299749" y="32226"/>
                </a:lnTo>
                <a:lnTo>
                  <a:pt x="1323328" y="67186"/>
                </a:lnTo>
                <a:lnTo>
                  <a:pt x="1331976" y="109981"/>
                </a:lnTo>
                <a:lnTo>
                  <a:pt x="1331976" y="549909"/>
                </a:lnTo>
                <a:lnTo>
                  <a:pt x="1323328" y="592705"/>
                </a:lnTo>
                <a:lnTo>
                  <a:pt x="1299749" y="627665"/>
                </a:lnTo>
                <a:lnTo>
                  <a:pt x="1264789" y="651244"/>
                </a:lnTo>
                <a:lnTo>
                  <a:pt x="1221994" y="659891"/>
                </a:lnTo>
                <a:lnTo>
                  <a:pt x="109981" y="659891"/>
                </a:lnTo>
                <a:lnTo>
                  <a:pt x="67186" y="651244"/>
                </a:lnTo>
                <a:lnTo>
                  <a:pt x="32226" y="627665"/>
                </a:lnTo>
                <a:lnTo>
                  <a:pt x="8647" y="592705"/>
                </a:lnTo>
                <a:lnTo>
                  <a:pt x="0" y="549909"/>
                </a:lnTo>
                <a:lnTo>
                  <a:pt x="0" y="109981"/>
                </a:lnTo>
                <a:close/>
              </a:path>
            </a:pathLst>
          </a:custGeom>
          <a:ln w="12192">
            <a:solidFill>
              <a:srgbClr val="313131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4437886" y="3058996"/>
            <a:ext cx="34671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b="1" dirty="0">
                <a:solidFill>
                  <a:srgbClr val="FFFFFF"/>
                </a:solidFill>
                <a:cs typeface="Calibri"/>
              </a:rPr>
              <a:t>AP</a:t>
            </a:r>
            <a:r>
              <a:rPr sz="1400" b="1" spc="-5" dirty="0">
                <a:solidFill>
                  <a:srgbClr val="FFFFFF"/>
                </a:solidFill>
                <a:cs typeface="Calibri"/>
              </a:rPr>
              <a:t>I</a:t>
            </a:r>
            <a:r>
              <a:rPr sz="1400" b="1" dirty="0">
                <a:solidFill>
                  <a:srgbClr val="FFFFFF"/>
                </a:solidFill>
                <a:cs typeface="Calibri"/>
              </a:rPr>
              <a:t>s</a:t>
            </a:r>
            <a:endParaRPr sz="1400">
              <a:solidFill>
                <a:prstClr val="black"/>
              </a:solidFill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599939" y="3507052"/>
            <a:ext cx="2303145" cy="642620"/>
          </a:xfrm>
          <a:custGeom>
            <a:avLst/>
            <a:gdLst/>
            <a:ahLst/>
            <a:cxnLst/>
            <a:rect l="l" t="t" r="r" b="b"/>
            <a:pathLst>
              <a:path w="2303145" h="642620">
                <a:moveTo>
                  <a:pt x="2251329" y="564514"/>
                </a:moveTo>
                <a:lnTo>
                  <a:pt x="2225421" y="564514"/>
                </a:lnTo>
                <a:lnTo>
                  <a:pt x="2264283" y="642238"/>
                </a:lnTo>
                <a:lnTo>
                  <a:pt x="2296668" y="577469"/>
                </a:lnTo>
                <a:lnTo>
                  <a:pt x="2251329" y="577469"/>
                </a:lnTo>
                <a:lnTo>
                  <a:pt x="2251329" y="564514"/>
                </a:lnTo>
                <a:close/>
              </a:path>
              <a:path w="2303145" h="642620">
                <a:moveTo>
                  <a:pt x="2251329" y="321182"/>
                </a:moveTo>
                <a:lnTo>
                  <a:pt x="2251329" y="577469"/>
                </a:lnTo>
                <a:lnTo>
                  <a:pt x="2277237" y="577469"/>
                </a:lnTo>
                <a:lnTo>
                  <a:pt x="2277237" y="334137"/>
                </a:lnTo>
                <a:lnTo>
                  <a:pt x="2264283" y="334137"/>
                </a:lnTo>
                <a:lnTo>
                  <a:pt x="2251329" y="321182"/>
                </a:lnTo>
                <a:close/>
              </a:path>
              <a:path w="2303145" h="642620">
                <a:moveTo>
                  <a:pt x="2303145" y="564514"/>
                </a:moveTo>
                <a:lnTo>
                  <a:pt x="2277237" y="564514"/>
                </a:lnTo>
                <a:lnTo>
                  <a:pt x="2277237" y="577469"/>
                </a:lnTo>
                <a:lnTo>
                  <a:pt x="2296668" y="577469"/>
                </a:lnTo>
                <a:lnTo>
                  <a:pt x="2303145" y="564514"/>
                </a:lnTo>
                <a:close/>
              </a:path>
              <a:path w="2303145" h="642620">
                <a:moveTo>
                  <a:pt x="25908" y="0"/>
                </a:moveTo>
                <a:lnTo>
                  <a:pt x="0" y="0"/>
                </a:lnTo>
                <a:lnTo>
                  <a:pt x="0" y="328294"/>
                </a:lnTo>
                <a:lnTo>
                  <a:pt x="5842" y="334137"/>
                </a:lnTo>
                <a:lnTo>
                  <a:pt x="2251329" y="334137"/>
                </a:lnTo>
                <a:lnTo>
                  <a:pt x="2251329" y="321182"/>
                </a:lnTo>
                <a:lnTo>
                  <a:pt x="25908" y="321182"/>
                </a:lnTo>
                <a:lnTo>
                  <a:pt x="12954" y="308229"/>
                </a:lnTo>
                <a:lnTo>
                  <a:pt x="25908" y="308229"/>
                </a:lnTo>
                <a:lnTo>
                  <a:pt x="25908" y="0"/>
                </a:lnTo>
                <a:close/>
              </a:path>
              <a:path w="2303145" h="642620">
                <a:moveTo>
                  <a:pt x="2271395" y="308229"/>
                </a:moveTo>
                <a:lnTo>
                  <a:pt x="25908" y="308229"/>
                </a:lnTo>
                <a:lnTo>
                  <a:pt x="25908" y="321182"/>
                </a:lnTo>
                <a:lnTo>
                  <a:pt x="2251329" y="321182"/>
                </a:lnTo>
                <a:lnTo>
                  <a:pt x="2264283" y="334137"/>
                </a:lnTo>
                <a:lnTo>
                  <a:pt x="2277237" y="334137"/>
                </a:lnTo>
                <a:lnTo>
                  <a:pt x="2277237" y="313944"/>
                </a:lnTo>
                <a:lnTo>
                  <a:pt x="2271395" y="308229"/>
                </a:lnTo>
                <a:close/>
              </a:path>
              <a:path w="2303145" h="642620">
                <a:moveTo>
                  <a:pt x="25908" y="308229"/>
                </a:moveTo>
                <a:lnTo>
                  <a:pt x="12954" y="308229"/>
                </a:lnTo>
                <a:lnTo>
                  <a:pt x="25908" y="321182"/>
                </a:lnTo>
                <a:lnTo>
                  <a:pt x="25908" y="308229"/>
                </a:lnTo>
                <a:close/>
              </a:path>
            </a:pathLst>
          </a:custGeom>
          <a:solidFill>
            <a:srgbClr val="7E7E7E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4599939" y="3507052"/>
            <a:ext cx="746125" cy="642620"/>
          </a:xfrm>
          <a:custGeom>
            <a:avLst/>
            <a:gdLst/>
            <a:ahLst/>
            <a:cxnLst/>
            <a:rect l="l" t="t" r="r" b="b"/>
            <a:pathLst>
              <a:path w="746125" h="642620">
                <a:moveTo>
                  <a:pt x="693927" y="564514"/>
                </a:moveTo>
                <a:lnTo>
                  <a:pt x="668020" y="564514"/>
                </a:lnTo>
                <a:lnTo>
                  <a:pt x="706882" y="642238"/>
                </a:lnTo>
                <a:lnTo>
                  <a:pt x="739267" y="577469"/>
                </a:lnTo>
                <a:lnTo>
                  <a:pt x="693927" y="577469"/>
                </a:lnTo>
                <a:lnTo>
                  <a:pt x="693927" y="564514"/>
                </a:lnTo>
                <a:close/>
              </a:path>
              <a:path w="746125" h="642620">
                <a:moveTo>
                  <a:pt x="693927" y="321182"/>
                </a:moveTo>
                <a:lnTo>
                  <a:pt x="693927" y="577469"/>
                </a:lnTo>
                <a:lnTo>
                  <a:pt x="719836" y="577469"/>
                </a:lnTo>
                <a:lnTo>
                  <a:pt x="719836" y="334137"/>
                </a:lnTo>
                <a:lnTo>
                  <a:pt x="706882" y="334137"/>
                </a:lnTo>
                <a:lnTo>
                  <a:pt x="693927" y="321182"/>
                </a:lnTo>
                <a:close/>
              </a:path>
              <a:path w="746125" h="642620">
                <a:moveTo>
                  <a:pt x="745744" y="564514"/>
                </a:moveTo>
                <a:lnTo>
                  <a:pt x="719836" y="564514"/>
                </a:lnTo>
                <a:lnTo>
                  <a:pt x="719836" y="577469"/>
                </a:lnTo>
                <a:lnTo>
                  <a:pt x="739267" y="577469"/>
                </a:lnTo>
                <a:lnTo>
                  <a:pt x="745744" y="564514"/>
                </a:lnTo>
                <a:close/>
              </a:path>
              <a:path w="746125" h="642620">
                <a:moveTo>
                  <a:pt x="25908" y="0"/>
                </a:moveTo>
                <a:lnTo>
                  <a:pt x="0" y="0"/>
                </a:lnTo>
                <a:lnTo>
                  <a:pt x="0" y="328294"/>
                </a:lnTo>
                <a:lnTo>
                  <a:pt x="5842" y="334137"/>
                </a:lnTo>
                <a:lnTo>
                  <a:pt x="693927" y="334137"/>
                </a:lnTo>
                <a:lnTo>
                  <a:pt x="693927" y="321182"/>
                </a:lnTo>
                <a:lnTo>
                  <a:pt x="25908" y="321182"/>
                </a:lnTo>
                <a:lnTo>
                  <a:pt x="12954" y="308229"/>
                </a:lnTo>
                <a:lnTo>
                  <a:pt x="25908" y="308229"/>
                </a:lnTo>
                <a:lnTo>
                  <a:pt x="25908" y="0"/>
                </a:lnTo>
                <a:close/>
              </a:path>
              <a:path w="746125" h="642620">
                <a:moveTo>
                  <a:pt x="714121" y="308229"/>
                </a:moveTo>
                <a:lnTo>
                  <a:pt x="25908" y="308229"/>
                </a:lnTo>
                <a:lnTo>
                  <a:pt x="25908" y="321182"/>
                </a:lnTo>
                <a:lnTo>
                  <a:pt x="693927" y="321182"/>
                </a:lnTo>
                <a:lnTo>
                  <a:pt x="706882" y="334137"/>
                </a:lnTo>
                <a:lnTo>
                  <a:pt x="719836" y="334137"/>
                </a:lnTo>
                <a:lnTo>
                  <a:pt x="719836" y="313944"/>
                </a:lnTo>
                <a:lnTo>
                  <a:pt x="714121" y="308229"/>
                </a:lnTo>
                <a:close/>
              </a:path>
              <a:path w="746125" h="642620">
                <a:moveTo>
                  <a:pt x="25908" y="308229"/>
                </a:moveTo>
                <a:lnTo>
                  <a:pt x="12954" y="308229"/>
                </a:lnTo>
                <a:lnTo>
                  <a:pt x="25908" y="321182"/>
                </a:lnTo>
                <a:lnTo>
                  <a:pt x="25908" y="308229"/>
                </a:lnTo>
                <a:close/>
              </a:path>
            </a:pathLst>
          </a:custGeom>
          <a:solidFill>
            <a:srgbClr val="7E7E7E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3709922" y="3507052"/>
            <a:ext cx="915669" cy="642620"/>
          </a:xfrm>
          <a:custGeom>
            <a:avLst/>
            <a:gdLst/>
            <a:ahLst/>
            <a:cxnLst/>
            <a:rect l="l" t="t" r="r" b="b"/>
            <a:pathLst>
              <a:path w="915670" h="642620">
                <a:moveTo>
                  <a:pt x="25907" y="564514"/>
                </a:moveTo>
                <a:lnTo>
                  <a:pt x="0" y="564514"/>
                </a:lnTo>
                <a:lnTo>
                  <a:pt x="38862" y="642238"/>
                </a:lnTo>
                <a:lnTo>
                  <a:pt x="71247" y="577469"/>
                </a:lnTo>
                <a:lnTo>
                  <a:pt x="25907" y="577469"/>
                </a:lnTo>
                <a:lnTo>
                  <a:pt x="25907" y="564514"/>
                </a:lnTo>
                <a:close/>
              </a:path>
              <a:path w="915670" h="642620">
                <a:moveTo>
                  <a:pt x="889253" y="308229"/>
                </a:moveTo>
                <a:lnTo>
                  <a:pt x="31750" y="308229"/>
                </a:lnTo>
                <a:lnTo>
                  <a:pt x="25907" y="313944"/>
                </a:lnTo>
                <a:lnTo>
                  <a:pt x="25907" y="577469"/>
                </a:lnTo>
                <a:lnTo>
                  <a:pt x="51815" y="577469"/>
                </a:lnTo>
                <a:lnTo>
                  <a:pt x="51815" y="334137"/>
                </a:lnTo>
                <a:lnTo>
                  <a:pt x="38862" y="334137"/>
                </a:lnTo>
                <a:lnTo>
                  <a:pt x="51815" y="321182"/>
                </a:lnTo>
                <a:lnTo>
                  <a:pt x="889253" y="321182"/>
                </a:lnTo>
                <a:lnTo>
                  <a:pt x="889253" y="308229"/>
                </a:lnTo>
                <a:close/>
              </a:path>
              <a:path w="915670" h="642620">
                <a:moveTo>
                  <a:pt x="77724" y="564514"/>
                </a:moveTo>
                <a:lnTo>
                  <a:pt x="51815" y="564514"/>
                </a:lnTo>
                <a:lnTo>
                  <a:pt x="51815" y="577469"/>
                </a:lnTo>
                <a:lnTo>
                  <a:pt x="71247" y="577469"/>
                </a:lnTo>
                <a:lnTo>
                  <a:pt x="77724" y="564514"/>
                </a:lnTo>
                <a:close/>
              </a:path>
              <a:path w="915670" h="642620">
                <a:moveTo>
                  <a:pt x="51815" y="321182"/>
                </a:moveTo>
                <a:lnTo>
                  <a:pt x="38862" y="334137"/>
                </a:lnTo>
                <a:lnTo>
                  <a:pt x="51815" y="334137"/>
                </a:lnTo>
                <a:lnTo>
                  <a:pt x="51815" y="321182"/>
                </a:lnTo>
                <a:close/>
              </a:path>
              <a:path w="915670" h="642620">
                <a:moveTo>
                  <a:pt x="915162" y="308229"/>
                </a:moveTo>
                <a:lnTo>
                  <a:pt x="902208" y="308229"/>
                </a:lnTo>
                <a:lnTo>
                  <a:pt x="889253" y="321182"/>
                </a:lnTo>
                <a:lnTo>
                  <a:pt x="51815" y="321182"/>
                </a:lnTo>
                <a:lnTo>
                  <a:pt x="51815" y="334137"/>
                </a:lnTo>
                <a:lnTo>
                  <a:pt x="909320" y="334137"/>
                </a:lnTo>
                <a:lnTo>
                  <a:pt x="915162" y="328294"/>
                </a:lnTo>
                <a:lnTo>
                  <a:pt x="915162" y="308229"/>
                </a:lnTo>
                <a:close/>
              </a:path>
              <a:path w="915670" h="642620">
                <a:moveTo>
                  <a:pt x="915162" y="0"/>
                </a:moveTo>
                <a:lnTo>
                  <a:pt x="889253" y="0"/>
                </a:lnTo>
                <a:lnTo>
                  <a:pt x="889253" y="321182"/>
                </a:lnTo>
                <a:lnTo>
                  <a:pt x="902208" y="308229"/>
                </a:lnTo>
                <a:lnTo>
                  <a:pt x="915162" y="308229"/>
                </a:lnTo>
                <a:lnTo>
                  <a:pt x="915162" y="0"/>
                </a:lnTo>
                <a:close/>
              </a:path>
            </a:pathLst>
          </a:custGeom>
          <a:solidFill>
            <a:srgbClr val="7E7E7E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2153917" y="3507052"/>
            <a:ext cx="2472690" cy="642620"/>
          </a:xfrm>
          <a:custGeom>
            <a:avLst/>
            <a:gdLst/>
            <a:ahLst/>
            <a:cxnLst/>
            <a:rect l="l" t="t" r="r" b="b"/>
            <a:pathLst>
              <a:path w="2472690" h="642620">
                <a:moveTo>
                  <a:pt x="25908" y="564514"/>
                </a:moveTo>
                <a:lnTo>
                  <a:pt x="0" y="564514"/>
                </a:lnTo>
                <a:lnTo>
                  <a:pt x="38862" y="642238"/>
                </a:lnTo>
                <a:lnTo>
                  <a:pt x="71247" y="577469"/>
                </a:lnTo>
                <a:lnTo>
                  <a:pt x="25908" y="577469"/>
                </a:lnTo>
                <a:lnTo>
                  <a:pt x="25908" y="564514"/>
                </a:lnTo>
                <a:close/>
              </a:path>
              <a:path w="2472690" h="642620">
                <a:moveTo>
                  <a:pt x="2446655" y="308229"/>
                </a:moveTo>
                <a:lnTo>
                  <a:pt x="31711" y="308229"/>
                </a:lnTo>
                <a:lnTo>
                  <a:pt x="25908" y="313944"/>
                </a:lnTo>
                <a:lnTo>
                  <a:pt x="25908" y="577469"/>
                </a:lnTo>
                <a:lnTo>
                  <a:pt x="51816" y="577469"/>
                </a:lnTo>
                <a:lnTo>
                  <a:pt x="51816" y="334137"/>
                </a:lnTo>
                <a:lnTo>
                  <a:pt x="38862" y="334137"/>
                </a:lnTo>
                <a:lnTo>
                  <a:pt x="51816" y="321182"/>
                </a:lnTo>
                <a:lnTo>
                  <a:pt x="2446655" y="321182"/>
                </a:lnTo>
                <a:lnTo>
                  <a:pt x="2446655" y="308229"/>
                </a:lnTo>
                <a:close/>
              </a:path>
              <a:path w="2472690" h="642620">
                <a:moveTo>
                  <a:pt x="77724" y="564514"/>
                </a:moveTo>
                <a:lnTo>
                  <a:pt x="51816" y="564514"/>
                </a:lnTo>
                <a:lnTo>
                  <a:pt x="51816" y="577469"/>
                </a:lnTo>
                <a:lnTo>
                  <a:pt x="71247" y="577469"/>
                </a:lnTo>
                <a:lnTo>
                  <a:pt x="77724" y="564514"/>
                </a:lnTo>
                <a:close/>
              </a:path>
              <a:path w="2472690" h="642620">
                <a:moveTo>
                  <a:pt x="51816" y="321182"/>
                </a:moveTo>
                <a:lnTo>
                  <a:pt x="38862" y="334137"/>
                </a:lnTo>
                <a:lnTo>
                  <a:pt x="51816" y="334137"/>
                </a:lnTo>
                <a:lnTo>
                  <a:pt x="51816" y="321182"/>
                </a:lnTo>
                <a:close/>
              </a:path>
              <a:path w="2472690" h="642620">
                <a:moveTo>
                  <a:pt x="2472563" y="308229"/>
                </a:moveTo>
                <a:lnTo>
                  <a:pt x="2459609" y="308229"/>
                </a:lnTo>
                <a:lnTo>
                  <a:pt x="2446655" y="321182"/>
                </a:lnTo>
                <a:lnTo>
                  <a:pt x="51816" y="321182"/>
                </a:lnTo>
                <a:lnTo>
                  <a:pt x="51816" y="334137"/>
                </a:lnTo>
                <a:lnTo>
                  <a:pt x="2466721" y="334137"/>
                </a:lnTo>
                <a:lnTo>
                  <a:pt x="2472563" y="328294"/>
                </a:lnTo>
                <a:lnTo>
                  <a:pt x="2472563" y="308229"/>
                </a:lnTo>
                <a:close/>
              </a:path>
              <a:path w="2472690" h="642620">
                <a:moveTo>
                  <a:pt x="2472563" y="0"/>
                </a:moveTo>
                <a:lnTo>
                  <a:pt x="2446655" y="0"/>
                </a:lnTo>
                <a:lnTo>
                  <a:pt x="2446655" y="321182"/>
                </a:lnTo>
                <a:lnTo>
                  <a:pt x="2459609" y="308229"/>
                </a:lnTo>
                <a:lnTo>
                  <a:pt x="2472563" y="308229"/>
                </a:lnTo>
                <a:lnTo>
                  <a:pt x="2472563" y="0"/>
                </a:lnTo>
                <a:close/>
              </a:path>
            </a:pathLst>
          </a:custGeom>
          <a:solidFill>
            <a:srgbClr val="7E7E7E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3394454" y="4929707"/>
            <a:ext cx="708659" cy="708659"/>
          </a:xfrm>
          <a:prstGeom prst="rect">
            <a:avLst/>
          </a:prstGeom>
          <a:blipFill>
            <a:blip r:embed="rId9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937510" y="5008955"/>
            <a:ext cx="507492" cy="509016"/>
          </a:xfrm>
          <a:prstGeom prst="rect">
            <a:avLst/>
          </a:prstGeom>
          <a:blipFill>
            <a:blip r:embed="rId10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4807201" y="5079059"/>
            <a:ext cx="996696" cy="370331"/>
          </a:xfrm>
          <a:prstGeom prst="rect">
            <a:avLst/>
          </a:prstGeom>
          <a:blipFill>
            <a:blip r:embed="rId11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8115046" y="3187069"/>
            <a:ext cx="2223135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600" b="1" spc="-5" dirty="0">
                <a:solidFill>
                  <a:srgbClr val="0D0D0D"/>
                </a:solidFill>
                <a:cs typeface="Calibri"/>
              </a:rPr>
              <a:t>API </a:t>
            </a:r>
            <a:r>
              <a:rPr sz="1600" b="1" spc="-15" dirty="0">
                <a:solidFill>
                  <a:srgbClr val="0D0D0D"/>
                </a:solidFill>
                <a:cs typeface="Calibri"/>
              </a:rPr>
              <a:t>revenue </a:t>
            </a:r>
            <a:r>
              <a:rPr sz="1600" b="1" spc="-10" dirty="0">
                <a:solidFill>
                  <a:srgbClr val="0D0D0D"/>
                </a:solidFill>
                <a:cs typeface="Calibri"/>
              </a:rPr>
              <a:t>streams,</a:t>
            </a:r>
            <a:r>
              <a:rPr sz="1600" b="1" spc="-20" dirty="0">
                <a:solidFill>
                  <a:srgbClr val="0D0D0D"/>
                </a:solidFill>
                <a:cs typeface="Calibri"/>
              </a:rPr>
              <a:t> </a:t>
            </a:r>
            <a:r>
              <a:rPr sz="1600" b="1" dirty="0">
                <a:solidFill>
                  <a:srgbClr val="0D0D0D"/>
                </a:solidFill>
                <a:cs typeface="Calibri"/>
              </a:rPr>
              <a:t>e.g.:</a:t>
            </a:r>
            <a:endParaRPr sz="1600">
              <a:solidFill>
                <a:prstClr val="black"/>
              </a:solidFill>
              <a:cs typeface="Calibri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8115045" y="3430907"/>
            <a:ext cx="1802130" cy="19742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9085" indent="-286385">
              <a:buFont typeface="Wingdings"/>
              <a:buChar char=""/>
              <a:tabLst>
                <a:tab pos="299720" algn="l"/>
              </a:tabLst>
            </a:pPr>
            <a:r>
              <a:rPr sz="1600" spc="-10" dirty="0">
                <a:solidFill>
                  <a:srgbClr val="0D0D0D"/>
                </a:solidFill>
                <a:cs typeface="Calibri"/>
              </a:rPr>
              <a:t>Freemium</a:t>
            </a:r>
            <a:endParaRPr sz="1600">
              <a:solidFill>
                <a:prstClr val="black"/>
              </a:solidFill>
              <a:cs typeface="Calibri"/>
            </a:endParaRPr>
          </a:p>
          <a:p>
            <a:pPr marL="299085" indent="-286385">
              <a:buFont typeface="Wingdings"/>
              <a:buChar char=""/>
              <a:tabLst>
                <a:tab pos="299720" algn="l"/>
              </a:tabLst>
            </a:pPr>
            <a:r>
              <a:rPr sz="1600" spc="-10" dirty="0">
                <a:solidFill>
                  <a:srgbClr val="0D0D0D"/>
                </a:solidFill>
                <a:cs typeface="Calibri"/>
              </a:rPr>
              <a:t>Tiered</a:t>
            </a:r>
            <a:r>
              <a:rPr sz="1600" spc="-80" dirty="0">
                <a:solidFill>
                  <a:srgbClr val="0D0D0D"/>
                </a:solidFill>
                <a:cs typeface="Calibri"/>
              </a:rPr>
              <a:t> </a:t>
            </a:r>
            <a:r>
              <a:rPr sz="1600" spc="-5" dirty="0">
                <a:solidFill>
                  <a:srgbClr val="0D0D0D"/>
                </a:solidFill>
                <a:cs typeface="Calibri"/>
              </a:rPr>
              <a:t>pricing</a:t>
            </a:r>
            <a:endParaRPr sz="1600">
              <a:solidFill>
                <a:prstClr val="black"/>
              </a:solidFill>
              <a:cs typeface="Calibri"/>
            </a:endParaRPr>
          </a:p>
          <a:p>
            <a:pPr marL="299085" indent="-286385">
              <a:buFont typeface="Wingdings"/>
              <a:buChar char=""/>
              <a:tabLst>
                <a:tab pos="299720" algn="l"/>
              </a:tabLst>
            </a:pPr>
            <a:r>
              <a:rPr sz="1600" spc="-25" dirty="0">
                <a:solidFill>
                  <a:srgbClr val="0D0D0D"/>
                </a:solidFill>
                <a:cs typeface="Calibri"/>
              </a:rPr>
              <a:t>Pay </a:t>
            </a:r>
            <a:r>
              <a:rPr sz="1600" spc="-10" dirty="0">
                <a:solidFill>
                  <a:srgbClr val="0D0D0D"/>
                </a:solidFill>
                <a:cs typeface="Calibri"/>
              </a:rPr>
              <a:t>per</a:t>
            </a:r>
            <a:r>
              <a:rPr sz="1600" spc="-50" dirty="0">
                <a:solidFill>
                  <a:srgbClr val="0D0D0D"/>
                </a:solidFill>
                <a:cs typeface="Calibri"/>
              </a:rPr>
              <a:t> </a:t>
            </a:r>
            <a:r>
              <a:rPr sz="1600" spc="-10" dirty="0">
                <a:solidFill>
                  <a:srgbClr val="0D0D0D"/>
                </a:solidFill>
                <a:cs typeface="Calibri"/>
              </a:rPr>
              <a:t>use</a:t>
            </a:r>
            <a:endParaRPr sz="1600">
              <a:solidFill>
                <a:prstClr val="black"/>
              </a:solidFill>
              <a:cs typeface="Calibri"/>
            </a:endParaRPr>
          </a:p>
          <a:p>
            <a:pPr marL="299085" indent="-286385">
              <a:buFont typeface="Wingdings"/>
              <a:buChar char=""/>
              <a:tabLst>
                <a:tab pos="299720" algn="l"/>
              </a:tabLst>
            </a:pPr>
            <a:r>
              <a:rPr sz="1600" spc="-5" dirty="0">
                <a:solidFill>
                  <a:srgbClr val="0D0D0D"/>
                </a:solidFill>
                <a:cs typeface="Calibri"/>
              </a:rPr>
              <a:t>Unit based</a:t>
            </a:r>
            <a:r>
              <a:rPr sz="1600" spc="-75" dirty="0">
                <a:solidFill>
                  <a:srgbClr val="0D0D0D"/>
                </a:solidFill>
                <a:cs typeface="Calibri"/>
              </a:rPr>
              <a:t> </a:t>
            </a:r>
            <a:r>
              <a:rPr sz="1600" spc="-10" dirty="0">
                <a:solidFill>
                  <a:srgbClr val="0D0D0D"/>
                </a:solidFill>
                <a:cs typeface="Calibri"/>
              </a:rPr>
              <a:t>pricing</a:t>
            </a:r>
            <a:endParaRPr sz="1600">
              <a:solidFill>
                <a:prstClr val="black"/>
              </a:solidFill>
              <a:cs typeface="Calibri"/>
            </a:endParaRPr>
          </a:p>
          <a:p>
            <a:pPr marL="299085" indent="-286385">
              <a:buFont typeface="Wingdings"/>
              <a:buChar char=""/>
              <a:tabLst>
                <a:tab pos="299720" algn="l"/>
              </a:tabLst>
            </a:pPr>
            <a:r>
              <a:rPr sz="1600" spc="-20" dirty="0">
                <a:solidFill>
                  <a:srgbClr val="0D0D0D"/>
                </a:solidFill>
                <a:cs typeface="Calibri"/>
              </a:rPr>
              <a:t>Transaction</a:t>
            </a:r>
            <a:r>
              <a:rPr sz="1600" spc="-65" dirty="0">
                <a:solidFill>
                  <a:srgbClr val="0D0D0D"/>
                </a:solidFill>
                <a:cs typeface="Calibri"/>
              </a:rPr>
              <a:t> </a:t>
            </a:r>
            <a:r>
              <a:rPr sz="1600" spc="-15" dirty="0">
                <a:solidFill>
                  <a:srgbClr val="0D0D0D"/>
                </a:solidFill>
                <a:cs typeface="Calibri"/>
              </a:rPr>
              <a:t>fee</a:t>
            </a:r>
            <a:endParaRPr sz="1600">
              <a:solidFill>
                <a:prstClr val="black"/>
              </a:solidFill>
              <a:cs typeface="Calibri"/>
            </a:endParaRPr>
          </a:p>
          <a:p>
            <a:pPr marL="299085" indent="-286385">
              <a:buFont typeface="Wingdings"/>
              <a:buChar char=""/>
              <a:tabLst>
                <a:tab pos="299720" algn="l"/>
              </a:tabLst>
            </a:pPr>
            <a:r>
              <a:rPr sz="1600" spc="-15" dirty="0">
                <a:solidFill>
                  <a:srgbClr val="0D0D0D"/>
                </a:solidFill>
                <a:cs typeface="Calibri"/>
              </a:rPr>
              <a:t>Revenue</a:t>
            </a:r>
            <a:r>
              <a:rPr sz="1600" spc="-45" dirty="0">
                <a:solidFill>
                  <a:srgbClr val="0D0D0D"/>
                </a:solidFill>
                <a:cs typeface="Calibri"/>
              </a:rPr>
              <a:t> </a:t>
            </a:r>
            <a:r>
              <a:rPr sz="1600" spc="-10" dirty="0">
                <a:solidFill>
                  <a:srgbClr val="0D0D0D"/>
                </a:solidFill>
                <a:cs typeface="Calibri"/>
              </a:rPr>
              <a:t>share</a:t>
            </a:r>
            <a:endParaRPr sz="1600">
              <a:solidFill>
                <a:prstClr val="black"/>
              </a:solidFill>
              <a:cs typeface="Calibri"/>
            </a:endParaRPr>
          </a:p>
          <a:p>
            <a:pPr marL="299085" indent="-286385">
              <a:buFont typeface="Wingdings"/>
              <a:buChar char=""/>
              <a:tabLst>
                <a:tab pos="299720" algn="l"/>
              </a:tabLst>
            </a:pPr>
            <a:r>
              <a:rPr sz="1600" spc="-10" dirty="0">
                <a:solidFill>
                  <a:srgbClr val="0D0D0D"/>
                </a:solidFill>
                <a:cs typeface="Calibri"/>
              </a:rPr>
              <a:t>Affiliate</a:t>
            </a:r>
            <a:endParaRPr sz="1600">
              <a:solidFill>
                <a:prstClr val="black"/>
              </a:solidFill>
              <a:cs typeface="Calibri"/>
            </a:endParaRPr>
          </a:p>
          <a:p>
            <a:pPr marL="299085" indent="-286385">
              <a:buFont typeface="Wingdings"/>
              <a:buChar char=""/>
              <a:tabLst>
                <a:tab pos="299720" algn="l"/>
              </a:tabLst>
            </a:pPr>
            <a:r>
              <a:rPr sz="1600" spc="-5" dirty="0">
                <a:solidFill>
                  <a:srgbClr val="0D0D0D"/>
                </a:solidFill>
                <a:cs typeface="Calibri"/>
              </a:rPr>
              <a:t>As an</a:t>
            </a:r>
            <a:r>
              <a:rPr sz="1600" spc="-75" dirty="0">
                <a:solidFill>
                  <a:srgbClr val="0D0D0D"/>
                </a:solidFill>
                <a:cs typeface="Calibri"/>
              </a:rPr>
              <a:t> </a:t>
            </a:r>
            <a:r>
              <a:rPr sz="1600" spc="-10" dirty="0">
                <a:solidFill>
                  <a:srgbClr val="0D0D0D"/>
                </a:solidFill>
                <a:cs typeface="Calibri"/>
              </a:rPr>
              <a:t>upsell</a:t>
            </a:r>
            <a:endParaRPr sz="1600">
              <a:solidFill>
                <a:prstClr val="black"/>
              </a:solidFill>
              <a:cs typeface="Calibri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6448551" y="4976950"/>
            <a:ext cx="829055" cy="547116"/>
          </a:xfrm>
          <a:prstGeom prst="rect">
            <a:avLst/>
          </a:prstGeom>
          <a:blipFill>
            <a:blip r:embed="rId1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5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46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Revenue</a:t>
            </a:r>
            <a:r>
              <a:rPr kumimoji="0" lang="en-US" sz="4000" b="1" i="0" u="none" strike="noStrike" kern="120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 streams </a:t>
            </a: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and APIs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1806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7810501" y="992784"/>
            <a:ext cx="2857499" cy="1799844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1524001" y="992785"/>
            <a:ext cx="4407407" cy="987551"/>
          </a:xfrm>
          <a:prstGeom prst="rect">
            <a:avLst/>
          </a:prstGeom>
          <a:blipFill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1524001" y="992785"/>
            <a:ext cx="3948683" cy="1040891"/>
          </a:xfrm>
          <a:prstGeom prst="rect">
            <a:avLst/>
          </a:prstGeom>
          <a:blipFill>
            <a:blip r:embed="rId4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24000" y="992785"/>
            <a:ext cx="4320540" cy="901065"/>
          </a:xfrm>
          <a:custGeom>
            <a:avLst/>
            <a:gdLst/>
            <a:ahLst/>
            <a:cxnLst/>
            <a:rect l="l" t="t" r="r" b="b"/>
            <a:pathLst>
              <a:path w="4320540" h="901065">
                <a:moveTo>
                  <a:pt x="0" y="900684"/>
                </a:moveTo>
                <a:lnTo>
                  <a:pt x="4320540" y="900684"/>
                </a:lnTo>
                <a:lnTo>
                  <a:pt x="4320540" y="0"/>
                </a:lnTo>
                <a:lnTo>
                  <a:pt x="0" y="0"/>
                </a:lnTo>
                <a:lnTo>
                  <a:pt x="0" y="90068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" name="object 7"/>
          <p:cNvSpPr/>
          <p:nvPr/>
        </p:nvSpPr>
        <p:spPr>
          <a:xfrm>
            <a:off x="1524000" y="992785"/>
            <a:ext cx="4320540" cy="901065"/>
          </a:xfrm>
          <a:custGeom>
            <a:avLst/>
            <a:gdLst/>
            <a:ahLst/>
            <a:cxnLst/>
            <a:rect l="l" t="t" r="r" b="b"/>
            <a:pathLst>
              <a:path w="4320540" h="901065">
                <a:moveTo>
                  <a:pt x="0" y="900684"/>
                </a:moveTo>
                <a:lnTo>
                  <a:pt x="4320540" y="900684"/>
                </a:lnTo>
                <a:lnTo>
                  <a:pt x="4320540" y="0"/>
                </a:lnTo>
                <a:lnTo>
                  <a:pt x="0" y="0"/>
                </a:lnTo>
                <a:lnTo>
                  <a:pt x="0" y="900684"/>
                </a:lnTo>
                <a:close/>
              </a:path>
            </a:pathLst>
          </a:custGeom>
          <a:ln w="12192">
            <a:solidFill>
              <a:srgbClr val="7E7E7E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41119" y="1238276"/>
            <a:ext cx="3631565" cy="488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600" i="1" spc="-5" dirty="0">
                <a:solidFill>
                  <a:srgbClr val="7E7E7E"/>
                </a:solidFill>
                <a:cs typeface="Calibri"/>
              </a:rPr>
              <a:t>Which </a:t>
            </a:r>
            <a:r>
              <a:rPr sz="1600" i="1" spc="-25" dirty="0">
                <a:solidFill>
                  <a:srgbClr val="7E7E7E"/>
                </a:solidFill>
                <a:cs typeface="Calibri"/>
              </a:rPr>
              <a:t>key </a:t>
            </a:r>
            <a:r>
              <a:rPr sz="1600" i="1" spc="-5" dirty="0">
                <a:solidFill>
                  <a:srgbClr val="7E7E7E"/>
                </a:solidFill>
                <a:cs typeface="Calibri"/>
              </a:rPr>
              <a:t>resources underpin </a:t>
            </a:r>
            <a:r>
              <a:rPr sz="1600" i="1" spc="-10" dirty="0">
                <a:solidFill>
                  <a:srgbClr val="7E7E7E"/>
                </a:solidFill>
                <a:cs typeface="Calibri"/>
              </a:rPr>
              <a:t>your</a:t>
            </a:r>
            <a:r>
              <a:rPr sz="1600" i="1" spc="70" dirty="0">
                <a:solidFill>
                  <a:srgbClr val="7E7E7E"/>
                </a:solidFill>
                <a:cs typeface="Calibri"/>
              </a:rPr>
              <a:t> </a:t>
            </a:r>
            <a:r>
              <a:rPr sz="1600" i="1" spc="-5" dirty="0">
                <a:solidFill>
                  <a:srgbClr val="7E7E7E"/>
                </a:solidFill>
                <a:cs typeface="Calibri"/>
              </a:rPr>
              <a:t>business</a:t>
            </a:r>
            <a:endParaRPr sz="1600" dirty="0">
              <a:solidFill>
                <a:prstClr val="black"/>
              </a:solidFill>
              <a:cs typeface="Calibri"/>
            </a:endParaRPr>
          </a:p>
          <a:p>
            <a:pPr marL="12700"/>
            <a:r>
              <a:rPr sz="1600" i="1" spc="-5" dirty="0">
                <a:solidFill>
                  <a:srgbClr val="7E7E7E"/>
                </a:solidFill>
                <a:cs typeface="Calibri"/>
              </a:rPr>
              <a:t>model? </a:t>
            </a:r>
            <a:r>
              <a:rPr sz="1600" i="1" spc="-10" dirty="0">
                <a:solidFill>
                  <a:srgbClr val="7E7E7E"/>
                </a:solidFill>
                <a:cs typeface="Calibri"/>
              </a:rPr>
              <a:t>Which </a:t>
            </a:r>
            <a:r>
              <a:rPr sz="1600" i="1" spc="-5" dirty="0">
                <a:solidFill>
                  <a:srgbClr val="7E7E7E"/>
                </a:solidFill>
                <a:cs typeface="Calibri"/>
              </a:rPr>
              <a:t>assets </a:t>
            </a:r>
            <a:r>
              <a:rPr sz="1600" i="1" spc="-10" dirty="0">
                <a:solidFill>
                  <a:srgbClr val="7E7E7E"/>
                </a:solidFill>
                <a:cs typeface="Calibri"/>
              </a:rPr>
              <a:t>are</a:t>
            </a:r>
            <a:r>
              <a:rPr sz="1600" i="1" spc="15" dirty="0">
                <a:solidFill>
                  <a:srgbClr val="7E7E7E"/>
                </a:solidFill>
                <a:cs typeface="Calibri"/>
              </a:rPr>
              <a:t> </a:t>
            </a:r>
            <a:r>
              <a:rPr sz="1600" i="1" spc="-5" dirty="0">
                <a:solidFill>
                  <a:srgbClr val="7E7E7E"/>
                </a:solidFill>
                <a:cs typeface="Calibri"/>
              </a:rPr>
              <a:t>essential</a:t>
            </a:r>
            <a:r>
              <a:rPr sz="1600" b="1" i="1" spc="-5" dirty="0">
                <a:solidFill>
                  <a:srgbClr val="7E7E7E"/>
                </a:solidFill>
                <a:cs typeface="Calibri"/>
              </a:rPr>
              <a:t>?</a:t>
            </a:r>
            <a:endParaRPr sz="1600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171701" y="2027581"/>
            <a:ext cx="2621279" cy="1744979"/>
          </a:xfrm>
          <a:prstGeom prst="rect">
            <a:avLst/>
          </a:prstGeom>
          <a:blipFill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325189" y="6485584"/>
            <a:ext cx="2638697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04470" marR="5080" indent="-192405"/>
            <a:r>
              <a:rPr b="1" spc="-5" dirty="0">
                <a:solidFill>
                  <a:srgbClr val="252525"/>
                </a:solidFill>
                <a:cs typeface="Calibri"/>
              </a:rPr>
              <a:t>Maturity </a:t>
            </a:r>
            <a:r>
              <a:rPr b="1" dirty="0">
                <a:solidFill>
                  <a:srgbClr val="252525"/>
                </a:solidFill>
                <a:cs typeface="Calibri"/>
              </a:rPr>
              <a:t>of</a:t>
            </a:r>
            <a:r>
              <a:rPr b="1" spc="-90" dirty="0">
                <a:solidFill>
                  <a:srgbClr val="252525"/>
                </a:solidFill>
                <a:cs typeface="Calibri"/>
              </a:rPr>
              <a:t> </a:t>
            </a:r>
            <a:r>
              <a:rPr b="1" dirty="0">
                <a:solidFill>
                  <a:srgbClr val="252525"/>
                </a:solidFill>
                <a:cs typeface="Calibri"/>
              </a:rPr>
              <a:t>API </a:t>
            </a:r>
            <a:r>
              <a:rPr b="1" spc="-5" dirty="0" smtClean="0">
                <a:solidFill>
                  <a:srgbClr val="252525"/>
                </a:solidFill>
                <a:cs typeface="Calibri"/>
              </a:rPr>
              <a:t>capabilities</a:t>
            </a:r>
            <a:endParaRPr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811780" y="5290463"/>
            <a:ext cx="1973580" cy="1104900"/>
          </a:xfrm>
          <a:prstGeom prst="rect">
            <a:avLst/>
          </a:prstGeom>
          <a:blipFill>
            <a:blip r:embed="rId6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508300" y="3787164"/>
            <a:ext cx="7113270" cy="1143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6845" marR="5126355" indent="-144780"/>
            <a:r>
              <a:rPr b="1" dirty="0">
                <a:solidFill>
                  <a:srgbClr val="252525"/>
                </a:solidFill>
                <a:cs typeface="Calibri"/>
              </a:rPr>
              <a:t>API </a:t>
            </a:r>
            <a:r>
              <a:rPr b="1" spc="-5" dirty="0">
                <a:solidFill>
                  <a:srgbClr val="252525"/>
                </a:solidFill>
                <a:cs typeface="Calibri"/>
              </a:rPr>
              <a:t>capabilities </a:t>
            </a:r>
            <a:r>
              <a:rPr b="1" spc="-10" dirty="0">
                <a:solidFill>
                  <a:srgbClr val="252525"/>
                </a:solidFill>
                <a:cs typeface="Calibri"/>
              </a:rPr>
              <a:t>are</a:t>
            </a:r>
            <a:r>
              <a:rPr b="1" spc="-95" dirty="0">
                <a:solidFill>
                  <a:srgbClr val="252525"/>
                </a:solidFill>
                <a:cs typeface="Calibri"/>
              </a:rPr>
              <a:t> </a:t>
            </a:r>
            <a:r>
              <a:rPr b="1" dirty="0">
                <a:solidFill>
                  <a:srgbClr val="252525"/>
                </a:solidFill>
                <a:cs typeface="Calibri"/>
              </a:rPr>
              <a:t>a  </a:t>
            </a:r>
            <a:r>
              <a:rPr b="1" spc="-15" dirty="0">
                <a:solidFill>
                  <a:srgbClr val="252525"/>
                </a:solidFill>
                <a:cs typeface="Calibri"/>
              </a:rPr>
              <a:t>strategic</a:t>
            </a:r>
            <a:r>
              <a:rPr b="1" spc="-95" dirty="0">
                <a:solidFill>
                  <a:srgbClr val="252525"/>
                </a:solidFill>
                <a:cs typeface="Calibri"/>
              </a:rPr>
              <a:t> </a:t>
            </a:r>
            <a:r>
              <a:rPr b="1" spc="-10" dirty="0">
                <a:solidFill>
                  <a:srgbClr val="252525"/>
                </a:solidFill>
                <a:cs typeface="Calibri"/>
              </a:rPr>
              <a:t>resource</a:t>
            </a:r>
            <a:endParaRPr dirty="0">
              <a:solidFill>
                <a:prstClr val="black"/>
              </a:solidFill>
              <a:cs typeface="Calibri"/>
            </a:endParaRPr>
          </a:p>
          <a:p>
            <a:pPr marL="4274820" marR="5080" indent="-280670">
              <a:spcBef>
                <a:spcPts val="165"/>
              </a:spcBef>
            </a:pPr>
            <a:r>
              <a:rPr b="1" dirty="0">
                <a:solidFill>
                  <a:srgbClr val="252525"/>
                </a:solidFill>
                <a:cs typeface="Calibri"/>
              </a:rPr>
              <a:t>API </a:t>
            </a:r>
            <a:r>
              <a:rPr b="1" spc="-10" dirty="0">
                <a:solidFill>
                  <a:srgbClr val="252525"/>
                </a:solidFill>
                <a:cs typeface="Calibri"/>
              </a:rPr>
              <a:t>management </a:t>
            </a:r>
            <a:r>
              <a:rPr b="1" spc="-5" dirty="0">
                <a:solidFill>
                  <a:srgbClr val="252525"/>
                </a:solidFill>
                <a:cs typeface="Calibri"/>
              </a:rPr>
              <a:t>platforms</a:t>
            </a:r>
            <a:r>
              <a:rPr b="1" spc="-114" dirty="0">
                <a:solidFill>
                  <a:srgbClr val="252525"/>
                </a:solidFill>
                <a:cs typeface="Calibri"/>
              </a:rPr>
              <a:t> </a:t>
            </a:r>
            <a:r>
              <a:rPr b="1" spc="-10" dirty="0">
                <a:solidFill>
                  <a:srgbClr val="252525"/>
                </a:solidFill>
                <a:cs typeface="Calibri"/>
              </a:rPr>
              <a:t>offer  </a:t>
            </a:r>
            <a:r>
              <a:rPr b="1" spc="-5" dirty="0">
                <a:solidFill>
                  <a:srgbClr val="252525"/>
                </a:solidFill>
                <a:cs typeface="Calibri"/>
              </a:rPr>
              <a:t>additional capabilities,</a:t>
            </a:r>
            <a:r>
              <a:rPr b="1" spc="-60" dirty="0">
                <a:solidFill>
                  <a:srgbClr val="252525"/>
                </a:solidFill>
                <a:cs typeface="Calibri"/>
              </a:rPr>
              <a:t> </a:t>
            </a:r>
            <a:r>
              <a:rPr b="1" spc="-5" dirty="0">
                <a:solidFill>
                  <a:srgbClr val="252525"/>
                </a:solidFill>
                <a:cs typeface="Calibri"/>
              </a:rPr>
              <a:t>e.g.</a:t>
            </a:r>
            <a:endParaRPr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364223" y="3322980"/>
            <a:ext cx="1016508" cy="371855"/>
          </a:xfrm>
          <a:prstGeom prst="rect">
            <a:avLst/>
          </a:prstGeom>
          <a:blipFill>
            <a:blip r:embed="rId7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6466333" y="3799991"/>
            <a:ext cx="797051" cy="402336"/>
          </a:xfrm>
          <a:prstGeom prst="rect">
            <a:avLst/>
          </a:prstGeom>
          <a:blipFill>
            <a:blip r:embed="rId8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7487412" y="3731411"/>
            <a:ext cx="736091" cy="615696"/>
          </a:xfrm>
          <a:prstGeom prst="rect">
            <a:avLst/>
          </a:prstGeom>
          <a:blipFill>
            <a:blip r:embed="rId9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7517892" y="3278785"/>
            <a:ext cx="1117091" cy="416051"/>
          </a:xfrm>
          <a:prstGeom prst="rect">
            <a:avLst/>
          </a:prstGeom>
          <a:blipFill>
            <a:blip r:embed="rId10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8724901" y="3356508"/>
            <a:ext cx="909827" cy="316991"/>
          </a:xfrm>
          <a:prstGeom prst="rect">
            <a:avLst/>
          </a:prstGeom>
          <a:blipFill>
            <a:blip r:embed="rId11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8432292" y="3810660"/>
            <a:ext cx="1313688" cy="541020"/>
          </a:xfrm>
          <a:prstGeom prst="rect">
            <a:avLst/>
          </a:prstGeom>
          <a:blipFill>
            <a:blip r:embed="rId1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947660" y="4950612"/>
            <a:ext cx="215265" cy="198120"/>
          </a:xfrm>
          <a:custGeom>
            <a:avLst/>
            <a:gdLst/>
            <a:ahLst/>
            <a:cxnLst/>
            <a:rect l="l" t="t" r="r" b="b"/>
            <a:pathLst>
              <a:path w="215265" h="198120">
                <a:moveTo>
                  <a:pt x="214884" y="99060"/>
                </a:moveTo>
                <a:lnTo>
                  <a:pt x="0" y="99060"/>
                </a:lnTo>
                <a:lnTo>
                  <a:pt x="107441" y="198120"/>
                </a:lnTo>
                <a:lnTo>
                  <a:pt x="214884" y="99060"/>
                </a:lnTo>
                <a:close/>
              </a:path>
              <a:path w="215265" h="198120">
                <a:moveTo>
                  <a:pt x="161162" y="0"/>
                </a:moveTo>
                <a:lnTo>
                  <a:pt x="53720" y="0"/>
                </a:lnTo>
                <a:lnTo>
                  <a:pt x="53720" y="99060"/>
                </a:lnTo>
                <a:lnTo>
                  <a:pt x="161162" y="99060"/>
                </a:lnTo>
                <a:lnTo>
                  <a:pt x="161162" y="0"/>
                </a:lnTo>
                <a:close/>
              </a:path>
            </a:pathLst>
          </a:custGeom>
          <a:solidFill>
            <a:srgbClr val="7E7E7E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7947660" y="4950612"/>
            <a:ext cx="215265" cy="198120"/>
          </a:xfrm>
          <a:custGeom>
            <a:avLst/>
            <a:gdLst/>
            <a:ahLst/>
            <a:cxnLst/>
            <a:rect l="l" t="t" r="r" b="b"/>
            <a:pathLst>
              <a:path w="215265" h="198120">
                <a:moveTo>
                  <a:pt x="0" y="99060"/>
                </a:moveTo>
                <a:lnTo>
                  <a:pt x="53720" y="99060"/>
                </a:lnTo>
                <a:lnTo>
                  <a:pt x="53720" y="0"/>
                </a:lnTo>
                <a:lnTo>
                  <a:pt x="161162" y="0"/>
                </a:lnTo>
                <a:lnTo>
                  <a:pt x="161162" y="99060"/>
                </a:lnTo>
                <a:lnTo>
                  <a:pt x="214884" y="99060"/>
                </a:lnTo>
                <a:lnTo>
                  <a:pt x="107441" y="198120"/>
                </a:lnTo>
                <a:lnTo>
                  <a:pt x="0" y="99060"/>
                </a:lnTo>
                <a:close/>
              </a:path>
            </a:pathLst>
          </a:custGeom>
          <a:ln w="12192">
            <a:solidFill>
              <a:srgbClr val="BEBEBE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5759196" y="5252363"/>
            <a:ext cx="2193290" cy="1385570"/>
          </a:xfrm>
          <a:custGeom>
            <a:avLst/>
            <a:gdLst/>
            <a:ahLst/>
            <a:cxnLst/>
            <a:rect l="l" t="t" r="r" b="b"/>
            <a:pathLst>
              <a:path w="2193290" h="1385570">
                <a:moveTo>
                  <a:pt x="0" y="1385316"/>
                </a:moveTo>
                <a:lnTo>
                  <a:pt x="2193036" y="1385316"/>
                </a:lnTo>
                <a:lnTo>
                  <a:pt x="2193036" y="0"/>
                </a:lnTo>
                <a:lnTo>
                  <a:pt x="0" y="0"/>
                </a:lnTo>
                <a:lnTo>
                  <a:pt x="0" y="138531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852159" y="5287670"/>
            <a:ext cx="1938020" cy="10763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6385" indent="-286385">
              <a:buFont typeface="Arial"/>
              <a:buChar char="•"/>
              <a:tabLst>
                <a:tab pos="287020" algn="l"/>
              </a:tabLst>
            </a:pPr>
            <a:r>
              <a:rPr sz="1400" b="1" dirty="0">
                <a:solidFill>
                  <a:srgbClr val="252525"/>
                </a:solidFill>
                <a:cs typeface="Calibri"/>
              </a:rPr>
              <a:t>Security</a:t>
            </a:r>
            <a:r>
              <a:rPr sz="1400" b="1" spc="-65" dirty="0">
                <a:solidFill>
                  <a:srgbClr val="252525"/>
                </a:solidFill>
                <a:cs typeface="Calibri"/>
              </a:rPr>
              <a:t> </a:t>
            </a:r>
            <a:r>
              <a:rPr sz="1400" b="1" spc="-5" dirty="0">
                <a:solidFill>
                  <a:srgbClr val="252525"/>
                </a:solidFill>
                <a:cs typeface="Calibri"/>
              </a:rPr>
              <a:t>mediation</a:t>
            </a:r>
            <a:endParaRPr sz="1400">
              <a:solidFill>
                <a:prstClr val="black"/>
              </a:solidFill>
              <a:cs typeface="Calibri"/>
            </a:endParaRPr>
          </a:p>
          <a:p>
            <a:pPr marL="286385" indent="-286385">
              <a:buFont typeface="Arial"/>
              <a:buChar char="•"/>
              <a:tabLst>
                <a:tab pos="287020" algn="l"/>
              </a:tabLst>
            </a:pPr>
            <a:r>
              <a:rPr sz="1400" b="1" spc="-20" dirty="0">
                <a:solidFill>
                  <a:srgbClr val="252525"/>
                </a:solidFill>
                <a:cs typeface="Calibri"/>
              </a:rPr>
              <a:t>Traffic</a:t>
            </a:r>
            <a:r>
              <a:rPr sz="1400" b="1" spc="-95" dirty="0">
                <a:solidFill>
                  <a:srgbClr val="252525"/>
                </a:solidFill>
                <a:cs typeface="Calibri"/>
              </a:rPr>
              <a:t> </a:t>
            </a:r>
            <a:r>
              <a:rPr sz="1400" b="1" spc="-5" dirty="0">
                <a:solidFill>
                  <a:srgbClr val="252525"/>
                </a:solidFill>
                <a:cs typeface="Calibri"/>
              </a:rPr>
              <a:t>Management</a:t>
            </a:r>
            <a:endParaRPr sz="1400">
              <a:solidFill>
                <a:prstClr val="black"/>
              </a:solidFill>
              <a:cs typeface="Calibri"/>
            </a:endParaRPr>
          </a:p>
          <a:p>
            <a:pPr marL="286385" indent="-286385">
              <a:buFont typeface="Arial"/>
              <a:buChar char="•"/>
              <a:tabLst>
                <a:tab pos="287020" algn="l"/>
              </a:tabLst>
            </a:pPr>
            <a:r>
              <a:rPr sz="1400" b="1" spc="-5" dirty="0">
                <a:solidFill>
                  <a:srgbClr val="252525"/>
                </a:solidFill>
                <a:cs typeface="Calibri"/>
              </a:rPr>
              <a:t>Partner</a:t>
            </a:r>
            <a:r>
              <a:rPr sz="1400" b="1" spc="-80" dirty="0">
                <a:solidFill>
                  <a:srgbClr val="252525"/>
                </a:solidFill>
                <a:cs typeface="Calibri"/>
              </a:rPr>
              <a:t> </a:t>
            </a:r>
            <a:r>
              <a:rPr sz="1400" b="1" spc="-5" dirty="0">
                <a:solidFill>
                  <a:srgbClr val="252525"/>
                </a:solidFill>
                <a:cs typeface="Calibri"/>
              </a:rPr>
              <a:t>Customization</a:t>
            </a:r>
            <a:endParaRPr sz="1400">
              <a:solidFill>
                <a:prstClr val="black"/>
              </a:solidFill>
              <a:cs typeface="Calibri"/>
            </a:endParaRPr>
          </a:p>
          <a:p>
            <a:pPr marL="286385" indent="-286385">
              <a:buFont typeface="Arial"/>
              <a:buChar char="•"/>
              <a:tabLst>
                <a:tab pos="287020" algn="l"/>
              </a:tabLst>
            </a:pPr>
            <a:r>
              <a:rPr sz="1400" b="1" dirty="0">
                <a:solidFill>
                  <a:srgbClr val="252525"/>
                </a:solidFill>
                <a:cs typeface="Calibri"/>
              </a:rPr>
              <a:t>Mobile</a:t>
            </a:r>
            <a:r>
              <a:rPr sz="1400" b="1" spc="-105" dirty="0">
                <a:solidFill>
                  <a:srgbClr val="252525"/>
                </a:solidFill>
                <a:cs typeface="Calibri"/>
              </a:rPr>
              <a:t> </a:t>
            </a:r>
            <a:r>
              <a:rPr sz="1400" b="1" dirty="0">
                <a:solidFill>
                  <a:srgbClr val="252525"/>
                </a:solidFill>
                <a:cs typeface="Calibri"/>
              </a:rPr>
              <a:t>Optimization</a:t>
            </a:r>
            <a:endParaRPr sz="1400">
              <a:solidFill>
                <a:prstClr val="black"/>
              </a:solidFill>
              <a:cs typeface="Calibri"/>
            </a:endParaRPr>
          </a:p>
          <a:p>
            <a:pPr marL="286385" indent="-286385">
              <a:buFont typeface="Arial"/>
              <a:buChar char="•"/>
              <a:tabLst>
                <a:tab pos="287020" algn="l"/>
              </a:tabLst>
            </a:pPr>
            <a:r>
              <a:rPr sz="1400" b="1" spc="-10" dirty="0">
                <a:solidFill>
                  <a:srgbClr val="252525"/>
                </a:solidFill>
                <a:cs typeface="Calibri"/>
              </a:rPr>
              <a:t>Versioning</a:t>
            </a:r>
            <a:endParaRPr sz="1400">
              <a:solidFill>
                <a:prstClr val="black"/>
              </a:solidFill>
              <a:cs typeface="Calibri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7952232" y="5252363"/>
            <a:ext cx="2397760" cy="1385570"/>
          </a:xfrm>
          <a:custGeom>
            <a:avLst/>
            <a:gdLst/>
            <a:ahLst/>
            <a:cxnLst/>
            <a:rect l="l" t="t" r="r" b="b"/>
            <a:pathLst>
              <a:path w="2397759" h="1385570">
                <a:moveTo>
                  <a:pt x="0" y="1385316"/>
                </a:moveTo>
                <a:lnTo>
                  <a:pt x="2397252" y="1385316"/>
                </a:lnTo>
                <a:lnTo>
                  <a:pt x="2397252" y="0"/>
                </a:lnTo>
                <a:lnTo>
                  <a:pt x="0" y="0"/>
                </a:lnTo>
                <a:lnTo>
                  <a:pt x="0" y="138531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8044942" y="5287670"/>
            <a:ext cx="2195830" cy="12896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6385" indent="-286385">
              <a:buFont typeface="Arial"/>
              <a:buChar char="•"/>
              <a:tabLst>
                <a:tab pos="287020" algn="l"/>
              </a:tabLst>
            </a:pPr>
            <a:r>
              <a:rPr sz="1400" b="1" dirty="0">
                <a:solidFill>
                  <a:srgbClr val="252525"/>
                </a:solidFill>
                <a:cs typeface="Calibri"/>
              </a:rPr>
              <a:t>Analytics</a:t>
            </a:r>
            <a:endParaRPr sz="1400">
              <a:solidFill>
                <a:prstClr val="black"/>
              </a:solidFill>
              <a:cs typeface="Calibri"/>
            </a:endParaRPr>
          </a:p>
          <a:p>
            <a:pPr marL="286385" indent="-286385">
              <a:buFont typeface="Arial"/>
              <a:buChar char="•"/>
              <a:tabLst>
                <a:tab pos="287020" algn="l"/>
              </a:tabLst>
            </a:pPr>
            <a:r>
              <a:rPr sz="1400" b="1" spc="-5" dirty="0">
                <a:solidFill>
                  <a:srgbClr val="252525"/>
                </a:solidFill>
                <a:cs typeface="Calibri"/>
              </a:rPr>
              <a:t>Monetization</a:t>
            </a:r>
            <a:endParaRPr sz="1400">
              <a:solidFill>
                <a:prstClr val="black"/>
              </a:solidFill>
              <a:cs typeface="Calibri"/>
            </a:endParaRPr>
          </a:p>
          <a:p>
            <a:pPr marL="286385" indent="-286385">
              <a:buFont typeface="Arial"/>
              <a:buChar char="•"/>
              <a:tabLst>
                <a:tab pos="287020" algn="l"/>
              </a:tabLst>
            </a:pPr>
            <a:r>
              <a:rPr sz="1400" b="1" spc="-5" dirty="0">
                <a:solidFill>
                  <a:srgbClr val="252525"/>
                </a:solidFill>
                <a:cs typeface="Calibri"/>
              </a:rPr>
              <a:t>Onboarding</a:t>
            </a:r>
            <a:endParaRPr sz="1400">
              <a:solidFill>
                <a:prstClr val="black"/>
              </a:solidFill>
              <a:cs typeface="Calibri"/>
            </a:endParaRPr>
          </a:p>
          <a:p>
            <a:pPr marL="286385" indent="-286385">
              <a:buFont typeface="Arial"/>
              <a:buChar char="•"/>
              <a:tabLst>
                <a:tab pos="287020" algn="l"/>
              </a:tabLst>
            </a:pPr>
            <a:r>
              <a:rPr sz="1400" b="1" dirty="0">
                <a:solidFill>
                  <a:srgbClr val="252525"/>
                </a:solidFill>
                <a:cs typeface="Calibri"/>
              </a:rPr>
              <a:t>API</a:t>
            </a:r>
            <a:r>
              <a:rPr sz="1400" b="1" spc="-70" dirty="0">
                <a:solidFill>
                  <a:srgbClr val="252525"/>
                </a:solidFill>
                <a:cs typeface="Calibri"/>
              </a:rPr>
              <a:t> </a:t>
            </a:r>
            <a:r>
              <a:rPr sz="1400" b="1" spc="-5" dirty="0">
                <a:solidFill>
                  <a:srgbClr val="252525"/>
                </a:solidFill>
                <a:cs typeface="Calibri"/>
              </a:rPr>
              <a:t>Documentation</a:t>
            </a:r>
            <a:endParaRPr sz="1400">
              <a:solidFill>
                <a:prstClr val="black"/>
              </a:solidFill>
              <a:cs typeface="Calibri"/>
            </a:endParaRPr>
          </a:p>
          <a:p>
            <a:pPr marL="286385" indent="-286385">
              <a:buFont typeface="Arial"/>
              <a:buChar char="•"/>
              <a:tabLst>
                <a:tab pos="287020" algn="l"/>
              </a:tabLst>
            </a:pPr>
            <a:r>
              <a:rPr sz="1400" b="1" spc="-5" dirty="0">
                <a:solidFill>
                  <a:srgbClr val="252525"/>
                </a:solidFill>
                <a:cs typeface="Calibri"/>
              </a:rPr>
              <a:t>Developer</a:t>
            </a:r>
            <a:r>
              <a:rPr sz="1400" b="1" spc="-55" dirty="0">
                <a:solidFill>
                  <a:srgbClr val="252525"/>
                </a:solidFill>
                <a:cs typeface="Calibri"/>
              </a:rPr>
              <a:t> </a:t>
            </a:r>
            <a:r>
              <a:rPr sz="1400" b="1" spc="-5" dirty="0">
                <a:solidFill>
                  <a:srgbClr val="252525"/>
                </a:solidFill>
                <a:cs typeface="Calibri"/>
              </a:rPr>
              <a:t>Authentication</a:t>
            </a:r>
            <a:endParaRPr sz="1400">
              <a:solidFill>
                <a:prstClr val="black"/>
              </a:solidFill>
              <a:cs typeface="Calibri"/>
            </a:endParaRPr>
          </a:p>
          <a:p>
            <a:pPr marL="286385" indent="-286385">
              <a:buFont typeface="Arial"/>
              <a:buChar char="•"/>
              <a:tabLst>
                <a:tab pos="287020" algn="l"/>
              </a:tabLst>
            </a:pPr>
            <a:r>
              <a:rPr sz="1400" b="1" spc="-15" dirty="0">
                <a:solidFill>
                  <a:srgbClr val="252525"/>
                </a:solidFill>
                <a:cs typeface="Calibri"/>
              </a:rPr>
              <a:t>Transformation</a:t>
            </a:r>
            <a:endParaRPr sz="1400">
              <a:solidFill>
                <a:prstClr val="black"/>
              </a:solidFill>
              <a:cs typeface="Calibri"/>
            </a:endParaRPr>
          </a:p>
        </p:txBody>
      </p:sp>
      <p:sp>
        <p:nvSpPr>
          <p:cNvPr id="3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3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Key resources and APIs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92531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735271724"/>
              </p:ext>
            </p:extLst>
          </p:nvPr>
        </p:nvGraphicFramePr>
        <p:xfrm>
          <a:off x="203200" y="35734"/>
          <a:ext cx="116967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4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7189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Pirate Metrics - AARRR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4021" y="3990236"/>
            <a:ext cx="129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1E4191">
                    <a:lumMod val="60000"/>
                    <a:lumOff val="40000"/>
                  </a:srgbClr>
                </a:solidFill>
              </a:rPr>
              <a:t>Acquisition</a:t>
            </a:r>
            <a:endParaRPr lang="en-US" b="1" dirty="0">
              <a:solidFill>
                <a:srgbClr val="1E4191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51696" y="4057260"/>
            <a:ext cx="129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1E4191">
                    <a:lumMod val="60000"/>
                    <a:lumOff val="40000"/>
                  </a:srgbClr>
                </a:solidFill>
              </a:rPr>
              <a:t>Activation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72591" y="4066284"/>
            <a:ext cx="129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1E4191">
                    <a:lumMod val="60000"/>
                    <a:lumOff val="40000"/>
                  </a:srgbClr>
                </a:solidFill>
              </a:rPr>
              <a:t>Retention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21087" y="4089342"/>
            <a:ext cx="129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1E4191">
                    <a:lumMod val="60000"/>
                    <a:lumOff val="40000"/>
                  </a:srgbClr>
                </a:solidFill>
              </a:rPr>
              <a:t>Referral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51827" y="4066284"/>
            <a:ext cx="129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1E4191">
                    <a:lumMod val="60000"/>
                    <a:lumOff val="40000"/>
                  </a:srgbClr>
                </a:solidFill>
              </a:rPr>
              <a:t>Revenue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18" y="4359127"/>
            <a:ext cx="2524363" cy="12801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848" y="4600427"/>
            <a:ext cx="2524358" cy="128016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808" y="4600427"/>
            <a:ext cx="2524363" cy="128016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137" y="4600427"/>
            <a:ext cx="2524358" cy="128016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4539" y="4600427"/>
            <a:ext cx="2524358" cy="128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76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API Monetization Models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669180" y="3253507"/>
            <a:ext cx="6215970" cy="15274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Aesthetically pleasing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Flexibility to work with any device at any time (mobile, desktop, web, etc.)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Reliability &amp; Performance – it just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Confidentiality &amp; Security </a:t>
            </a:r>
            <a:endParaRPr lang="en-US" dirty="0">
              <a:solidFill>
                <a:srgbClr val="006AA5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86210" y="2907712"/>
            <a:ext cx="193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Value they receive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669180" y="1402326"/>
            <a:ext cx="6215970" cy="14818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Explore information to obtain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Discover trends &amp;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Optimize and manage situations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Prevent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Take advantage of opportunities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586208" y="947190"/>
            <a:ext cx="353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What they are trying to accomplish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669180" y="5237565"/>
            <a:ext cx="6215970" cy="13979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Applications and tools that provide the above value</a:t>
            </a:r>
            <a:endParaRPr lang="en-US" dirty="0">
              <a:solidFill>
                <a:srgbClr val="006AA5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Resiliency &amp; Availability of information (backup, storage</a:t>
            </a:r>
            <a:r>
              <a:rPr lang="en-US" dirty="0" smtClean="0">
                <a:solidFill>
                  <a:srgbClr val="006AA5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Access to historical information (how long can you keep their information?)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AA5"/>
                </a:solidFill>
              </a:rPr>
              <a:t>Advanced features (social sharing, location-awareness, etc.)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6209" y="4868234"/>
            <a:ext cx="3208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What they are willing to pay for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51037" y="1972124"/>
            <a:ext cx="3456186" cy="355292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717324" y="2606787"/>
            <a:ext cx="1710750" cy="426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Consuming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906331" y="5625574"/>
            <a:ext cx="1241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Consumers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2" name="bk object 17"/>
          <p:cNvSpPr/>
          <p:nvPr/>
        </p:nvSpPr>
        <p:spPr>
          <a:xfrm>
            <a:off x="1669561" y="3503220"/>
            <a:ext cx="1702594" cy="1044773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964840" y="4547993"/>
            <a:ext cx="1112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End Users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627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88900" y="101448"/>
            <a:ext cx="1007959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Pirate Metrics as Customer Factory Blueprint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bk object 16"/>
          <p:cNvSpPr/>
          <p:nvPr/>
        </p:nvSpPr>
        <p:spPr>
          <a:xfrm>
            <a:off x="3976687" y="2955726"/>
            <a:ext cx="1464469" cy="1348383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20" name="bk object 17"/>
          <p:cNvSpPr/>
          <p:nvPr/>
        </p:nvSpPr>
        <p:spPr>
          <a:xfrm>
            <a:off x="452437" y="3357563"/>
            <a:ext cx="1702594" cy="1044773"/>
          </a:xfrm>
          <a:prstGeom prst="rect">
            <a:avLst/>
          </a:pr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27" name="bk object 18"/>
          <p:cNvSpPr/>
          <p:nvPr/>
        </p:nvSpPr>
        <p:spPr>
          <a:xfrm>
            <a:off x="4107656" y="5134570"/>
            <a:ext cx="1000125" cy="1241227"/>
          </a:xfrm>
          <a:prstGeom prst="rect">
            <a:avLst/>
          </a:prstGeom>
          <a:blipFill>
            <a:blip r:embed="rId4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28" name="bk object 19"/>
          <p:cNvSpPr/>
          <p:nvPr/>
        </p:nvSpPr>
        <p:spPr>
          <a:xfrm>
            <a:off x="7715250" y="4196953"/>
            <a:ext cx="1797844" cy="437555"/>
          </a:xfrm>
          <a:prstGeom prst="rect">
            <a:avLst/>
          </a:prstGeom>
          <a:blipFill>
            <a:blip r:embed="rId5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29" name="bk object 20"/>
          <p:cNvSpPr/>
          <p:nvPr/>
        </p:nvSpPr>
        <p:spPr>
          <a:xfrm>
            <a:off x="7965281" y="3527227"/>
            <a:ext cx="1119188" cy="544711"/>
          </a:xfrm>
          <a:prstGeom prst="rect">
            <a:avLst/>
          </a:prstGeom>
          <a:blipFill>
            <a:blip r:embed="rId6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30" name="bk object 21"/>
          <p:cNvSpPr/>
          <p:nvPr/>
        </p:nvSpPr>
        <p:spPr>
          <a:xfrm>
            <a:off x="9072563" y="3161109"/>
            <a:ext cx="2667000" cy="1321594"/>
          </a:xfrm>
          <a:prstGeom prst="rect">
            <a:avLst/>
          </a:prstGeom>
          <a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31" name="bk object 22"/>
          <p:cNvSpPr/>
          <p:nvPr/>
        </p:nvSpPr>
        <p:spPr>
          <a:xfrm>
            <a:off x="4429125" y="1553766"/>
            <a:ext cx="2667000" cy="1705570"/>
          </a:xfrm>
          <a:prstGeom prst="rect">
            <a:avLst/>
          </a:prstGeom>
          <a:blipFill>
            <a:blip r:embed="rId8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32" name="bk object 23"/>
          <p:cNvSpPr/>
          <p:nvPr/>
        </p:nvSpPr>
        <p:spPr>
          <a:xfrm>
            <a:off x="3559969" y="4393406"/>
            <a:ext cx="452438" cy="1044773"/>
          </a:xfrm>
          <a:prstGeom prst="rect">
            <a:avLst/>
          </a:prstGeom>
          <a:blipFill>
            <a:blip r:embed="rId9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33" name="bk object 24"/>
          <p:cNvSpPr/>
          <p:nvPr/>
        </p:nvSpPr>
        <p:spPr>
          <a:xfrm>
            <a:off x="2095500" y="3170039"/>
            <a:ext cx="1595438" cy="1437680"/>
          </a:xfrm>
          <a:prstGeom prst="rect">
            <a:avLst/>
          </a:prstGeom>
          <a:blipFill>
            <a:blip r:embed="rId10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34" name="bk object 25"/>
          <p:cNvSpPr/>
          <p:nvPr/>
        </p:nvSpPr>
        <p:spPr>
          <a:xfrm>
            <a:off x="5655469" y="3875484"/>
            <a:ext cx="1333500" cy="553641"/>
          </a:xfrm>
          <a:prstGeom prst="rect">
            <a:avLst/>
          </a:prstGeom>
          <a:blipFill>
            <a:blip r:embed="rId11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35" name="bk object 26"/>
          <p:cNvSpPr/>
          <p:nvPr/>
        </p:nvSpPr>
        <p:spPr>
          <a:xfrm>
            <a:off x="5393531" y="3500437"/>
            <a:ext cx="1428750" cy="1241227"/>
          </a:xfrm>
          <a:prstGeom prst="rect">
            <a:avLst/>
          </a:prstGeom>
          <a:blipFill>
            <a:blip r:embed="rId1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36" name="bk object 27"/>
          <p:cNvSpPr/>
          <p:nvPr/>
        </p:nvSpPr>
        <p:spPr>
          <a:xfrm>
            <a:off x="5214937" y="4536281"/>
            <a:ext cx="2119313" cy="1589484"/>
          </a:xfrm>
          <a:prstGeom prst="rect">
            <a:avLst/>
          </a:prstGeom>
          <a:blipFill>
            <a:blip r:embed="rId1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37" name="bk object 28"/>
          <p:cNvSpPr/>
          <p:nvPr/>
        </p:nvSpPr>
        <p:spPr>
          <a:xfrm>
            <a:off x="7024687" y="3509367"/>
            <a:ext cx="654844" cy="866180"/>
          </a:xfrm>
          <a:prstGeom prst="rect">
            <a:avLst/>
          </a:prstGeom>
          <a:blipFill>
            <a:blip r:embed="rId14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37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k object 16"/>
          <p:cNvSpPr/>
          <p:nvPr/>
        </p:nvSpPr>
        <p:spPr>
          <a:xfrm>
            <a:off x="5018758" y="1705675"/>
            <a:ext cx="4626891" cy="69900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endParaRPr sz="1266" b="1" smtClean="0">
              <a:solidFill>
                <a:prstClr val="black"/>
              </a:solidFill>
            </a:endParaRPr>
          </a:p>
        </p:txBody>
      </p:sp>
      <p:sp>
        <p:nvSpPr>
          <p:cNvPr id="22" name="bk object 17"/>
          <p:cNvSpPr/>
          <p:nvPr/>
        </p:nvSpPr>
        <p:spPr>
          <a:xfrm>
            <a:off x="5018759" y="2501310"/>
            <a:ext cx="3777742" cy="69900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endParaRPr sz="1266" b="1" smtClean="0">
              <a:solidFill>
                <a:prstClr val="black"/>
              </a:solidFill>
            </a:endParaRPr>
          </a:p>
        </p:txBody>
      </p:sp>
      <p:sp>
        <p:nvSpPr>
          <p:cNvPr id="23" name="bk object 18"/>
          <p:cNvSpPr/>
          <p:nvPr/>
        </p:nvSpPr>
        <p:spPr>
          <a:xfrm>
            <a:off x="5018759" y="3296970"/>
            <a:ext cx="3374154" cy="69900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endParaRPr sz="1266" b="1" smtClean="0">
              <a:solidFill>
                <a:prstClr val="black"/>
              </a:solidFill>
            </a:endParaRPr>
          </a:p>
        </p:txBody>
      </p:sp>
      <p:sp>
        <p:nvSpPr>
          <p:cNvPr id="24" name="bk object 19"/>
          <p:cNvSpPr/>
          <p:nvPr/>
        </p:nvSpPr>
        <p:spPr>
          <a:xfrm>
            <a:off x="5018758" y="4092628"/>
            <a:ext cx="2599266" cy="69900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endParaRPr sz="1266" b="1" smtClean="0">
              <a:solidFill>
                <a:prstClr val="black"/>
              </a:solidFill>
            </a:endParaRPr>
          </a:p>
        </p:txBody>
      </p:sp>
      <p:sp>
        <p:nvSpPr>
          <p:cNvPr id="25" name="bk object 20"/>
          <p:cNvSpPr/>
          <p:nvPr/>
        </p:nvSpPr>
        <p:spPr>
          <a:xfrm>
            <a:off x="5018759" y="4888288"/>
            <a:ext cx="2216697" cy="69900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endParaRPr sz="1266" b="1" smtClean="0">
              <a:solidFill>
                <a:prstClr val="black"/>
              </a:solidFill>
            </a:endParaRPr>
          </a:p>
        </p:txBody>
      </p:sp>
      <p:sp>
        <p:nvSpPr>
          <p:cNvPr id="26" name="bk object 21"/>
          <p:cNvSpPr/>
          <p:nvPr/>
        </p:nvSpPr>
        <p:spPr>
          <a:xfrm>
            <a:off x="5018758" y="1595623"/>
            <a:ext cx="0" cy="4098727"/>
          </a:xfrm>
          <a:custGeom>
            <a:avLst/>
            <a:gdLst/>
            <a:ahLst/>
            <a:cxnLst/>
            <a:rect l="l" t="t" r="r" b="b"/>
            <a:pathLst>
              <a:path h="5829300">
                <a:moveTo>
                  <a:pt x="0" y="0"/>
                </a:moveTo>
                <a:lnTo>
                  <a:pt x="0" y="5829300"/>
                </a:lnTo>
              </a:path>
            </a:pathLst>
          </a:custGeom>
          <a:ln w="8609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266" b="1" smtClean="0">
              <a:solidFill>
                <a:prstClr val="black"/>
              </a:solidFill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5216566" y="1954658"/>
            <a:ext cx="1984070" cy="2596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929"/>
            <a:r>
              <a:rPr sz="1687" b="1" dirty="0">
                <a:solidFill>
                  <a:srgbClr val="FFFFFF"/>
                </a:solidFill>
                <a:latin typeface="Arial"/>
                <a:cs typeface="Arial"/>
              </a:rPr>
              <a:t>ACQUISITION</a:t>
            </a:r>
            <a:endParaRPr sz="1687" b="1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216566" y="2750366"/>
            <a:ext cx="1795953" cy="2596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929"/>
            <a:r>
              <a:rPr sz="1687" b="1" dirty="0">
                <a:solidFill>
                  <a:srgbClr val="FFFFFF"/>
                </a:solidFill>
                <a:latin typeface="Arial"/>
                <a:cs typeface="Arial"/>
              </a:rPr>
              <a:t>ACTIVATION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216564" y="3546074"/>
            <a:ext cx="1717635" cy="2596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929"/>
            <a:r>
              <a:rPr sz="1687" b="1" dirty="0">
                <a:solidFill>
                  <a:srgbClr val="FFFFFF"/>
                </a:solidFill>
                <a:latin typeface="Arial"/>
                <a:cs typeface="Arial"/>
              </a:rPr>
              <a:t>RETENTION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5216564" y="4341781"/>
            <a:ext cx="1426627" cy="2596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929"/>
            <a:r>
              <a:rPr sz="1687" b="1" dirty="0">
                <a:solidFill>
                  <a:srgbClr val="FFFFFF"/>
                </a:solidFill>
                <a:latin typeface="Arial"/>
                <a:cs typeface="Arial"/>
              </a:rPr>
              <a:t>REVENUE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5216565" y="5137489"/>
            <a:ext cx="1572514" cy="2596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929"/>
            <a:r>
              <a:rPr sz="1687" b="1" dirty="0">
                <a:solidFill>
                  <a:srgbClr val="FFFFFF"/>
                </a:solidFill>
                <a:latin typeface="Arial"/>
                <a:cs typeface="Arial"/>
              </a:rPr>
              <a:t>REFERRAL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3209067" y="1962218"/>
            <a:ext cx="1497955" cy="2596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929"/>
            <a:r>
              <a:rPr sz="1687" b="1" spc="-11" dirty="0" smtClean="0">
                <a:solidFill>
                  <a:srgbClr val="5881DD"/>
                </a:solidFill>
                <a:latin typeface="Arial"/>
                <a:cs typeface="Arial"/>
              </a:rPr>
              <a:t>Unaware</a:t>
            </a:r>
            <a:endParaRPr sz="1687" b="1" dirty="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945806" y="5154582"/>
            <a:ext cx="3270758" cy="2596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929"/>
            <a:r>
              <a:rPr sz="1687" b="1" spc="-7" dirty="0">
                <a:solidFill>
                  <a:srgbClr val="5881DD"/>
                </a:solidFill>
                <a:latin typeface="Arial"/>
                <a:cs typeface="Arial"/>
              </a:rPr>
              <a:t>Passionate </a:t>
            </a:r>
            <a:r>
              <a:rPr sz="1687" b="1" spc="18" dirty="0">
                <a:solidFill>
                  <a:srgbClr val="5881DD"/>
                </a:solidFill>
                <a:latin typeface="Arial"/>
                <a:cs typeface="Arial"/>
              </a:rPr>
              <a:t>Happy</a:t>
            </a:r>
            <a:r>
              <a:rPr sz="1687" b="1" spc="-18" dirty="0">
                <a:solidFill>
                  <a:srgbClr val="5881DD"/>
                </a:solidFill>
                <a:latin typeface="Arial"/>
                <a:cs typeface="Arial"/>
              </a:rPr>
              <a:t> </a:t>
            </a:r>
            <a:r>
              <a:rPr sz="1687" b="1" spc="11" dirty="0">
                <a:solidFill>
                  <a:srgbClr val="5881DD"/>
                </a:solidFill>
                <a:latin typeface="Arial"/>
                <a:cs typeface="Arial"/>
              </a:rPr>
              <a:t>Customer</a:t>
            </a:r>
            <a:endParaRPr sz="1687" b="1" dirty="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916291" y="2297072"/>
            <a:ext cx="237892" cy="2743900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b="1">
              <a:solidFill>
                <a:prstClr val="black"/>
              </a:solidFill>
            </a:endParaRPr>
          </a:p>
        </p:txBody>
      </p:sp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Pirate Metrics as Sales Funnel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054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</a:endParaRPr>
          </a:p>
        </p:txBody>
      </p:sp>
      <p:sp>
        <p:nvSpPr>
          <p:cNvPr id="34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0989"/>
            <a:ext cx="11279717" cy="577387"/>
          </a:xfrm>
        </p:spPr>
        <p:txBody>
          <a:bodyPr/>
          <a:lstStyle/>
          <a:p>
            <a:r>
              <a:rPr lang="en-US" sz="3600" dirty="0" smtClean="0">
                <a:solidFill>
                  <a:schemeClr val="bg1"/>
                </a:solidFill>
              </a:rPr>
              <a:t>Product/Market Fit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4532" y="1032626"/>
            <a:ext cx="4105846" cy="53636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8929"/>
            <a:r>
              <a:rPr lang="en-US" sz="3600" b="1" spc="39" dirty="0" smtClean="0">
                <a:latin typeface="Arial"/>
                <a:cs typeface="Arial"/>
              </a:rPr>
              <a:t>Product/market</a:t>
            </a:r>
            <a:r>
              <a:rPr lang="en-US" sz="3600" b="1" spc="-28" dirty="0" smtClean="0">
                <a:latin typeface="Arial"/>
                <a:cs typeface="Arial"/>
              </a:rPr>
              <a:t> </a:t>
            </a:r>
            <a:r>
              <a:rPr lang="en-US" sz="3600" b="1" spc="18" dirty="0" smtClean="0">
                <a:latin typeface="Arial"/>
                <a:cs typeface="Arial"/>
              </a:rPr>
              <a:t>fit</a:t>
            </a:r>
            <a:endParaRPr lang="en-US" sz="3600" dirty="0" smtClean="0">
              <a:latin typeface="Arial"/>
              <a:cs typeface="Arial"/>
            </a:endParaRPr>
          </a:p>
          <a:p>
            <a:pPr marL="8929">
              <a:spcBef>
                <a:spcPts val="422"/>
              </a:spcBef>
            </a:pPr>
            <a:r>
              <a:rPr lang="en-US" sz="3600" spc="7" dirty="0" smtClean="0">
                <a:latin typeface="Arial"/>
                <a:cs typeface="Arial"/>
              </a:rPr>
              <a:t>Being </a:t>
            </a:r>
            <a:r>
              <a:rPr lang="en-US" sz="3600" spc="-4" dirty="0">
                <a:latin typeface="Arial"/>
                <a:cs typeface="Arial"/>
              </a:rPr>
              <a:t>in </a:t>
            </a:r>
            <a:r>
              <a:rPr lang="en-US" sz="3600" spc="-63" dirty="0">
                <a:latin typeface="Arial"/>
                <a:cs typeface="Arial"/>
              </a:rPr>
              <a:t>a </a:t>
            </a:r>
            <a:r>
              <a:rPr lang="en-US" sz="3600" spc="70" dirty="0">
                <a:latin typeface="Arial"/>
                <a:cs typeface="Arial"/>
              </a:rPr>
              <a:t>good</a:t>
            </a:r>
            <a:r>
              <a:rPr lang="en-US" sz="3600" spc="32" dirty="0">
                <a:latin typeface="Arial"/>
                <a:cs typeface="Arial"/>
              </a:rPr>
              <a:t> </a:t>
            </a:r>
            <a:r>
              <a:rPr lang="en-US" sz="3600" spc="18" dirty="0">
                <a:latin typeface="Arial"/>
                <a:cs typeface="Arial"/>
              </a:rPr>
              <a:t>market</a:t>
            </a:r>
            <a:endParaRPr lang="en-US" sz="3600" dirty="0">
              <a:latin typeface="Arial"/>
              <a:cs typeface="Arial"/>
            </a:endParaRPr>
          </a:p>
          <a:p>
            <a:pPr marL="8929" marR="3572">
              <a:lnSpc>
                <a:spcPct val="111100"/>
              </a:lnSpc>
            </a:pPr>
            <a:r>
              <a:rPr lang="en-US" sz="3600" spc="56" dirty="0">
                <a:latin typeface="Arial"/>
                <a:cs typeface="Arial"/>
              </a:rPr>
              <a:t>with </a:t>
            </a:r>
            <a:r>
              <a:rPr lang="en-US" sz="3600" b="1" spc="56" dirty="0">
                <a:latin typeface="Arial"/>
                <a:cs typeface="Arial"/>
              </a:rPr>
              <a:t>a </a:t>
            </a:r>
            <a:r>
              <a:rPr lang="en-US" sz="3600" b="1" dirty="0">
                <a:latin typeface="Arial"/>
                <a:cs typeface="Arial"/>
              </a:rPr>
              <a:t>product </a:t>
            </a:r>
            <a:r>
              <a:rPr lang="en-US" sz="3600" b="1" spc="28" dirty="0">
                <a:latin typeface="Arial"/>
                <a:cs typeface="Arial"/>
              </a:rPr>
              <a:t>that </a:t>
            </a:r>
            <a:r>
              <a:rPr lang="en-US" sz="3600" b="1" spc="18" dirty="0">
                <a:latin typeface="Arial"/>
                <a:cs typeface="Arial"/>
              </a:rPr>
              <a:t>can</a:t>
            </a:r>
            <a:r>
              <a:rPr lang="en-US" sz="3600" b="1" spc="-183" dirty="0">
                <a:latin typeface="Arial"/>
                <a:cs typeface="Arial"/>
              </a:rPr>
              <a:t> </a:t>
            </a:r>
            <a:r>
              <a:rPr lang="en-US" sz="3600" b="1" spc="-28" dirty="0">
                <a:latin typeface="Arial"/>
                <a:cs typeface="Arial"/>
              </a:rPr>
              <a:t>satisfy  </a:t>
            </a:r>
            <a:r>
              <a:rPr lang="en-US" sz="3600" b="1" spc="28" dirty="0">
                <a:latin typeface="Arial"/>
                <a:cs typeface="Arial"/>
              </a:rPr>
              <a:t>that</a:t>
            </a:r>
            <a:r>
              <a:rPr lang="en-US" sz="3600" b="1" spc="-56" dirty="0">
                <a:latin typeface="Arial"/>
                <a:cs typeface="Arial"/>
              </a:rPr>
              <a:t> </a:t>
            </a:r>
            <a:r>
              <a:rPr lang="en-US" sz="3600" b="1" spc="39" dirty="0">
                <a:latin typeface="Arial"/>
                <a:cs typeface="Arial"/>
              </a:rPr>
              <a:t>market</a:t>
            </a:r>
            <a:r>
              <a:rPr lang="en-US" sz="3600" spc="39" dirty="0">
                <a:latin typeface="Arial"/>
                <a:cs typeface="Arial"/>
              </a:rPr>
              <a:t>.</a:t>
            </a:r>
            <a:endParaRPr lang="en-US" sz="3600" dirty="0">
              <a:latin typeface="Arial"/>
              <a:cs typeface="Arial"/>
            </a:endParaRPr>
          </a:p>
          <a:p>
            <a:pPr marL="8929">
              <a:spcBef>
                <a:spcPts val="422"/>
              </a:spcBef>
            </a:pPr>
            <a:r>
              <a:rPr lang="en-US" sz="3600" spc="49" dirty="0">
                <a:latin typeface="Arial"/>
                <a:cs typeface="Arial"/>
              </a:rPr>
              <a:t>~ </a:t>
            </a:r>
            <a:r>
              <a:rPr lang="en-US" sz="3600" spc="28" dirty="0">
                <a:latin typeface="Arial"/>
                <a:cs typeface="Arial"/>
              </a:rPr>
              <a:t>Marc</a:t>
            </a:r>
            <a:r>
              <a:rPr lang="en-US" sz="3600" spc="-91" dirty="0">
                <a:latin typeface="Arial"/>
                <a:cs typeface="Arial"/>
              </a:rPr>
              <a:t> </a:t>
            </a:r>
            <a:r>
              <a:rPr lang="en-US" sz="3600" spc="-21" dirty="0">
                <a:latin typeface="Arial"/>
                <a:cs typeface="Arial"/>
              </a:rPr>
              <a:t>Andreessen</a:t>
            </a:r>
            <a:endParaRPr lang="en-US" sz="3600" dirty="0">
              <a:latin typeface="Arial"/>
              <a:cs typeface="Arial"/>
            </a:endParaRPr>
          </a:p>
        </p:txBody>
      </p:sp>
      <p:sp>
        <p:nvSpPr>
          <p:cNvPr id="122" name="object 2"/>
          <p:cNvSpPr/>
          <p:nvPr/>
        </p:nvSpPr>
        <p:spPr>
          <a:xfrm>
            <a:off x="8667762" y="2653971"/>
            <a:ext cx="0" cy="2586930"/>
          </a:xfrm>
          <a:custGeom>
            <a:avLst/>
            <a:gdLst/>
            <a:ahLst/>
            <a:cxnLst/>
            <a:rect l="l" t="t" r="r" b="b"/>
            <a:pathLst>
              <a:path h="3679190">
                <a:moveTo>
                  <a:pt x="0" y="0"/>
                </a:moveTo>
                <a:lnTo>
                  <a:pt x="0" y="3678745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31" name="object 3"/>
          <p:cNvSpPr/>
          <p:nvPr/>
        </p:nvSpPr>
        <p:spPr>
          <a:xfrm>
            <a:off x="4777199" y="2659408"/>
            <a:ext cx="0" cy="2525316"/>
          </a:xfrm>
          <a:custGeom>
            <a:avLst/>
            <a:gdLst/>
            <a:ahLst/>
            <a:cxnLst/>
            <a:rect l="l" t="t" r="r" b="b"/>
            <a:pathLst>
              <a:path h="3591560">
                <a:moveTo>
                  <a:pt x="0" y="0"/>
                </a:moveTo>
                <a:lnTo>
                  <a:pt x="0" y="12700"/>
                </a:lnTo>
                <a:lnTo>
                  <a:pt x="0" y="3591262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32" name="object 4"/>
          <p:cNvSpPr/>
          <p:nvPr/>
        </p:nvSpPr>
        <p:spPr>
          <a:xfrm>
            <a:off x="4734336" y="2604045"/>
            <a:ext cx="85725" cy="85725"/>
          </a:xfrm>
          <a:custGeom>
            <a:avLst/>
            <a:gdLst/>
            <a:ahLst/>
            <a:cxnLst/>
            <a:rect l="l" t="t" r="r" b="b"/>
            <a:pathLst>
              <a:path w="121919" h="121919">
                <a:moveTo>
                  <a:pt x="60959" y="0"/>
                </a:moveTo>
                <a:lnTo>
                  <a:pt x="0" y="121918"/>
                </a:lnTo>
                <a:lnTo>
                  <a:pt x="60959" y="91438"/>
                </a:lnTo>
                <a:lnTo>
                  <a:pt x="106679" y="91438"/>
                </a:lnTo>
                <a:lnTo>
                  <a:pt x="60959" y="0"/>
                </a:lnTo>
                <a:close/>
              </a:path>
              <a:path w="121919" h="121919">
                <a:moveTo>
                  <a:pt x="106679" y="91438"/>
                </a:moveTo>
                <a:lnTo>
                  <a:pt x="60959" y="91438"/>
                </a:lnTo>
                <a:lnTo>
                  <a:pt x="121919" y="121918"/>
                </a:lnTo>
                <a:lnTo>
                  <a:pt x="106679" y="91438"/>
                </a:lnTo>
                <a:close/>
              </a:path>
            </a:pathLst>
          </a:custGeom>
          <a:solidFill>
            <a:srgbClr val="000000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33" name="object 5"/>
          <p:cNvSpPr/>
          <p:nvPr/>
        </p:nvSpPr>
        <p:spPr>
          <a:xfrm>
            <a:off x="4754203" y="5173679"/>
            <a:ext cx="6799511" cy="446"/>
          </a:xfrm>
          <a:custGeom>
            <a:avLst/>
            <a:gdLst/>
            <a:ahLst/>
            <a:cxnLst/>
            <a:rect l="l" t="t" r="r" b="b"/>
            <a:pathLst>
              <a:path w="9670415" h="635">
                <a:moveTo>
                  <a:pt x="9670392" y="0"/>
                </a:moveTo>
                <a:lnTo>
                  <a:pt x="9657692" y="0"/>
                </a:lnTo>
                <a:lnTo>
                  <a:pt x="0" y="2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34" name="object 6"/>
          <p:cNvSpPr/>
          <p:nvPr/>
        </p:nvSpPr>
        <p:spPr>
          <a:xfrm>
            <a:off x="11523337" y="5130816"/>
            <a:ext cx="85725" cy="85725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0" y="0"/>
                </a:moveTo>
                <a:lnTo>
                  <a:pt x="30479" y="60960"/>
                </a:lnTo>
                <a:lnTo>
                  <a:pt x="0" y="121920"/>
                </a:lnTo>
                <a:lnTo>
                  <a:pt x="121920" y="60958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35" name="object 7"/>
          <p:cNvSpPr/>
          <p:nvPr/>
        </p:nvSpPr>
        <p:spPr>
          <a:xfrm>
            <a:off x="4774963" y="5020204"/>
            <a:ext cx="505420" cy="135731"/>
          </a:xfrm>
          <a:custGeom>
            <a:avLst/>
            <a:gdLst/>
            <a:ahLst/>
            <a:cxnLst/>
            <a:rect l="l" t="t" r="r" b="b"/>
            <a:pathLst>
              <a:path w="718819" h="193039">
                <a:moveTo>
                  <a:pt x="0" y="193028"/>
                </a:moveTo>
                <a:lnTo>
                  <a:pt x="718543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36" name="object 8"/>
          <p:cNvSpPr/>
          <p:nvPr/>
        </p:nvSpPr>
        <p:spPr>
          <a:xfrm>
            <a:off x="5291248" y="5013934"/>
            <a:ext cx="121890" cy="55811"/>
          </a:xfrm>
          <a:custGeom>
            <a:avLst/>
            <a:gdLst/>
            <a:ahLst/>
            <a:cxnLst/>
            <a:rect l="l" t="t" r="r" b="b"/>
            <a:pathLst>
              <a:path w="173355" h="79375">
                <a:moveTo>
                  <a:pt x="0" y="0"/>
                </a:moveTo>
                <a:lnTo>
                  <a:pt x="172779" y="79051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37" name="object 9"/>
          <p:cNvSpPr/>
          <p:nvPr/>
        </p:nvSpPr>
        <p:spPr>
          <a:xfrm>
            <a:off x="5390416" y="5045600"/>
            <a:ext cx="759916" cy="77688"/>
          </a:xfrm>
          <a:custGeom>
            <a:avLst/>
            <a:gdLst/>
            <a:ahLst/>
            <a:cxnLst/>
            <a:rect l="l" t="t" r="r" b="b"/>
            <a:pathLst>
              <a:path w="1080770" h="110489">
                <a:moveTo>
                  <a:pt x="0" y="110341"/>
                </a:moveTo>
                <a:lnTo>
                  <a:pt x="1080227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38" name="object 10"/>
          <p:cNvSpPr/>
          <p:nvPr/>
        </p:nvSpPr>
        <p:spPr>
          <a:xfrm>
            <a:off x="6150350" y="4962264"/>
            <a:ext cx="240209" cy="70991"/>
          </a:xfrm>
          <a:custGeom>
            <a:avLst/>
            <a:gdLst/>
            <a:ahLst/>
            <a:cxnLst/>
            <a:rect l="l" t="t" r="r" b="b"/>
            <a:pathLst>
              <a:path w="341629" h="100964">
                <a:moveTo>
                  <a:pt x="0" y="100972"/>
                </a:moveTo>
                <a:lnTo>
                  <a:pt x="341414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39" name="object 11"/>
          <p:cNvSpPr/>
          <p:nvPr/>
        </p:nvSpPr>
        <p:spPr>
          <a:xfrm>
            <a:off x="6440551" y="4800707"/>
            <a:ext cx="1973461" cy="163860"/>
          </a:xfrm>
          <a:custGeom>
            <a:avLst/>
            <a:gdLst/>
            <a:ahLst/>
            <a:cxnLst/>
            <a:rect l="l" t="t" r="r" b="b"/>
            <a:pathLst>
              <a:path w="2806700" h="233045">
                <a:moveTo>
                  <a:pt x="0" y="232495"/>
                </a:moveTo>
                <a:lnTo>
                  <a:pt x="2806321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40" name="object 12"/>
          <p:cNvSpPr/>
          <p:nvPr/>
        </p:nvSpPr>
        <p:spPr>
          <a:xfrm>
            <a:off x="8436019" y="4245566"/>
            <a:ext cx="1167557" cy="548729"/>
          </a:xfrm>
          <a:custGeom>
            <a:avLst/>
            <a:gdLst/>
            <a:ahLst/>
            <a:cxnLst/>
            <a:rect l="l" t="t" r="r" b="b"/>
            <a:pathLst>
              <a:path w="1660525" h="780414">
                <a:moveTo>
                  <a:pt x="0" y="779994"/>
                </a:moveTo>
                <a:lnTo>
                  <a:pt x="1660351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41" name="object 13"/>
          <p:cNvSpPr/>
          <p:nvPr/>
        </p:nvSpPr>
        <p:spPr>
          <a:xfrm>
            <a:off x="9614947" y="2152309"/>
            <a:ext cx="1733252" cy="2102941"/>
          </a:xfrm>
          <a:custGeom>
            <a:avLst/>
            <a:gdLst/>
            <a:ahLst/>
            <a:cxnLst/>
            <a:rect l="l" t="t" r="r" b="b"/>
            <a:pathLst>
              <a:path w="2465070" h="2990850">
                <a:moveTo>
                  <a:pt x="0" y="2990582"/>
                </a:moveTo>
                <a:lnTo>
                  <a:pt x="2464706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42" name="object 14"/>
          <p:cNvSpPr txBox="1"/>
          <p:nvPr/>
        </p:nvSpPr>
        <p:spPr>
          <a:xfrm>
            <a:off x="4517457" y="2629811"/>
            <a:ext cx="410369" cy="870012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571"/>
              </a:lnSpc>
            </a:pPr>
            <a:r>
              <a:rPr sz="1477" b="1" dirty="0">
                <a:solidFill>
                  <a:srgbClr val="5881DD"/>
                </a:solidFill>
                <a:latin typeface="Arial"/>
                <a:cs typeface="Arial"/>
              </a:rPr>
              <a:t>traction</a:t>
            </a:r>
          </a:p>
        </p:txBody>
      </p:sp>
      <p:sp>
        <p:nvSpPr>
          <p:cNvPr id="143" name="object 15"/>
          <p:cNvSpPr txBox="1"/>
          <p:nvPr/>
        </p:nvSpPr>
        <p:spPr>
          <a:xfrm>
            <a:off x="11381294" y="5167418"/>
            <a:ext cx="417463" cy="45461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929"/>
            <a:r>
              <a:rPr sz="1477" b="1" spc="11" dirty="0">
                <a:solidFill>
                  <a:srgbClr val="5881DD"/>
                </a:solidFill>
                <a:latin typeface="Arial"/>
                <a:cs typeface="Arial"/>
              </a:rPr>
              <a:t>time</a:t>
            </a:r>
            <a:endParaRPr sz="1477" b="1" dirty="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144" name="object 16"/>
          <p:cNvSpPr txBox="1">
            <a:spLocks/>
          </p:cNvSpPr>
          <p:nvPr/>
        </p:nvSpPr>
        <p:spPr bwMode="auto">
          <a:xfrm>
            <a:off x="4105344" y="2000245"/>
            <a:ext cx="7931051" cy="448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65199" rIns="0" bIns="0" numCol="1" rtlCol="0" anchor="t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9pPr>
          </a:lstStyle>
          <a:p>
            <a:pPr marL="3446737">
              <a:lnSpc>
                <a:spcPct val="100000"/>
              </a:lnSpc>
            </a:pPr>
            <a:r>
              <a:rPr lang="en-US" sz="1828" b="1" kern="0" spc="28" dirty="0" smtClean="0">
                <a:solidFill>
                  <a:srgbClr val="5881DD"/>
                </a:solidFill>
              </a:rPr>
              <a:t>Product/Market</a:t>
            </a:r>
            <a:r>
              <a:rPr lang="en-US" sz="1828" b="1" kern="0" spc="-21" dirty="0" smtClean="0">
                <a:solidFill>
                  <a:srgbClr val="5881DD"/>
                </a:solidFill>
              </a:rPr>
              <a:t> </a:t>
            </a:r>
            <a:r>
              <a:rPr lang="en-US" sz="1828" b="1" kern="0" spc="-14" dirty="0" smtClean="0">
                <a:solidFill>
                  <a:srgbClr val="5881DD"/>
                </a:solidFill>
              </a:rPr>
              <a:t>Fit</a:t>
            </a:r>
            <a:endParaRPr lang="en-US" sz="1828" b="1" kern="0" dirty="0">
              <a:solidFill>
                <a:srgbClr val="5881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426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</a:endParaRPr>
          </a:p>
        </p:txBody>
      </p:sp>
      <p:sp>
        <p:nvSpPr>
          <p:cNvPr id="34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0989"/>
            <a:ext cx="11279717" cy="577387"/>
          </a:xfrm>
        </p:spPr>
        <p:txBody>
          <a:bodyPr/>
          <a:lstStyle/>
          <a:p>
            <a:r>
              <a:rPr lang="en-US" sz="3600" dirty="0" smtClean="0">
                <a:solidFill>
                  <a:schemeClr val="bg1"/>
                </a:solidFill>
              </a:rPr>
              <a:t>Product/Market Fit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1" name="object 2"/>
          <p:cNvSpPr txBox="1"/>
          <p:nvPr/>
        </p:nvSpPr>
        <p:spPr>
          <a:xfrm>
            <a:off x="2421612" y="4455410"/>
            <a:ext cx="1526977" cy="384080"/>
          </a:xfrm>
          <a:prstGeom prst="rect">
            <a:avLst/>
          </a:prstGeom>
          <a:solidFill>
            <a:srgbClr val="5881DD"/>
          </a:solidFill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00000"/>
              </a:lnSpc>
            </a:pPr>
            <a:endParaRPr sz="1160">
              <a:latin typeface="Times New Roman"/>
              <a:cs typeface="Times New Roman"/>
            </a:endParaRPr>
          </a:p>
          <a:p>
            <a:pPr marL="362532"/>
            <a:r>
              <a:rPr sz="1336" b="1" spc="-11" dirty="0">
                <a:solidFill>
                  <a:srgbClr val="FFFFFF"/>
                </a:solidFill>
                <a:latin typeface="Arial"/>
                <a:cs typeface="Arial"/>
              </a:rPr>
              <a:t>Discovery</a:t>
            </a:r>
            <a:endParaRPr sz="1336">
              <a:latin typeface="Arial"/>
              <a:cs typeface="Arial"/>
            </a:endParaRPr>
          </a:p>
        </p:txBody>
      </p:sp>
      <p:sp>
        <p:nvSpPr>
          <p:cNvPr id="22" name="object 3"/>
          <p:cNvSpPr/>
          <p:nvPr/>
        </p:nvSpPr>
        <p:spPr>
          <a:xfrm>
            <a:off x="3971913" y="4726834"/>
            <a:ext cx="269677" cy="0"/>
          </a:xfrm>
          <a:custGeom>
            <a:avLst/>
            <a:gdLst/>
            <a:ahLst/>
            <a:cxnLst/>
            <a:rect l="l" t="t" r="r" b="b"/>
            <a:pathLst>
              <a:path w="383539">
                <a:moveTo>
                  <a:pt x="383322" y="0"/>
                </a:moveTo>
                <a:lnTo>
                  <a:pt x="370622" y="0"/>
                </a:lnTo>
                <a:lnTo>
                  <a:pt x="0" y="0"/>
                </a:lnTo>
              </a:path>
            </a:pathLst>
          </a:custGeom>
          <a:ln w="25400">
            <a:solidFill>
              <a:srgbClr val="48556C"/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3" name="object 4"/>
          <p:cNvSpPr/>
          <p:nvPr/>
        </p:nvSpPr>
        <p:spPr>
          <a:xfrm>
            <a:off x="4211076" y="4683972"/>
            <a:ext cx="85725" cy="85725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0" y="0"/>
                </a:moveTo>
                <a:lnTo>
                  <a:pt x="30479" y="60960"/>
                </a:lnTo>
                <a:lnTo>
                  <a:pt x="0" y="121920"/>
                </a:lnTo>
                <a:lnTo>
                  <a:pt x="121919" y="60960"/>
                </a:lnTo>
                <a:lnTo>
                  <a:pt x="0" y="0"/>
                </a:lnTo>
                <a:close/>
              </a:path>
            </a:pathLst>
          </a:custGeom>
          <a:solidFill>
            <a:srgbClr val="48556C"/>
          </a:solid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4" name="object 5"/>
          <p:cNvSpPr/>
          <p:nvPr/>
        </p:nvSpPr>
        <p:spPr>
          <a:xfrm>
            <a:off x="5788105" y="4732230"/>
            <a:ext cx="296019" cy="0"/>
          </a:xfrm>
          <a:custGeom>
            <a:avLst/>
            <a:gdLst/>
            <a:ahLst/>
            <a:cxnLst/>
            <a:rect l="l" t="t" r="r" b="b"/>
            <a:pathLst>
              <a:path w="421004">
                <a:moveTo>
                  <a:pt x="0" y="0"/>
                </a:moveTo>
                <a:lnTo>
                  <a:pt x="420394" y="0"/>
                </a:lnTo>
              </a:path>
            </a:pathLst>
          </a:custGeom>
          <a:ln w="25400">
            <a:solidFill>
              <a:srgbClr val="48556C"/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5" name="object 6"/>
          <p:cNvSpPr/>
          <p:nvPr/>
        </p:nvSpPr>
        <p:spPr>
          <a:xfrm>
            <a:off x="6053332" y="4689368"/>
            <a:ext cx="85725" cy="85725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0" y="0"/>
                </a:moveTo>
                <a:lnTo>
                  <a:pt x="30481" y="60960"/>
                </a:lnTo>
                <a:lnTo>
                  <a:pt x="0" y="121920"/>
                </a:lnTo>
                <a:lnTo>
                  <a:pt x="121919" y="60960"/>
                </a:lnTo>
                <a:lnTo>
                  <a:pt x="0" y="0"/>
                </a:lnTo>
                <a:close/>
              </a:path>
            </a:pathLst>
          </a:custGeom>
          <a:solidFill>
            <a:srgbClr val="48556C"/>
          </a:solid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6" name="object 7"/>
          <p:cNvSpPr/>
          <p:nvPr/>
        </p:nvSpPr>
        <p:spPr>
          <a:xfrm>
            <a:off x="7743706" y="4732230"/>
            <a:ext cx="162520" cy="0"/>
          </a:xfrm>
          <a:custGeom>
            <a:avLst/>
            <a:gdLst/>
            <a:ahLst/>
            <a:cxnLst/>
            <a:rect l="l" t="t" r="r" b="b"/>
            <a:pathLst>
              <a:path w="231140">
                <a:moveTo>
                  <a:pt x="0" y="0"/>
                </a:moveTo>
                <a:lnTo>
                  <a:pt x="230922" y="0"/>
                </a:lnTo>
              </a:path>
            </a:pathLst>
          </a:custGeom>
          <a:ln w="25400">
            <a:solidFill>
              <a:srgbClr val="48556C"/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7" name="object 8"/>
          <p:cNvSpPr/>
          <p:nvPr/>
        </p:nvSpPr>
        <p:spPr>
          <a:xfrm>
            <a:off x="7875712" y="4689368"/>
            <a:ext cx="85725" cy="85725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0" y="0"/>
                </a:moveTo>
                <a:lnTo>
                  <a:pt x="30479" y="60960"/>
                </a:lnTo>
                <a:lnTo>
                  <a:pt x="0" y="121920"/>
                </a:lnTo>
                <a:lnTo>
                  <a:pt x="121919" y="60960"/>
                </a:lnTo>
                <a:lnTo>
                  <a:pt x="0" y="0"/>
                </a:lnTo>
                <a:close/>
              </a:path>
            </a:pathLst>
          </a:custGeom>
          <a:solidFill>
            <a:srgbClr val="48556C"/>
          </a:solid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8" name="object 9"/>
          <p:cNvSpPr/>
          <p:nvPr/>
        </p:nvSpPr>
        <p:spPr>
          <a:xfrm>
            <a:off x="3005479" y="5179280"/>
            <a:ext cx="0" cy="150019"/>
          </a:xfrm>
          <a:custGeom>
            <a:avLst/>
            <a:gdLst/>
            <a:ahLst/>
            <a:cxnLst/>
            <a:rect l="l" t="t" r="r" b="b"/>
            <a:pathLst>
              <a:path h="213360">
                <a:moveTo>
                  <a:pt x="0" y="0"/>
                </a:moveTo>
                <a:lnTo>
                  <a:pt x="0" y="12700"/>
                </a:lnTo>
                <a:lnTo>
                  <a:pt x="0" y="213360"/>
                </a:lnTo>
              </a:path>
            </a:pathLst>
          </a:custGeom>
          <a:ln w="25400">
            <a:solidFill>
              <a:srgbClr val="48556C"/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9" name="object 10"/>
          <p:cNvSpPr/>
          <p:nvPr/>
        </p:nvSpPr>
        <p:spPr>
          <a:xfrm>
            <a:off x="2962616" y="5123916"/>
            <a:ext cx="85725" cy="85725"/>
          </a:xfrm>
          <a:custGeom>
            <a:avLst/>
            <a:gdLst/>
            <a:ahLst/>
            <a:cxnLst/>
            <a:rect l="l" t="t" r="r" b="b"/>
            <a:pathLst>
              <a:path w="121919" h="121920">
                <a:moveTo>
                  <a:pt x="60959" y="0"/>
                </a:moveTo>
                <a:lnTo>
                  <a:pt x="0" y="121920"/>
                </a:lnTo>
                <a:lnTo>
                  <a:pt x="60959" y="91441"/>
                </a:lnTo>
                <a:lnTo>
                  <a:pt x="106680" y="91441"/>
                </a:lnTo>
                <a:lnTo>
                  <a:pt x="60959" y="0"/>
                </a:lnTo>
                <a:close/>
              </a:path>
              <a:path w="121919" h="121920">
                <a:moveTo>
                  <a:pt x="106680" y="91441"/>
                </a:moveTo>
                <a:lnTo>
                  <a:pt x="60959" y="91441"/>
                </a:lnTo>
                <a:lnTo>
                  <a:pt x="121919" y="121920"/>
                </a:lnTo>
                <a:lnTo>
                  <a:pt x="106680" y="91441"/>
                </a:lnTo>
                <a:close/>
              </a:path>
            </a:pathLst>
          </a:custGeom>
          <a:solidFill>
            <a:srgbClr val="48556C"/>
          </a:solid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30" name="object 11"/>
          <p:cNvSpPr/>
          <p:nvPr/>
        </p:nvSpPr>
        <p:spPr>
          <a:xfrm>
            <a:off x="2991996" y="5321270"/>
            <a:ext cx="2301627" cy="0"/>
          </a:xfrm>
          <a:custGeom>
            <a:avLst/>
            <a:gdLst/>
            <a:ahLst/>
            <a:cxnLst/>
            <a:rect l="l" t="t" r="r" b="b"/>
            <a:pathLst>
              <a:path w="3273425">
                <a:moveTo>
                  <a:pt x="0" y="2"/>
                </a:moveTo>
                <a:lnTo>
                  <a:pt x="3273217" y="0"/>
                </a:lnTo>
              </a:path>
            </a:pathLst>
          </a:custGeom>
          <a:ln w="25400">
            <a:solidFill>
              <a:srgbClr val="48556C"/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31" name="object 12"/>
          <p:cNvSpPr/>
          <p:nvPr/>
        </p:nvSpPr>
        <p:spPr>
          <a:xfrm>
            <a:off x="5295485" y="5149568"/>
            <a:ext cx="9376" cy="167878"/>
          </a:xfrm>
          <a:custGeom>
            <a:avLst/>
            <a:gdLst/>
            <a:ahLst/>
            <a:cxnLst/>
            <a:rect l="l" t="t" r="r" b="b"/>
            <a:pathLst>
              <a:path w="13335" h="238760">
                <a:moveTo>
                  <a:pt x="13227" y="238244"/>
                </a:moveTo>
                <a:lnTo>
                  <a:pt x="0" y="0"/>
                </a:lnTo>
              </a:path>
            </a:pathLst>
          </a:custGeom>
          <a:ln w="25400">
            <a:solidFill>
              <a:srgbClr val="48556C"/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48" name="object 27"/>
          <p:cNvSpPr txBox="1"/>
          <p:nvPr/>
        </p:nvSpPr>
        <p:spPr>
          <a:xfrm>
            <a:off x="4261128" y="4455410"/>
            <a:ext cx="1526977" cy="384080"/>
          </a:xfrm>
          <a:prstGeom prst="rect">
            <a:avLst/>
          </a:prstGeom>
          <a:solidFill>
            <a:srgbClr val="5881DD"/>
          </a:solidFill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00000"/>
              </a:lnSpc>
            </a:pPr>
            <a:endParaRPr sz="1160">
              <a:latin typeface="Times New Roman"/>
              <a:cs typeface="Times New Roman"/>
            </a:endParaRPr>
          </a:p>
          <a:p>
            <a:pPr marL="367444"/>
            <a:r>
              <a:rPr sz="1336" b="1" spc="-18" dirty="0">
                <a:solidFill>
                  <a:srgbClr val="FFFFFF"/>
                </a:solidFill>
                <a:latin typeface="Arial"/>
                <a:cs typeface="Arial"/>
              </a:rPr>
              <a:t>Validation</a:t>
            </a:r>
            <a:endParaRPr sz="1336">
              <a:latin typeface="Arial"/>
              <a:cs typeface="Arial"/>
            </a:endParaRPr>
          </a:p>
        </p:txBody>
      </p:sp>
      <p:sp>
        <p:nvSpPr>
          <p:cNvPr id="49" name="object 28"/>
          <p:cNvSpPr txBox="1"/>
          <p:nvPr/>
        </p:nvSpPr>
        <p:spPr>
          <a:xfrm>
            <a:off x="6216729" y="4455410"/>
            <a:ext cx="1526977" cy="384080"/>
          </a:xfrm>
          <a:prstGeom prst="rect">
            <a:avLst/>
          </a:prstGeom>
          <a:solidFill>
            <a:srgbClr val="5881DD"/>
          </a:solidFill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00000"/>
              </a:lnSpc>
            </a:pPr>
            <a:endParaRPr sz="1160">
              <a:latin typeface="Times New Roman"/>
              <a:cs typeface="Times New Roman"/>
            </a:endParaRPr>
          </a:p>
          <a:p>
            <a:pPr marL="366104"/>
            <a:r>
              <a:rPr sz="1336" b="1" spc="-7" dirty="0">
                <a:solidFill>
                  <a:srgbClr val="FFFFFF"/>
                </a:solidFill>
                <a:latin typeface="Arial"/>
                <a:cs typeface="Arial"/>
              </a:rPr>
              <a:t>Efficiency</a:t>
            </a:r>
            <a:endParaRPr sz="1336">
              <a:latin typeface="Arial"/>
              <a:cs typeface="Arial"/>
            </a:endParaRPr>
          </a:p>
        </p:txBody>
      </p:sp>
      <p:sp>
        <p:nvSpPr>
          <p:cNvPr id="50" name="object 29"/>
          <p:cNvSpPr txBox="1"/>
          <p:nvPr/>
        </p:nvSpPr>
        <p:spPr>
          <a:xfrm>
            <a:off x="8056245" y="4455410"/>
            <a:ext cx="1526977" cy="384080"/>
          </a:xfrm>
          <a:prstGeom prst="rect">
            <a:avLst/>
          </a:prstGeom>
          <a:solidFill>
            <a:srgbClr val="5881DD"/>
          </a:solidFill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00000"/>
              </a:lnSpc>
            </a:pPr>
            <a:endParaRPr sz="116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1336" b="1" spc="4" dirty="0">
                <a:solidFill>
                  <a:srgbClr val="FFFFFF"/>
                </a:solidFill>
                <a:latin typeface="Arial"/>
                <a:cs typeface="Arial"/>
              </a:rPr>
              <a:t>Scale</a:t>
            </a:r>
            <a:endParaRPr sz="1336" dirty="0">
              <a:latin typeface="Arial"/>
              <a:cs typeface="Arial"/>
            </a:endParaRPr>
          </a:p>
        </p:txBody>
      </p:sp>
      <p:sp>
        <p:nvSpPr>
          <p:cNvPr id="53" name="object 2"/>
          <p:cNvSpPr/>
          <p:nvPr/>
        </p:nvSpPr>
        <p:spPr>
          <a:xfrm>
            <a:off x="6301908" y="1547407"/>
            <a:ext cx="0" cy="2586930"/>
          </a:xfrm>
          <a:custGeom>
            <a:avLst/>
            <a:gdLst/>
            <a:ahLst/>
            <a:cxnLst/>
            <a:rect l="l" t="t" r="r" b="b"/>
            <a:pathLst>
              <a:path h="3679190">
                <a:moveTo>
                  <a:pt x="0" y="0"/>
                </a:moveTo>
                <a:lnTo>
                  <a:pt x="0" y="3678745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54" name="object 3"/>
          <p:cNvSpPr/>
          <p:nvPr/>
        </p:nvSpPr>
        <p:spPr>
          <a:xfrm>
            <a:off x="2411345" y="1552844"/>
            <a:ext cx="0" cy="2525316"/>
          </a:xfrm>
          <a:custGeom>
            <a:avLst/>
            <a:gdLst/>
            <a:ahLst/>
            <a:cxnLst/>
            <a:rect l="l" t="t" r="r" b="b"/>
            <a:pathLst>
              <a:path h="3591560">
                <a:moveTo>
                  <a:pt x="0" y="0"/>
                </a:moveTo>
                <a:lnTo>
                  <a:pt x="0" y="12700"/>
                </a:lnTo>
                <a:lnTo>
                  <a:pt x="0" y="3591262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55" name="object 4"/>
          <p:cNvSpPr/>
          <p:nvPr/>
        </p:nvSpPr>
        <p:spPr>
          <a:xfrm>
            <a:off x="2368482" y="1497481"/>
            <a:ext cx="85725" cy="85725"/>
          </a:xfrm>
          <a:custGeom>
            <a:avLst/>
            <a:gdLst/>
            <a:ahLst/>
            <a:cxnLst/>
            <a:rect l="l" t="t" r="r" b="b"/>
            <a:pathLst>
              <a:path w="121919" h="121919">
                <a:moveTo>
                  <a:pt x="60959" y="0"/>
                </a:moveTo>
                <a:lnTo>
                  <a:pt x="0" y="121918"/>
                </a:lnTo>
                <a:lnTo>
                  <a:pt x="60959" y="91438"/>
                </a:lnTo>
                <a:lnTo>
                  <a:pt x="106679" y="91438"/>
                </a:lnTo>
                <a:lnTo>
                  <a:pt x="60959" y="0"/>
                </a:lnTo>
                <a:close/>
              </a:path>
              <a:path w="121919" h="121919">
                <a:moveTo>
                  <a:pt x="106679" y="91438"/>
                </a:moveTo>
                <a:lnTo>
                  <a:pt x="60959" y="91438"/>
                </a:lnTo>
                <a:lnTo>
                  <a:pt x="121919" y="121918"/>
                </a:lnTo>
                <a:lnTo>
                  <a:pt x="106679" y="91438"/>
                </a:lnTo>
                <a:close/>
              </a:path>
            </a:pathLst>
          </a:custGeom>
          <a:solidFill>
            <a:srgbClr val="000000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56" name="object 5"/>
          <p:cNvSpPr/>
          <p:nvPr/>
        </p:nvSpPr>
        <p:spPr>
          <a:xfrm>
            <a:off x="2388349" y="4067115"/>
            <a:ext cx="6799511" cy="446"/>
          </a:xfrm>
          <a:custGeom>
            <a:avLst/>
            <a:gdLst/>
            <a:ahLst/>
            <a:cxnLst/>
            <a:rect l="l" t="t" r="r" b="b"/>
            <a:pathLst>
              <a:path w="9670415" h="635">
                <a:moveTo>
                  <a:pt x="9670392" y="0"/>
                </a:moveTo>
                <a:lnTo>
                  <a:pt x="9657692" y="0"/>
                </a:lnTo>
                <a:lnTo>
                  <a:pt x="0" y="2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57" name="object 6"/>
          <p:cNvSpPr/>
          <p:nvPr/>
        </p:nvSpPr>
        <p:spPr>
          <a:xfrm>
            <a:off x="9157483" y="4024252"/>
            <a:ext cx="85725" cy="85725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0" y="0"/>
                </a:moveTo>
                <a:lnTo>
                  <a:pt x="30479" y="60960"/>
                </a:lnTo>
                <a:lnTo>
                  <a:pt x="0" y="121920"/>
                </a:lnTo>
                <a:lnTo>
                  <a:pt x="121920" y="60958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58" name="object 7"/>
          <p:cNvSpPr/>
          <p:nvPr/>
        </p:nvSpPr>
        <p:spPr>
          <a:xfrm>
            <a:off x="2409109" y="3913640"/>
            <a:ext cx="505420" cy="135731"/>
          </a:xfrm>
          <a:custGeom>
            <a:avLst/>
            <a:gdLst/>
            <a:ahLst/>
            <a:cxnLst/>
            <a:rect l="l" t="t" r="r" b="b"/>
            <a:pathLst>
              <a:path w="718819" h="193039">
                <a:moveTo>
                  <a:pt x="0" y="193028"/>
                </a:moveTo>
                <a:lnTo>
                  <a:pt x="718543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59" name="object 8"/>
          <p:cNvSpPr/>
          <p:nvPr/>
        </p:nvSpPr>
        <p:spPr>
          <a:xfrm>
            <a:off x="2925394" y="3907370"/>
            <a:ext cx="121890" cy="55811"/>
          </a:xfrm>
          <a:custGeom>
            <a:avLst/>
            <a:gdLst/>
            <a:ahLst/>
            <a:cxnLst/>
            <a:rect l="l" t="t" r="r" b="b"/>
            <a:pathLst>
              <a:path w="173355" h="79375">
                <a:moveTo>
                  <a:pt x="0" y="0"/>
                </a:moveTo>
                <a:lnTo>
                  <a:pt x="172779" y="79051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60" name="object 9"/>
          <p:cNvSpPr/>
          <p:nvPr/>
        </p:nvSpPr>
        <p:spPr>
          <a:xfrm>
            <a:off x="3024562" y="3939036"/>
            <a:ext cx="759916" cy="77688"/>
          </a:xfrm>
          <a:custGeom>
            <a:avLst/>
            <a:gdLst/>
            <a:ahLst/>
            <a:cxnLst/>
            <a:rect l="l" t="t" r="r" b="b"/>
            <a:pathLst>
              <a:path w="1080770" h="110489">
                <a:moveTo>
                  <a:pt x="0" y="110341"/>
                </a:moveTo>
                <a:lnTo>
                  <a:pt x="1080227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61" name="object 10"/>
          <p:cNvSpPr/>
          <p:nvPr/>
        </p:nvSpPr>
        <p:spPr>
          <a:xfrm>
            <a:off x="3784496" y="3855700"/>
            <a:ext cx="240209" cy="70991"/>
          </a:xfrm>
          <a:custGeom>
            <a:avLst/>
            <a:gdLst/>
            <a:ahLst/>
            <a:cxnLst/>
            <a:rect l="l" t="t" r="r" b="b"/>
            <a:pathLst>
              <a:path w="341629" h="100964">
                <a:moveTo>
                  <a:pt x="0" y="100972"/>
                </a:moveTo>
                <a:lnTo>
                  <a:pt x="341414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62" name="object 11"/>
          <p:cNvSpPr/>
          <p:nvPr/>
        </p:nvSpPr>
        <p:spPr>
          <a:xfrm>
            <a:off x="4074697" y="3694143"/>
            <a:ext cx="1973461" cy="163860"/>
          </a:xfrm>
          <a:custGeom>
            <a:avLst/>
            <a:gdLst/>
            <a:ahLst/>
            <a:cxnLst/>
            <a:rect l="l" t="t" r="r" b="b"/>
            <a:pathLst>
              <a:path w="2806700" h="233045">
                <a:moveTo>
                  <a:pt x="0" y="232495"/>
                </a:moveTo>
                <a:lnTo>
                  <a:pt x="2806321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63" name="object 12"/>
          <p:cNvSpPr/>
          <p:nvPr/>
        </p:nvSpPr>
        <p:spPr>
          <a:xfrm>
            <a:off x="6070165" y="3139002"/>
            <a:ext cx="1167557" cy="548729"/>
          </a:xfrm>
          <a:custGeom>
            <a:avLst/>
            <a:gdLst/>
            <a:ahLst/>
            <a:cxnLst/>
            <a:rect l="l" t="t" r="r" b="b"/>
            <a:pathLst>
              <a:path w="1660525" h="780414">
                <a:moveTo>
                  <a:pt x="0" y="779994"/>
                </a:moveTo>
                <a:lnTo>
                  <a:pt x="1660351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64" name="object 13"/>
          <p:cNvSpPr/>
          <p:nvPr/>
        </p:nvSpPr>
        <p:spPr>
          <a:xfrm>
            <a:off x="7249093" y="1045745"/>
            <a:ext cx="1733252" cy="2102941"/>
          </a:xfrm>
          <a:custGeom>
            <a:avLst/>
            <a:gdLst/>
            <a:ahLst/>
            <a:cxnLst/>
            <a:rect l="l" t="t" r="r" b="b"/>
            <a:pathLst>
              <a:path w="2465070" h="2990850">
                <a:moveTo>
                  <a:pt x="0" y="2990582"/>
                </a:moveTo>
                <a:lnTo>
                  <a:pt x="2464706" y="0"/>
                </a:lnTo>
              </a:path>
            </a:pathLst>
          </a:cu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65" name="object 14"/>
          <p:cNvSpPr txBox="1"/>
          <p:nvPr/>
        </p:nvSpPr>
        <p:spPr>
          <a:xfrm>
            <a:off x="2151603" y="1523247"/>
            <a:ext cx="410369" cy="870012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571"/>
              </a:lnSpc>
            </a:pPr>
            <a:r>
              <a:rPr sz="1477" b="1" dirty="0">
                <a:solidFill>
                  <a:srgbClr val="5881DD"/>
                </a:solidFill>
                <a:latin typeface="Arial"/>
                <a:cs typeface="Arial"/>
              </a:rPr>
              <a:t>traction</a:t>
            </a:r>
          </a:p>
        </p:txBody>
      </p:sp>
      <p:sp>
        <p:nvSpPr>
          <p:cNvPr id="66" name="object 15"/>
          <p:cNvSpPr txBox="1"/>
          <p:nvPr/>
        </p:nvSpPr>
        <p:spPr>
          <a:xfrm>
            <a:off x="9015440" y="4060854"/>
            <a:ext cx="417463" cy="45461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929"/>
            <a:r>
              <a:rPr sz="1477" b="1" spc="11" dirty="0">
                <a:solidFill>
                  <a:srgbClr val="5881DD"/>
                </a:solidFill>
                <a:latin typeface="Arial"/>
                <a:cs typeface="Arial"/>
              </a:rPr>
              <a:t>time</a:t>
            </a:r>
            <a:endParaRPr sz="1477" b="1" dirty="0">
              <a:solidFill>
                <a:srgbClr val="5881DD"/>
              </a:solidFill>
              <a:latin typeface="Arial"/>
              <a:cs typeface="Arial"/>
            </a:endParaRPr>
          </a:p>
        </p:txBody>
      </p:sp>
      <p:sp>
        <p:nvSpPr>
          <p:cNvPr id="67" name="object 16"/>
          <p:cNvSpPr txBox="1">
            <a:spLocks/>
          </p:cNvSpPr>
          <p:nvPr/>
        </p:nvSpPr>
        <p:spPr bwMode="auto">
          <a:xfrm>
            <a:off x="1501852" y="916344"/>
            <a:ext cx="7931051" cy="448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65199" rIns="0" bIns="0" numCol="1" rtlCol="0" anchor="t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rgbClr val="1E4191"/>
                </a:solidFill>
                <a:latin typeface="GE Inspira Pitch" pitchFamily="34" charset="0"/>
              </a:defRPr>
            </a:lvl9pPr>
          </a:lstStyle>
          <a:p>
            <a:pPr marL="3446737">
              <a:lnSpc>
                <a:spcPct val="100000"/>
              </a:lnSpc>
            </a:pPr>
            <a:r>
              <a:rPr lang="en-US" sz="1828" b="1" kern="0" spc="28" dirty="0" smtClean="0">
                <a:solidFill>
                  <a:srgbClr val="5881DD"/>
                </a:solidFill>
              </a:rPr>
              <a:t>Product/Market</a:t>
            </a:r>
            <a:r>
              <a:rPr lang="en-US" sz="1828" b="1" kern="0" spc="-21" dirty="0" smtClean="0">
                <a:solidFill>
                  <a:srgbClr val="5881DD"/>
                </a:solidFill>
              </a:rPr>
              <a:t> </a:t>
            </a:r>
            <a:r>
              <a:rPr lang="en-US" sz="1828" b="1" kern="0" spc="-14" dirty="0" smtClean="0">
                <a:solidFill>
                  <a:srgbClr val="5881DD"/>
                </a:solidFill>
              </a:rPr>
              <a:t>Fit</a:t>
            </a:r>
            <a:endParaRPr lang="en-US" sz="1828" b="1" kern="0" dirty="0">
              <a:solidFill>
                <a:srgbClr val="5881DD"/>
              </a:solidFill>
            </a:endParaRPr>
          </a:p>
        </p:txBody>
      </p:sp>
      <p:sp>
        <p:nvSpPr>
          <p:cNvPr id="68" name="object 2"/>
          <p:cNvSpPr/>
          <p:nvPr/>
        </p:nvSpPr>
        <p:spPr>
          <a:xfrm>
            <a:off x="3593293" y="6284830"/>
            <a:ext cx="156716" cy="0"/>
          </a:xfrm>
          <a:custGeom>
            <a:avLst/>
            <a:gdLst/>
            <a:ahLst/>
            <a:cxnLst/>
            <a:rect l="l" t="t" r="r" b="b"/>
            <a:pathLst>
              <a:path w="222885">
                <a:moveTo>
                  <a:pt x="222387" y="0"/>
                </a:moveTo>
                <a:lnTo>
                  <a:pt x="209687" y="0"/>
                </a:lnTo>
                <a:lnTo>
                  <a:pt x="0" y="0"/>
                </a:lnTo>
              </a:path>
            </a:pathLst>
          </a:custGeom>
          <a:ln w="25400">
            <a:solidFill>
              <a:srgbClr val="48556C"/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69" name="object 3"/>
          <p:cNvSpPr/>
          <p:nvPr/>
        </p:nvSpPr>
        <p:spPr>
          <a:xfrm>
            <a:off x="3719297" y="6241968"/>
            <a:ext cx="85725" cy="85725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0" y="0"/>
                </a:moveTo>
                <a:lnTo>
                  <a:pt x="30480" y="60960"/>
                </a:lnTo>
                <a:lnTo>
                  <a:pt x="0" y="121920"/>
                </a:lnTo>
                <a:lnTo>
                  <a:pt x="121919" y="60960"/>
                </a:lnTo>
                <a:lnTo>
                  <a:pt x="0" y="0"/>
                </a:lnTo>
                <a:close/>
              </a:path>
            </a:pathLst>
          </a:custGeom>
          <a:solidFill>
            <a:srgbClr val="48556C"/>
          </a:solid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70" name="object 4"/>
          <p:cNvSpPr/>
          <p:nvPr/>
        </p:nvSpPr>
        <p:spPr>
          <a:xfrm>
            <a:off x="5031927" y="6290226"/>
            <a:ext cx="231279" cy="0"/>
          </a:xfrm>
          <a:custGeom>
            <a:avLst/>
            <a:gdLst/>
            <a:ahLst/>
            <a:cxnLst/>
            <a:rect l="l" t="t" r="r" b="b"/>
            <a:pathLst>
              <a:path w="328929">
                <a:moveTo>
                  <a:pt x="328640" y="0"/>
                </a:moveTo>
                <a:lnTo>
                  <a:pt x="315940" y="0"/>
                </a:lnTo>
                <a:lnTo>
                  <a:pt x="0" y="0"/>
                </a:lnTo>
              </a:path>
            </a:pathLst>
          </a:custGeom>
          <a:ln w="25400">
            <a:solidFill>
              <a:srgbClr val="48556C"/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71" name="object 5"/>
          <p:cNvSpPr/>
          <p:nvPr/>
        </p:nvSpPr>
        <p:spPr>
          <a:xfrm>
            <a:off x="5232641" y="6247364"/>
            <a:ext cx="85725" cy="85725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0" y="0"/>
                </a:moveTo>
                <a:lnTo>
                  <a:pt x="30479" y="60960"/>
                </a:lnTo>
                <a:lnTo>
                  <a:pt x="0" y="121920"/>
                </a:lnTo>
                <a:lnTo>
                  <a:pt x="121920" y="60960"/>
                </a:lnTo>
                <a:lnTo>
                  <a:pt x="0" y="0"/>
                </a:lnTo>
                <a:close/>
              </a:path>
            </a:pathLst>
          </a:custGeom>
          <a:solidFill>
            <a:srgbClr val="48556C"/>
          </a:solid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72" name="object 6"/>
          <p:cNvSpPr/>
          <p:nvPr/>
        </p:nvSpPr>
        <p:spPr>
          <a:xfrm>
            <a:off x="6561414" y="6290488"/>
            <a:ext cx="168325" cy="0"/>
          </a:xfrm>
          <a:custGeom>
            <a:avLst/>
            <a:gdLst/>
            <a:ahLst/>
            <a:cxnLst/>
            <a:rect l="l" t="t" r="r" b="b"/>
            <a:pathLst>
              <a:path w="239395">
                <a:moveTo>
                  <a:pt x="0" y="0"/>
                </a:moveTo>
                <a:lnTo>
                  <a:pt x="239091" y="0"/>
                </a:lnTo>
              </a:path>
            </a:pathLst>
          </a:custGeom>
          <a:ln w="3175">
            <a:solidFill>
              <a:srgbClr val="48556C"/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73" name="object 7"/>
          <p:cNvSpPr/>
          <p:nvPr/>
        </p:nvSpPr>
        <p:spPr>
          <a:xfrm>
            <a:off x="6699030" y="6247793"/>
            <a:ext cx="86171" cy="85725"/>
          </a:xfrm>
          <a:custGeom>
            <a:avLst/>
            <a:gdLst/>
            <a:ahLst/>
            <a:cxnLst/>
            <a:rect l="l" t="t" r="r" b="b"/>
            <a:pathLst>
              <a:path w="122554" h="121920">
                <a:moveTo>
                  <a:pt x="382" y="0"/>
                </a:moveTo>
                <a:lnTo>
                  <a:pt x="30670" y="61055"/>
                </a:lnTo>
                <a:lnTo>
                  <a:pt x="0" y="121919"/>
                </a:lnTo>
                <a:lnTo>
                  <a:pt x="122110" y="61340"/>
                </a:lnTo>
                <a:lnTo>
                  <a:pt x="382" y="0"/>
                </a:lnTo>
                <a:close/>
              </a:path>
            </a:pathLst>
          </a:custGeom>
          <a:solidFill>
            <a:srgbClr val="48556C"/>
          </a:solid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74" name="object 22"/>
          <p:cNvSpPr txBox="1"/>
          <p:nvPr/>
        </p:nvSpPr>
        <p:spPr>
          <a:xfrm>
            <a:off x="2409109" y="6013406"/>
            <a:ext cx="1151930" cy="384080"/>
          </a:xfrm>
          <a:prstGeom prst="rect">
            <a:avLst/>
          </a:prstGeom>
          <a:solidFill>
            <a:srgbClr val="5881DD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160">
              <a:latin typeface="Times New Roman"/>
              <a:cs typeface="Times New Roman"/>
            </a:endParaRPr>
          </a:p>
          <a:p>
            <a:pPr marL="219216"/>
            <a:r>
              <a:rPr sz="1336" b="1" spc="-7" dirty="0">
                <a:solidFill>
                  <a:srgbClr val="FFFFFF"/>
                </a:solidFill>
                <a:latin typeface="Arial"/>
                <a:cs typeface="Arial"/>
              </a:rPr>
              <a:t>Empathy</a:t>
            </a:r>
            <a:endParaRPr sz="1336">
              <a:latin typeface="Arial"/>
              <a:cs typeface="Arial"/>
            </a:endParaRPr>
          </a:p>
        </p:txBody>
      </p:sp>
      <p:sp>
        <p:nvSpPr>
          <p:cNvPr id="75" name="object 23"/>
          <p:cNvSpPr txBox="1"/>
          <p:nvPr/>
        </p:nvSpPr>
        <p:spPr>
          <a:xfrm>
            <a:off x="3828929" y="6013406"/>
            <a:ext cx="1151930" cy="384080"/>
          </a:xfrm>
          <a:prstGeom prst="rect">
            <a:avLst/>
          </a:prstGeom>
          <a:solidFill>
            <a:srgbClr val="5881DD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160">
              <a:latin typeface="Times New Roman"/>
              <a:cs typeface="Times New Roman"/>
            </a:endParaRPr>
          </a:p>
          <a:p>
            <a:pPr marL="181266"/>
            <a:r>
              <a:rPr sz="1336" b="1" spc="-4" dirty="0">
                <a:solidFill>
                  <a:srgbClr val="FFFFFF"/>
                </a:solidFill>
                <a:latin typeface="Arial"/>
                <a:cs typeface="Arial"/>
              </a:rPr>
              <a:t>Stickness</a:t>
            </a:r>
            <a:endParaRPr sz="1336">
              <a:latin typeface="Arial"/>
              <a:cs typeface="Arial"/>
            </a:endParaRPr>
          </a:p>
        </p:txBody>
      </p:sp>
      <p:sp>
        <p:nvSpPr>
          <p:cNvPr id="76" name="object 24"/>
          <p:cNvSpPr/>
          <p:nvPr/>
        </p:nvSpPr>
        <p:spPr>
          <a:xfrm>
            <a:off x="5400554" y="6022776"/>
            <a:ext cx="1151930" cy="378145"/>
          </a:xfrm>
          <a:custGeom>
            <a:avLst/>
            <a:gdLst/>
            <a:ahLst/>
            <a:cxnLst/>
            <a:rect l="l" t="t" r="r" b="b"/>
            <a:pathLst>
              <a:path w="1638300" h="787400">
                <a:moveTo>
                  <a:pt x="0" y="0"/>
                </a:moveTo>
                <a:lnTo>
                  <a:pt x="1638300" y="0"/>
                </a:lnTo>
                <a:lnTo>
                  <a:pt x="1638300" y="787400"/>
                </a:lnTo>
                <a:lnTo>
                  <a:pt x="0" y="787400"/>
                </a:lnTo>
                <a:lnTo>
                  <a:pt x="0" y="0"/>
                </a:lnTo>
                <a:close/>
              </a:path>
            </a:pathLst>
          </a:custGeom>
          <a:solidFill>
            <a:srgbClr val="5881DD"/>
          </a:solid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77" name="object 25"/>
          <p:cNvSpPr txBox="1"/>
          <p:nvPr/>
        </p:nvSpPr>
        <p:spPr>
          <a:xfrm>
            <a:off x="5694435" y="6183070"/>
            <a:ext cx="564356" cy="2055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929"/>
            <a:r>
              <a:rPr sz="1336" b="1" spc="-77" dirty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336" b="1" spc="-14" dirty="0">
                <a:solidFill>
                  <a:srgbClr val="FFFFFF"/>
                </a:solidFill>
                <a:latin typeface="Arial"/>
                <a:cs typeface="Arial"/>
              </a:rPr>
              <a:t>irality</a:t>
            </a:r>
            <a:endParaRPr sz="1336">
              <a:latin typeface="Arial"/>
              <a:cs typeface="Arial"/>
            </a:endParaRPr>
          </a:p>
        </p:txBody>
      </p:sp>
      <p:sp>
        <p:nvSpPr>
          <p:cNvPr id="78" name="object 26"/>
          <p:cNvSpPr/>
          <p:nvPr/>
        </p:nvSpPr>
        <p:spPr>
          <a:xfrm>
            <a:off x="6847164" y="6022776"/>
            <a:ext cx="1044773" cy="378145"/>
          </a:xfrm>
          <a:custGeom>
            <a:avLst/>
            <a:gdLst/>
            <a:ahLst/>
            <a:cxnLst/>
            <a:rect l="l" t="t" r="r" b="b"/>
            <a:pathLst>
              <a:path w="1485900" h="787400">
                <a:moveTo>
                  <a:pt x="0" y="0"/>
                </a:moveTo>
                <a:lnTo>
                  <a:pt x="1485900" y="0"/>
                </a:lnTo>
                <a:lnTo>
                  <a:pt x="1485900" y="787400"/>
                </a:lnTo>
                <a:lnTo>
                  <a:pt x="0" y="787400"/>
                </a:lnTo>
                <a:lnTo>
                  <a:pt x="0" y="0"/>
                </a:lnTo>
                <a:close/>
              </a:path>
            </a:pathLst>
          </a:custGeom>
          <a:solidFill>
            <a:srgbClr val="5881DD"/>
          </a:solid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79" name="object 27"/>
          <p:cNvSpPr txBox="1"/>
          <p:nvPr/>
        </p:nvSpPr>
        <p:spPr>
          <a:xfrm>
            <a:off x="7008574" y="6183070"/>
            <a:ext cx="721965" cy="2055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929"/>
            <a:r>
              <a:rPr sz="1336" b="1" spc="-4" dirty="0">
                <a:solidFill>
                  <a:srgbClr val="FFFFFF"/>
                </a:solidFill>
                <a:latin typeface="Arial"/>
                <a:cs typeface="Arial"/>
              </a:rPr>
              <a:t>Revenue</a:t>
            </a:r>
            <a:endParaRPr sz="1336">
              <a:latin typeface="Arial"/>
              <a:cs typeface="Arial"/>
            </a:endParaRPr>
          </a:p>
        </p:txBody>
      </p:sp>
      <p:sp>
        <p:nvSpPr>
          <p:cNvPr id="81" name="object 31"/>
          <p:cNvSpPr/>
          <p:nvPr/>
        </p:nvSpPr>
        <p:spPr>
          <a:xfrm>
            <a:off x="7856219" y="6299419"/>
            <a:ext cx="168325" cy="0"/>
          </a:xfrm>
          <a:custGeom>
            <a:avLst/>
            <a:gdLst/>
            <a:ahLst/>
            <a:cxnLst/>
            <a:rect l="l" t="t" r="r" b="b"/>
            <a:pathLst>
              <a:path w="239395">
                <a:moveTo>
                  <a:pt x="0" y="0"/>
                </a:moveTo>
                <a:lnTo>
                  <a:pt x="239091" y="0"/>
                </a:lnTo>
              </a:path>
            </a:pathLst>
          </a:custGeom>
          <a:ln w="3175">
            <a:solidFill>
              <a:srgbClr val="48556C"/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82" name="object 32"/>
          <p:cNvSpPr/>
          <p:nvPr/>
        </p:nvSpPr>
        <p:spPr>
          <a:xfrm>
            <a:off x="7993835" y="6256724"/>
            <a:ext cx="86171" cy="85725"/>
          </a:xfrm>
          <a:custGeom>
            <a:avLst/>
            <a:gdLst/>
            <a:ahLst/>
            <a:cxnLst/>
            <a:rect l="l" t="t" r="r" b="b"/>
            <a:pathLst>
              <a:path w="122554" h="121920">
                <a:moveTo>
                  <a:pt x="380" y="0"/>
                </a:moveTo>
                <a:lnTo>
                  <a:pt x="30670" y="61055"/>
                </a:lnTo>
                <a:lnTo>
                  <a:pt x="0" y="121918"/>
                </a:lnTo>
                <a:lnTo>
                  <a:pt x="122110" y="61339"/>
                </a:lnTo>
                <a:lnTo>
                  <a:pt x="380" y="0"/>
                </a:lnTo>
                <a:close/>
              </a:path>
            </a:pathLst>
          </a:custGeom>
          <a:solidFill>
            <a:srgbClr val="48556C"/>
          </a:solid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83" name="object 29"/>
          <p:cNvSpPr txBox="1"/>
          <p:nvPr/>
        </p:nvSpPr>
        <p:spPr>
          <a:xfrm>
            <a:off x="8126442" y="6004559"/>
            <a:ext cx="1526977" cy="384080"/>
          </a:xfrm>
          <a:prstGeom prst="rect">
            <a:avLst/>
          </a:prstGeom>
          <a:solidFill>
            <a:srgbClr val="5881DD"/>
          </a:solidFill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00000"/>
              </a:lnSpc>
            </a:pPr>
            <a:endParaRPr sz="116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1336" b="1" spc="4" dirty="0">
                <a:solidFill>
                  <a:srgbClr val="FFFFFF"/>
                </a:solidFill>
                <a:latin typeface="Arial"/>
                <a:cs typeface="Arial"/>
              </a:rPr>
              <a:t>Scale</a:t>
            </a:r>
            <a:endParaRPr sz="1336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9416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k object 17"/>
          <p:cNvSpPr/>
          <p:nvPr/>
        </p:nvSpPr>
        <p:spPr>
          <a:xfrm>
            <a:off x="391425" y="1402831"/>
            <a:ext cx="11404791" cy="5308027"/>
          </a:xfrm>
          <a:custGeom>
            <a:avLst/>
            <a:gdLst/>
            <a:ahLst/>
            <a:cxnLst/>
            <a:rect l="l" t="t" r="r" b="b"/>
            <a:pathLst>
              <a:path w="14149069" h="8276590">
                <a:moveTo>
                  <a:pt x="14149044" y="0"/>
                </a:moveTo>
                <a:lnTo>
                  <a:pt x="0" y="0"/>
                </a:lnTo>
                <a:lnTo>
                  <a:pt x="0" y="8276539"/>
                </a:lnTo>
                <a:lnTo>
                  <a:pt x="14149044" y="8276539"/>
                </a:lnTo>
                <a:lnTo>
                  <a:pt x="141490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3" name="bk object 18"/>
          <p:cNvSpPr/>
          <p:nvPr/>
        </p:nvSpPr>
        <p:spPr>
          <a:xfrm>
            <a:off x="391425" y="1402831"/>
            <a:ext cx="11404791" cy="5308027"/>
          </a:xfrm>
          <a:custGeom>
            <a:avLst/>
            <a:gdLst/>
            <a:ahLst/>
            <a:cxnLst/>
            <a:rect l="l" t="t" r="r" b="b"/>
            <a:pathLst>
              <a:path w="14149069" h="8276590">
                <a:moveTo>
                  <a:pt x="0" y="28409"/>
                </a:moveTo>
                <a:lnTo>
                  <a:pt x="0" y="8248129"/>
                </a:lnTo>
                <a:lnTo>
                  <a:pt x="0" y="8276539"/>
                </a:lnTo>
                <a:lnTo>
                  <a:pt x="28409" y="8276539"/>
                </a:lnTo>
                <a:lnTo>
                  <a:pt x="14120634" y="8276539"/>
                </a:lnTo>
                <a:lnTo>
                  <a:pt x="14149044" y="8276539"/>
                </a:lnTo>
                <a:lnTo>
                  <a:pt x="14149044" y="8248129"/>
                </a:lnTo>
                <a:lnTo>
                  <a:pt x="14149044" y="28409"/>
                </a:lnTo>
                <a:lnTo>
                  <a:pt x="14149044" y="0"/>
                </a:lnTo>
                <a:lnTo>
                  <a:pt x="14120634" y="0"/>
                </a:lnTo>
                <a:lnTo>
                  <a:pt x="28409" y="0"/>
                </a:lnTo>
                <a:lnTo>
                  <a:pt x="0" y="0"/>
                </a:lnTo>
                <a:lnTo>
                  <a:pt x="0" y="28409"/>
                </a:lnTo>
                <a:close/>
              </a:path>
            </a:pathLst>
          </a:custGeom>
          <a:ln w="56819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4" name="bk object 19"/>
          <p:cNvSpPr/>
          <p:nvPr/>
        </p:nvSpPr>
        <p:spPr>
          <a:xfrm>
            <a:off x="393093" y="5259123"/>
            <a:ext cx="11401209" cy="0"/>
          </a:xfrm>
          <a:custGeom>
            <a:avLst/>
            <a:gdLst/>
            <a:ahLst/>
            <a:cxnLst/>
            <a:rect l="l" t="t" r="r" b="b"/>
            <a:pathLst>
              <a:path w="14144625">
                <a:moveTo>
                  <a:pt x="0" y="0"/>
                </a:moveTo>
                <a:lnTo>
                  <a:pt x="14144637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5" name="bk object 20"/>
          <p:cNvSpPr/>
          <p:nvPr/>
        </p:nvSpPr>
        <p:spPr>
          <a:xfrm>
            <a:off x="2690408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6" name="bk object 21"/>
          <p:cNvSpPr/>
          <p:nvPr/>
        </p:nvSpPr>
        <p:spPr>
          <a:xfrm>
            <a:off x="4955007" y="1384611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74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7" name="bk object 22"/>
          <p:cNvSpPr/>
          <p:nvPr/>
        </p:nvSpPr>
        <p:spPr>
          <a:xfrm>
            <a:off x="7219606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8" name="bk object 23"/>
          <p:cNvSpPr/>
          <p:nvPr/>
        </p:nvSpPr>
        <p:spPr>
          <a:xfrm>
            <a:off x="9484208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49" name="bk object 24"/>
          <p:cNvSpPr/>
          <p:nvPr/>
        </p:nvSpPr>
        <p:spPr>
          <a:xfrm>
            <a:off x="2680816" y="3329302"/>
            <a:ext cx="2284337" cy="0"/>
          </a:xfrm>
          <a:custGeom>
            <a:avLst/>
            <a:gdLst/>
            <a:ahLst/>
            <a:cxnLst/>
            <a:rect l="l" t="t" r="r" b="b"/>
            <a:pathLst>
              <a:path w="2834004">
                <a:moveTo>
                  <a:pt x="0" y="0"/>
                </a:moveTo>
                <a:lnTo>
                  <a:pt x="2833979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50" name="bk object 25"/>
          <p:cNvSpPr/>
          <p:nvPr/>
        </p:nvSpPr>
        <p:spPr>
          <a:xfrm>
            <a:off x="6072109" y="5255068"/>
            <a:ext cx="0" cy="1453049"/>
          </a:xfrm>
          <a:custGeom>
            <a:avLst/>
            <a:gdLst/>
            <a:ahLst/>
            <a:cxnLst/>
            <a:rect l="l" t="t" r="r" b="b"/>
            <a:pathLst>
              <a:path h="2265679">
                <a:moveTo>
                  <a:pt x="0" y="2265121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51" name="bk object 26"/>
          <p:cNvSpPr/>
          <p:nvPr/>
        </p:nvSpPr>
        <p:spPr>
          <a:xfrm>
            <a:off x="7209483" y="3329302"/>
            <a:ext cx="2284337" cy="0"/>
          </a:xfrm>
          <a:custGeom>
            <a:avLst/>
            <a:gdLst/>
            <a:ahLst/>
            <a:cxnLst/>
            <a:rect l="l" t="t" r="r" b="b"/>
            <a:pathLst>
              <a:path w="2834004">
                <a:moveTo>
                  <a:pt x="0" y="0"/>
                </a:moveTo>
                <a:lnTo>
                  <a:pt x="2833979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 smtClean="0">
              <a:solidFill>
                <a:prstClr val="black"/>
              </a:solidFill>
            </a:endParaRPr>
          </a:p>
        </p:txBody>
      </p:sp>
      <p:sp>
        <p:nvSpPr>
          <p:cNvPr id="3" name="object 3"/>
          <p:cNvSpPr/>
          <p:nvPr/>
        </p:nvSpPr>
        <p:spPr>
          <a:xfrm>
            <a:off x="8927833" y="1502537"/>
            <a:ext cx="181224" cy="156789"/>
          </a:xfrm>
          <a:custGeom>
            <a:avLst/>
            <a:gdLst/>
            <a:ahLst/>
            <a:cxnLst/>
            <a:rect l="l" t="t" r="r" b="b"/>
            <a:pathLst>
              <a:path w="282575" h="244475">
                <a:moveTo>
                  <a:pt x="69402" y="0"/>
                </a:moveTo>
                <a:lnTo>
                  <a:pt x="41460" y="6897"/>
                </a:lnTo>
                <a:lnTo>
                  <a:pt x="18399" y="24119"/>
                </a:lnTo>
                <a:lnTo>
                  <a:pt x="4209" y="48053"/>
                </a:lnTo>
                <a:lnTo>
                  <a:pt x="0" y="75589"/>
                </a:lnTo>
                <a:lnTo>
                  <a:pt x="6878" y="103620"/>
                </a:lnTo>
                <a:lnTo>
                  <a:pt x="35008" y="140877"/>
                </a:lnTo>
                <a:lnTo>
                  <a:pt x="80303" y="187441"/>
                </a:lnTo>
                <a:lnTo>
                  <a:pt x="122407" y="227198"/>
                </a:lnTo>
                <a:lnTo>
                  <a:pt x="140965" y="244031"/>
                </a:lnTo>
                <a:lnTo>
                  <a:pt x="140990" y="243713"/>
                </a:lnTo>
                <a:lnTo>
                  <a:pt x="141396" y="243713"/>
                </a:lnTo>
                <a:lnTo>
                  <a:pt x="208973" y="183280"/>
                </a:lnTo>
                <a:lnTo>
                  <a:pt x="245584" y="148403"/>
                </a:lnTo>
                <a:lnTo>
                  <a:pt x="275127" y="103620"/>
                </a:lnTo>
                <a:lnTo>
                  <a:pt x="281997" y="75589"/>
                </a:lnTo>
                <a:lnTo>
                  <a:pt x="278233" y="51029"/>
                </a:lnTo>
                <a:lnTo>
                  <a:pt x="140990" y="51029"/>
                </a:lnTo>
                <a:lnTo>
                  <a:pt x="140088" y="47346"/>
                </a:lnTo>
                <a:lnTo>
                  <a:pt x="139047" y="44196"/>
                </a:lnTo>
                <a:lnTo>
                  <a:pt x="137866" y="41656"/>
                </a:lnTo>
                <a:lnTo>
                  <a:pt x="120704" y="18500"/>
                </a:lnTo>
                <a:lnTo>
                  <a:pt x="96850" y="4241"/>
                </a:lnTo>
                <a:lnTo>
                  <a:pt x="69402" y="0"/>
                </a:lnTo>
                <a:close/>
              </a:path>
              <a:path w="282575" h="244475">
                <a:moveTo>
                  <a:pt x="141396" y="243713"/>
                </a:moveTo>
                <a:lnTo>
                  <a:pt x="140990" y="243713"/>
                </a:lnTo>
                <a:lnTo>
                  <a:pt x="141041" y="244031"/>
                </a:lnTo>
                <a:lnTo>
                  <a:pt x="141396" y="243713"/>
                </a:lnTo>
                <a:close/>
              </a:path>
              <a:path w="282575" h="244475">
                <a:moveTo>
                  <a:pt x="212549" y="0"/>
                </a:moveTo>
                <a:lnTo>
                  <a:pt x="161257" y="18500"/>
                </a:lnTo>
                <a:lnTo>
                  <a:pt x="140990" y="51029"/>
                </a:lnTo>
                <a:lnTo>
                  <a:pt x="278233" y="51029"/>
                </a:lnTo>
                <a:lnTo>
                  <a:pt x="277777" y="48053"/>
                </a:lnTo>
                <a:lnTo>
                  <a:pt x="263567" y="24119"/>
                </a:lnTo>
                <a:lnTo>
                  <a:pt x="240469" y="6897"/>
                </a:lnTo>
                <a:lnTo>
                  <a:pt x="212549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6739887" y="1603351"/>
            <a:ext cx="71268" cy="95702"/>
          </a:xfrm>
          <a:custGeom>
            <a:avLst/>
            <a:gdLst/>
            <a:ahLst/>
            <a:cxnLst/>
            <a:rect l="l" t="t" r="r" b="b"/>
            <a:pathLst>
              <a:path w="111125" h="149225">
                <a:moveTo>
                  <a:pt x="111023" y="0"/>
                </a:moveTo>
                <a:lnTo>
                  <a:pt x="0" y="0"/>
                </a:lnTo>
                <a:lnTo>
                  <a:pt x="0" y="148602"/>
                </a:lnTo>
                <a:lnTo>
                  <a:pt x="111023" y="148602"/>
                </a:lnTo>
                <a:lnTo>
                  <a:pt x="111023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6821368" y="1603351"/>
            <a:ext cx="71268" cy="95702"/>
          </a:xfrm>
          <a:custGeom>
            <a:avLst/>
            <a:gdLst/>
            <a:ahLst/>
            <a:cxnLst/>
            <a:rect l="l" t="t" r="r" b="b"/>
            <a:pathLst>
              <a:path w="111125" h="149225">
                <a:moveTo>
                  <a:pt x="0" y="148602"/>
                </a:moveTo>
                <a:lnTo>
                  <a:pt x="111023" y="148602"/>
                </a:lnTo>
                <a:lnTo>
                  <a:pt x="111023" y="0"/>
                </a:lnTo>
                <a:lnTo>
                  <a:pt x="0" y="0"/>
                </a:lnTo>
                <a:lnTo>
                  <a:pt x="0" y="148602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281491" y="1502498"/>
            <a:ext cx="114436" cy="116879"/>
          </a:xfrm>
          <a:custGeom>
            <a:avLst/>
            <a:gdLst/>
            <a:ahLst/>
            <a:cxnLst/>
            <a:rect l="l" t="t" r="r" b="b"/>
            <a:pathLst>
              <a:path w="178435" h="182244">
                <a:moveTo>
                  <a:pt x="14508" y="131306"/>
                </a:moveTo>
                <a:lnTo>
                  <a:pt x="6901" y="133462"/>
                </a:lnTo>
                <a:lnTo>
                  <a:pt x="0" y="137771"/>
                </a:lnTo>
                <a:lnTo>
                  <a:pt x="2795" y="144374"/>
                </a:lnTo>
                <a:lnTo>
                  <a:pt x="37798" y="177059"/>
                </a:lnTo>
                <a:lnTo>
                  <a:pt x="63125" y="181976"/>
                </a:lnTo>
                <a:lnTo>
                  <a:pt x="88452" y="177059"/>
                </a:lnTo>
                <a:lnTo>
                  <a:pt x="110693" y="162307"/>
                </a:lnTo>
                <a:lnTo>
                  <a:pt x="120010" y="152990"/>
                </a:lnTo>
                <a:lnTo>
                  <a:pt x="63125" y="152990"/>
                </a:lnTo>
                <a:lnTo>
                  <a:pt x="48720" y="150191"/>
                </a:lnTo>
                <a:lnTo>
                  <a:pt x="36068" y="141797"/>
                </a:lnTo>
                <a:lnTo>
                  <a:pt x="33553" y="139282"/>
                </a:lnTo>
                <a:lnTo>
                  <a:pt x="31623" y="136450"/>
                </a:lnTo>
                <a:lnTo>
                  <a:pt x="29959" y="133491"/>
                </a:lnTo>
                <a:lnTo>
                  <a:pt x="22351" y="131313"/>
                </a:lnTo>
                <a:lnTo>
                  <a:pt x="14508" y="131306"/>
                </a:lnTo>
                <a:close/>
              </a:path>
              <a:path w="178435" h="182244">
                <a:moveTo>
                  <a:pt x="164372" y="28992"/>
                </a:moveTo>
                <a:lnTo>
                  <a:pt x="110623" y="28992"/>
                </a:lnTo>
                <a:lnTo>
                  <a:pt x="125028" y="31790"/>
                </a:lnTo>
                <a:lnTo>
                  <a:pt x="137680" y="40184"/>
                </a:lnTo>
                <a:lnTo>
                  <a:pt x="146074" y="52836"/>
                </a:lnTo>
                <a:lnTo>
                  <a:pt x="148872" y="67241"/>
                </a:lnTo>
                <a:lnTo>
                  <a:pt x="146074" y="81646"/>
                </a:lnTo>
                <a:lnTo>
                  <a:pt x="137680" y="94299"/>
                </a:lnTo>
                <a:lnTo>
                  <a:pt x="90182" y="141809"/>
                </a:lnTo>
                <a:lnTo>
                  <a:pt x="77530" y="150196"/>
                </a:lnTo>
                <a:lnTo>
                  <a:pt x="63125" y="152990"/>
                </a:lnTo>
                <a:lnTo>
                  <a:pt x="120010" y="152990"/>
                </a:lnTo>
                <a:lnTo>
                  <a:pt x="158191" y="114809"/>
                </a:lnTo>
                <a:lnTo>
                  <a:pt x="172943" y="92568"/>
                </a:lnTo>
                <a:lnTo>
                  <a:pt x="177860" y="67241"/>
                </a:lnTo>
                <a:lnTo>
                  <a:pt x="172943" y="41914"/>
                </a:lnTo>
                <a:lnTo>
                  <a:pt x="164372" y="28992"/>
                </a:lnTo>
                <a:close/>
              </a:path>
              <a:path w="178435" h="182244">
                <a:moveTo>
                  <a:pt x="41033" y="82716"/>
                </a:moveTo>
                <a:lnTo>
                  <a:pt x="20885" y="82716"/>
                </a:lnTo>
                <a:lnTo>
                  <a:pt x="29704" y="83529"/>
                </a:lnTo>
                <a:lnTo>
                  <a:pt x="38404" y="85345"/>
                </a:lnTo>
                <a:lnTo>
                  <a:pt x="41033" y="82716"/>
                </a:lnTo>
                <a:close/>
              </a:path>
              <a:path w="178435" h="182244">
                <a:moveTo>
                  <a:pt x="110623" y="0"/>
                </a:moveTo>
                <a:lnTo>
                  <a:pt x="63055" y="19673"/>
                </a:lnTo>
                <a:lnTo>
                  <a:pt x="10452" y="72277"/>
                </a:lnTo>
                <a:lnTo>
                  <a:pt x="3251" y="84126"/>
                </a:lnTo>
                <a:lnTo>
                  <a:pt x="12037" y="82913"/>
                </a:lnTo>
                <a:lnTo>
                  <a:pt x="20885" y="82716"/>
                </a:lnTo>
                <a:lnTo>
                  <a:pt x="41033" y="82716"/>
                </a:lnTo>
                <a:lnTo>
                  <a:pt x="83566" y="40184"/>
                </a:lnTo>
                <a:lnTo>
                  <a:pt x="96218" y="31790"/>
                </a:lnTo>
                <a:lnTo>
                  <a:pt x="110623" y="28992"/>
                </a:lnTo>
                <a:lnTo>
                  <a:pt x="164372" y="28992"/>
                </a:lnTo>
                <a:lnTo>
                  <a:pt x="158191" y="19673"/>
                </a:lnTo>
                <a:lnTo>
                  <a:pt x="135931" y="4916"/>
                </a:lnTo>
                <a:lnTo>
                  <a:pt x="110623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219661" y="1561692"/>
            <a:ext cx="114436" cy="116879"/>
          </a:xfrm>
          <a:custGeom>
            <a:avLst/>
            <a:gdLst/>
            <a:ahLst/>
            <a:cxnLst/>
            <a:rect l="l" t="t" r="r" b="b"/>
            <a:pathLst>
              <a:path w="178435" h="182244">
                <a:moveTo>
                  <a:pt x="114739" y="0"/>
                </a:moveTo>
                <a:lnTo>
                  <a:pt x="67165" y="19669"/>
                </a:lnTo>
                <a:lnTo>
                  <a:pt x="19667" y="67167"/>
                </a:lnTo>
                <a:lnTo>
                  <a:pt x="0" y="114734"/>
                </a:lnTo>
                <a:lnTo>
                  <a:pt x="4921" y="140061"/>
                </a:lnTo>
                <a:lnTo>
                  <a:pt x="19699" y="162315"/>
                </a:lnTo>
                <a:lnTo>
                  <a:pt x="41919" y="177056"/>
                </a:lnTo>
                <a:lnTo>
                  <a:pt x="67241" y="181978"/>
                </a:lnTo>
                <a:lnTo>
                  <a:pt x="92577" y="177056"/>
                </a:lnTo>
                <a:lnTo>
                  <a:pt x="114815" y="162302"/>
                </a:lnTo>
                <a:lnTo>
                  <a:pt x="124132" y="152985"/>
                </a:lnTo>
                <a:lnTo>
                  <a:pt x="67241" y="152985"/>
                </a:lnTo>
                <a:lnTo>
                  <a:pt x="52837" y="150186"/>
                </a:lnTo>
                <a:lnTo>
                  <a:pt x="40190" y="141792"/>
                </a:lnTo>
                <a:lnTo>
                  <a:pt x="31796" y="129139"/>
                </a:lnTo>
                <a:lnTo>
                  <a:pt x="28997" y="114734"/>
                </a:lnTo>
                <a:lnTo>
                  <a:pt x="31791" y="100329"/>
                </a:lnTo>
                <a:lnTo>
                  <a:pt x="40178" y="87677"/>
                </a:lnTo>
                <a:lnTo>
                  <a:pt x="87676" y="40179"/>
                </a:lnTo>
                <a:lnTo>
                  <a:pt x="100330" y="31785"/>
                </a:lnTo>
                <a:lnTo>
                  <a:pt x="114739" y="28987"/>
                </a:lnTo>
                <a:lnTo>
                  <a:pt x="169944" y="28987"/>
                </a:lnTo>
                <a:lnTo>
                  <a:pt x="167309" y="25265"/>
                </a:lnTo>
                <a:lnTo>
                  <a:pt x="162313" y="19669"/>
                </a:lnTo>
                <a:lnTo>
                  <a:pt x="140067" y="4917"/>
                </a:lnTo>
                <a:lnTo>
                  <a:pt x="114739" y="0"/>
                </a:lnTo>
                <a:close/>
              </a:path>
              <a:path w="178435" h="182244">
                <a:moveTo>
                  <a:pt x="139466" y="96631"/>
                </a:moveTo>
                <a:lnTo>
                  <a:pt x="94292" y="141805"/>
                </a:lnTo>
                <a:lnTo>
                  <a:pt x="81645" y="150191"/>
                </a:lnTo>
                <a:lnTo>
                  <a:pt x="67241" y="152985"/>
                </a:lnTo>
                <a:lnTo>
                  <a:pt x="124132" y="152985"/>
                </a:lnTo>
                <a:lnTo>
                  <a:pt x="167419" y="109699"/>
                </a:lnTo>
                <a:lnTo>
                  <a:pt x="171496" y="103959"/>
                </a:lnTo>
                <a:lnTo>
                  <a:pt x="173896" y="99264"/>
                </a:lnTo>
                <a:lnTo>
                  <a:pt x="156986" y="99264"/>
                </a:lnTo>
                <a:lnTo>
                  <a:pt x="148166" y="98448"/>
                </a:lnTo>
                <a:lnTo>
                  <a:pt x="139466" y="96631"/>
                </a:lnTo>
                <a:close/>
              </a:path>
              <a:path w="178435" h="182244">
                <a:moveTo>
                  <a:pt x="174620" y="97850"/>
                </a:moveTo>
                <a:lnTo>
                  <a:pt x="165834" y="99068"/>
                </a:lnTo>
                <a:lnTo>
                  <a:pt x="156986" y="99264"/>
                </a:lnTo>
                <a:lnTo>
                  <a:pt x="173896" y="99264"/>
                </a:lnTo>
                <a:lnTo>
                  <a:pt x="174620" y="97850"/>
                </a:lnTo>
                <a:close/>
              </a:path>
              <a:path w="178435" h="182244">
                <a:moveTo>
                  <a:pt x="169944" y="28987"/>
                </a:moveTo>
                <a:lnTo>
                  <a:pt x="114739" y="28987"/>
                </a:lnTo>
                <a:lnTo>
                  <a:pt x="129149" y="31785"/>
                </a:lnTo>
                <a:lnTo>
                  <a:pt x="141803" y="40179"/>
                </a:lnTo>
                <a:lnTo>
                  <a:pt x="144305" y="42681"/>
                </a:lnTo>
                <a:lnTo>
                  <a:pt x="146235" y="45526"/>
                </a:lnTo>
                <a:lnTo>
                  <a:pt x="147899" y="48472"/>
                </a:lnTo>
                <a:lnTo>
                  <a:pt x="155514" y="50658"/>
                </a:lnTo>
                <a:lnTo>
                  <a:pt x="163395" y="50658"/>
                </a:lnTo>
                <a:lnTo>
                  <a:pt x="170964" y="48513"/>
                </a:lnTo>
                <a:lnTo>
                  <a:pt x="177858" y="44205"/>
                </a:lnTo>
                <a:lnTo>
                  <a:pt x="175070" y="37601"/>
                </a:lnTo>
                <a:lnTo>
                  <a:pt x="171557" y="31265"/>
                </a:lnTo>
                <a:lnTo>
                  <a:pt x="169944" y="28987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724426" y="3490507"/>
            <a:ext cx="39502" cy="52127"/>
          </a:xfrm>
          <a:custGeom>
            <a:avLst/>
            <a:gdLst/>
            <a:ahLst/>
            <a:cxnLst/>
            <a:rect l="l" t="t" r="r" b="b"/>
            <a:pathLst>
              <a:path w="61595" h="81279">
                <a:moveTo>
                  <a:pt x="52781" y="0"/>
                </a:moveTo>
                <a:lnTo>
                  <a:pt x="8902" y="0"/>
                </a:lnTo>
                <a:lnTo>
                  <a:pt x="6623" y="22086"/>
                </a:lnTo>
                <a:lnTo>
                  <a:pt x="2217" y="57596"/>
                </a:lnTo>
                <a:lnTo>
                  <a:pt x="0" y="79044"/>
                </a:lnTo>
                <a:lnTo>
                  <a:pt x="10188" y="80418"/>
                </a:lnTo>
                <a:lnTo>
                  <a:pt x="26755" y="81100"/>
                </a:lnTo>
                <a:lnTo>
                  <a:pt x="45280" y="81018"/>
                </a:lnTo>
                <a:lnTo>
                  <a:pt x="61341" y="80098"/>
                </a:lnTo>
                <a:lnTo>
                  <a:pt x="59505" y="58391"/>
                </a:lnTo>
                <a:lnTo>
                  <a:pt x="57303" y="40301"/>
                </a:lnTo>
                <a:lnTo>
                  <a:pt x="54949" y="21762"/>
                </a:lnTo>
                <a:lnTo>
                  <a:pt x="52781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634219" y="3528051"/>
            <a:ext cx="147015" cy="104255"/>
          </a:xfrm>
          <a:custGeom>
            <a:avLst/>
            <a:gdLst/>
            <a:ahLst/>
            <a:cxnLst/>
            <a:rect l="l" t="t" r="r" b="b"/>
            <a:pathLst>
              <a:path w="229235" h="162560">
                <a:moveTo>
                  <a:pt x="53174" y="0"/>
                </a:moveTo>
                <a:lnTo>
                  <a:pt x="19469" y="18046"/>
                </a:lnTo>
                <a:lnTo>
                  <a:pt x="19875" y="20967"/>
                </a:lnTo>
                <a:lnTo>
                  <a:pt x="20167" y="23926"/>
                </a:lnTo>
                <a:lnTo>
                  <a:pt x="20167" y="26962"/>
                </a:lnTo>
                <a:lnTo>
                  <a:pt x="18759" y="40343"/>
                </a:lnTo>
                <a:lnTo>
                  <a:pt x="14731" y="52768"/>
                </a:lnTo>
                <a:lnTo>
                  <a:pt x="8380" y="63945"/>
                </a:lnTo>
                <a:lnTo>
                  <a:pt x="0" y="73583"/>
                </a:lnTo>
                <a:lnTo>
                  <a:pt x="22885" y="84353"/>
                </a:lnTo>
                <a:lnTo>
                  <a:pt x="41025" y="101558"/>
                </a:lnTo>
                <a:lnTo>
                  <a:pt x="52972" y="123750"/>
                </a:lnTo>
                <a:lnTo>
                  <a:pt x="57276" y="149478"/>
                </a:lnTo>
                <a:lnTo>
                  <a:pt x="57276" y="162318"/>
                </a:lnTo>
                <a:lnTo>
                  <a:pt x="229133" y="162305"/>
                </a:lnTo>
                <a:lnTo>
                  <a:pt x="229133" y="138188"/>
                </a:lnTo>
                <a:lnTo>
                  <a:pt x="214502" y="136588"/>
                </a:lnTo>
                <a:lnTo>
                  <a:pt x="214274" y="132549"/>
                </a:lnTo>
                <a:lnTo>
                  <a:pt x="213842" y="128600"/>
                </a:lnTo>
                <a:lnTo>
                  <a:pt x="213804" y="36601"/>
                </a:lnTo>
                <a:lnTo>
                  <a:pt x="118567" y="36601"/>
                </a:lnTo>
                <a:lnTo>
                  <a:pt x="118486" y="34074"/>
                </a:lnTo>
                <a:lnTo>
                  <a:pt x="53174" y="34074"/>
                </a:lnTo>
                <a:lnTo>
                  <a:pt x="53174" y="0"/>
                </a:lnTo>
                <a:close/>
              </a:path>
              <a:path w="229235" h="162560">
                <a:moveTo>
                  <a:pt x="117995" y="406"/>
                </a:moveTo>
                <a:lnTo>
                  <a:pt x="53174" y="34074"/>
                </a:lnTo>
                <a:lnTo>
                  <a:pt x="118486" y="34074"/>
                </a:lnTo>
                <a:lnTo>
                  <a:pt x="118351" y="29857"/>
                </a:lnTo>
                <a:lnTo>
                  <a:pt x="118105" y="23926"/>
                </a:lnTo>
                <a:lnTo>
                  <a:pt x="118004" y="18046"/>
                </a:lnTo>
                <a:lnTo>
                  <a:pt x="117995" y="406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731373" y="3418810"/>
            <a:ext cx="32172" cy="60679"/>
          </a:xfrm>
          <a:custGeom>
            <a:avLst/>
            <a:gdLst/>
            <a:ahLst/>
            <a:cxnLst/>
            <a:rect l="l" t="t" r="r" b="b"/>
            <a:pathLst>
              <a:path w="50164" h="94614">
                <a:moveTo>
                  <a:pt x="23799" y="0"/>
                </a:moveTo>
                <a:lnTo>
                  <a:pt x="24904" y="10655"/>
                </a:lnTo>
                <a:lnTo>
                  <a:pt x="25933" y="19443"/>
                </a:lnTo>
                <a:lnTo>
                  <a:pt x="23431" y="23977"/>
                </a:lnTo>
                <a:lnTo>
                  <a:pt x="21399" y="28054"/>
                </a:lnTo>
                <a:lnTo>
                  <a:pt x="18211" y="31292"/>
                </a:lnTo>
                <a:lnTo>
                  <a:pt x="12700" y="38417"/>
                </a:lnTo>
                <a:lnTo>
                  <a:pt x="7086" y="45885"/>
                </a:lnTo>
                <a:lnTo>
                  <a:pt x="2019" y="56260"/>
                </a:lnTo>
                <a:lnTo>
                  <a:pt x="0" y="63080"/>
                </a:lnTo>
                <a:lnTo>
                  <a:pt x="812" y="70002"/>
                </a:lnTo>
                <a:lnTo>
                  <a:pt x="3772" y="79500"/>
                </a:lnTo>
                <a:lnTo>
                  <a:pt x="9105" y="86620"/>
                </a:lnTo>
                <a:lnTo>
                  <a:pt x="16039" y="91530"/>
                </a:lnTo>
                <a:lnTo>
                  <a:pt x="23799" y="94399"/>
                </a:lnTo>
                <a:lnTo>
                  <a:pt x="22580" y="83718"/>
                </a:lnTo>
                <a:lnTo>
                  <a:pt x="22225" y="75082"/>
                </a:lnTo>
                <a:lnTo>
                  <a:pt x="25285" y="71335"/>
                </a:lnTo>
                <a:lnTo>
                  <a:pt x="27635" y="67779"/>
                </a:lnTo>
                <a:lnTo>
                  <a:pt x="31877" y="63715"/>
                </a:lnTo>
                <a:lnTo>
                  <a:pt x="37833" y="56235"/>
                </a:lnTo>
                <a:lnTo>
                  <a:pt x="40627" y="52527"/>
                </a:lnTo>
                <a:lnTo>
                  <a:pt x="43789" y="48107"/>
                </a:lnTo>
                <a:lnTo>
                  <a:pt x="46113" y="42367"/>
                </a:lnTo>
                <a:lnTo>
                  <a:pt x="48425" y="36741"/>
                </a:lnTo>
                <a:lnTo>
                  <a:pt x="31580" y="2792"/>
                </a:lnTo>
                <a:lnTo>
                  <a:pt x="23799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577496" y="3516770"/>
            <a:ext cx="57421" cy="57421"/>
          </a:xfrm>
          <a:custGeom>
            <a:avLst/>
            <a:gdLst/>
            <a:ahLst/>
            <a:cxnLst/>
            <a:rect l="l" t="t" r="r" b="b"/>
            <a:pathLst>
              <a:path w="89535" h="89535">
                <a:moveTo>
                  <a:pt x="44551" y="0"/>
                </a:moveTo>
                <a:lnTo>
                  <a:pt x="27212" y="3501"/>
                </a:lnTo>
                <a:lnTo>
                  <a:pt x="13050" y="13050"/>
                </a:lnTo>
                <a:lnTo>
                  <a:pt x="3501" y="27212"/>
                </a:lnTo>
                <a:lnTo>
                  <a:pt x="0" y="44551"/>
                </a:lnTo>
                <a:lnTo>
                  <a:pt x="3501" y="61896"/>
                </a:lnTo>
                <a:lnTo>
                  <a:pt x="13050" y="76057"/>
                </a:lnTo>
                <a:lnTo>
                  <a:pt x="27212" y="85603"/>
                </a:lnTo>
                <a:lnTo>
                  <a:pt x="44551" y="89103"/>
                </a:lnTo>
                <a:lnTo>
                  <a:pt x="61890" y="85603"/>
                </a:lnTo>
                <a:lnTo>
                  <a:pt x="76052" y="76057"/>
                </a:lnTo>
                <a:lnTo>
                  <a:pt x="85601" y="61896"/>
                </a:lnTo>
                <a:lnTo>
                  <a:pt x="89103" y="44551"/>
                </a:lnTo>
                <a:lnTo>
                  <a:pt x="85601" y="27212"/>
                </a:lnTo>
                <a:lnTo>
                  <a:pt x="76052" y="13050"/>
                </a:lnTo>
                <a:lnTo>
                  <a:pt x="61890" y="3501"/>
                </a:lnTo>
                <a:lnTo>
                  <a:pt x="44551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551307" y="3585819"/>
            <a:ext cx="107513" cy="45611"/>
          </a:xfrm>
          <a:custGeom>
            <a:avLst/>
            <a:gdLst/>
            <a:ahLst/>
            <a:cxnLst/>
            <a:rect l="l" t="t" r="r" b="b"/>
            <a:pathLst>
              <a:path w="167639" h="71120">
                <a:moveTo>
                  <a:pt x="107657" y="0"/>
                </a:moveTo>
                <a:lnTo>
                  <a:pt x="59397" y="0"/>
                </a:lnTo>
                <a:lnTo>
                  <a:pt x="36331" y="4687"/>
                </a:lnTo>
                <a:lnTo>
                  <a:pt x="17445" y="17449"/>
                </a:lnTo>
                <a:lnTo>
                  <a:pt x="4685" y="36336"/>
                </a:lnTo>
                <a:lnTo>
                  <a:pt x="0" y="59397"/>
                </a:lnTo>
                <a:lnTo>
                  <a:pt x="0" y="70535"/>
                </a:lnTo>
                <a:lnTo>
                  <a:pt x="167055" y="70535"/>
                </a:lnTo>
                <a:lnTo>
                  <a:pt x="167055" y="59397"/>
                </a:lnTo>
                <a:lnTo>
                  <a:pt x="162370" y="36336"/>
                </a:lnTo>
                <a:lnTo>
                  <a:pt x="149610" y="17449"/>
                </a:lnTo>
                <a:lnTo>
                  <a:pt x="130724" y="4687"/>
                </a:lnTo>
                <a:lnTo>
                  <a:pt x="107657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4593809" y="1503993"/>
            <a:ext cx="184075" cy="184075"/>
          </a:xfrm>
          <a:custGeom>
            <a:avLst/>
            <a:gdLst/>
            <a:ahLst/>
            <a:cxnLst/>
            <a:rect l="l" t="t" r="r" b="b"/>
            <a:pathLst>
              <a:path w="287020" h="287019">
                <a:moveTo>
                  <a:pt x="143421" y="0"/>
                </a:moveTo>
                <a:lnTo>
                  <a:pt x="98088" y="7311"/>
                </a:lnTo>
                <a:lnTo>
                  <a:pt x="58718" y="27671"/>
                </a:lnTo>
                <a:lnTo>
                  <a:pt x="27671" y="58718"/>
                </a:lnTo>
                <a:lnTo>
                  <a:pt x="7311" y="98088"/>
                </a:lnTo>
                <a:lnTo>
                  <a:pt x="0" y="143421"/>
                </a:lnTo>
                <a:lnTo>
                  <a:pt x="7311" y="188753"/>
                </a:lnTo>
                <a:lnTo>
                  <a:pt x="27671" y="228124"/>
                </a:lnTo>
                <a:lnTo>
                  <a:pt x="58718" y="259170"/>
                </a:lnTo>
                <a:lnTo>
                  <a:pt x="98088" y="279530"/>
                </a:lnTo>
                <a:lnTo>
                  <a:pt x="143421" y="286842"/>
                </a:lnTo>
                <a:lnTo>
                  <a:pt x="188753" y="279530"/>
                </a:lnTo>
                <a:lnTo>
                  <a:pt x="228124" y="259170"/>
                </a:lnTo>
                <a:lnTo>
                  <a:pt x="259170" y="228124"/>
                </a:lnTo>
                <a:lnTo>
                  <a:pt x="268053" y="210947"/>
                </a:lnTo>
                <a:lnTo>
                  <a:pt x="122542" y="210947"/>
                </a:lnTo>
                <a:lnTo>
                  <a:pt x="65252" y="153644"/>
                </a:lnTo>
                <a:lnTo>
                  <a:pt x="84874" y="134023"/>
                </a:lnTo>
                <a:lnTo>
                  <a:pt x="152885" y="134023"/>
                </a:lnTo>
                <a:lnTo>
                  <a:pt x="203987" y="75539"/>
                </a:lnTo>
                <a:lnTo>
                  <a:pt x="267869" y="75539"/>
                </a:lnTo>
                <a:lnTo>
                  <a:pt x="259170" y="58718"/>
                </a:lnTo>
                <a:lnTo>
                  <a:pt x="228124" y="27671"/>
                </a:lnTo>
                <a:lnTo>
                  <a:pt x="188753" y="7311"/>
                </a:lnTo>
                <a:lnTo>
                  <a:pt x="143421" y="0"/>
                </a:lnTo>
                <a:close/>
              </a:path>
              <a:path w="287020" h="287019">
                <a:moveTo>
                  <a:pt x="267869" y="75539"/>
                </a:moveTo>
                <a:lnTo>
                  <a:pt x="203987" y="75539"/>
                </a:lnTo>
                <a:lnTo>
                  <a:pt x="224904" y="93802"/>
                </a:lnTo>
                <a:lnTo>
                  <a:pt x="122542" y="210947"/>
                </a:lnTo>
                <a:lnTo>
                  <a:pt x="268053" y="210947"/>
                </a:lnTo>
                <a:lnTo>
                  <a:pt x="279530" y="188753"/>
                </a:lnTo>
                <a:lnTo>
                  <a:pt x="286842" y="143421"/>
                </a:lnTo>
                <a:lnTo>
                  <a:pt x="279530" y="98088"/>
                </a:lnTo>
                <a:lnTo>
                  <a:pt x="267869" y="75539"/>
                </a:lnTo>
                <a:close/>
              </a:path>
              <a:path w="287020" h="287019">
                <a:moveTo>
                  <a:pt x="152885" y="134023"/>
                </a:moveTo>
                <a:lnTo>
                  <a:pt x="84874" y="134023"/>
                </a:lnTo>
                <a:lnTo>
                  <a:pt x="121170" y="170319"/>
                </a:lnTo>
                <a:lnTo>
                  <a:pt x="152885" y="134023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8871938" y="3422135"/>
            <a:ext cx="140499" cy="156382"/>
          </a:xfrm>
          <a:custGeom>
            <a:avLst/>
            <a:gdLst/>
            <a:ahLst/>
            <a:cxnLst/>
            <a:rect l="l" t="t" r="r" b="b"/>
            <a:pathLst>
              <a:path w="219075" h="243839">
                <a:moveTo>
                  <a:pt x="218478" y="0"/>
                </a:moveTo>
                <a:lnTo>
                  <a:pt x="18630" y="0"/>
                </a:lnTo>
                <a:lnTo>
                  <a:pt x="18630" y="155816"/>
                </a:lnTo>
                <a:lnTo>
                  <a:pt x="0" y="155816"/>
                </a:lnTo>
                <a:lnTo>
                  <a:pt x="0" y="199847"/>
                </a:lnTo>
                <a:lnTo>
                  <a:pt x="41516" y="199847"/>
                </a:lnTo>
                <a:lnTo>
                  <a:pt x="45541" y="216929"/>
                </a:lnTo>
                <a:lnTo>
                  <a:pt x="55356" y="230835"/>
                </a:lnTo>
                <a:lnTo>
                  <a:pt x="69594" y="240187"/>
                </a:lnTo>
                <a:lnTo>
                  <a:pt x="86893" y="243611"/>
                </a:lnTo>
                <a:lnTo>
                  <a:pt x="104191" y="240187"/>
                </a:lnTo>
                <a:lnTo>
                  <a:pt x="118430" y="230835"/>
                </a:lnTo>
                <a:lnTo>
                  <a:pt x="123387" y="223812"/>
                </a:lnTo>
                <a:lnTo>
                  <a:pt x="86893" y="223812"/>
                </a:lnTo>
                <a:lnTo>
                  <a:pt x="76914" y="221791"/>
                </a:lnTo>
                <a:lnTo>
                  <a:pt x="68754" y="216284"/>
                </a:lnTo>
                <a:lnTo>
                  <a:pt x="63247" y="208124"/>
                </a:lnTo>
                <a:lnTo>
                  <a:pt x="61226" y="198145"/>
                </a:lnTo>
                <a:lnTo>
                  <a:pt x="63247" y="188168"/>
                </a:lnTo>
                <a:lnTo>
                  <a:pt x="68754" y="180012"/>
                </a:lnTo>
                <a:lnTo>
                  <a:pt x="76914" y="174510"/>
                </a:lnTo>
                <a:lnTo>
                  <a:pt x="86893" y="172491"/>
                </a:lnTo>
                <a:lnTo>
                  <a:pt x="218478" y="172491"/>
                </a:lnTo>
                <a:lnTo>
                  <a:pt x="218478" y="0"/>
                </a:lnTo>
                <a:close/>
              </a:path>
              <a:path w="219075" h="243839">
                <a:moveTo>
                  <a:pt x="218478" y="172491"/>
                </a:moveTo>
                <a:lnTo>
                  <a:pt x="86893" y="172491"/>
                </a:lnTo>
                <a:lnTo>
                  <a:pt x="96872" y="174510"/>
                </a:lnTo>
                <a:lnTo>
                  <a:pt x="105032" y="180012"/>
                </a:lnTo>
                <a:lnTo>
                  <a:pt x="110539" y="188168"/>
                </a:lnTo>
                <a:lnTo>
                  <a:pt x="112560" y="198145"/>
                </a:lnTo>
                <a:lnTo>
                  <a:pt x="110539" y="208124"/>
                </a:lnTo>
                <a:lnTo>
                  <a:pt x="105032" y="216284"/>
                </a:lnTo>
                <a:lnTo>
                  <a:pt x="96872" y="221791"/>
                </a:lnTo>
                <a:lnTo>
                  <a:pt x="86893" y="223812"/>
                </a:lnTo>
                <a:lnTo>
                  <a:pt x="123387" y="223812"/>
                </a:lnTo>
                <a:lnTo>
                  <a:pt x="128244" y="216929"/>
                </a:lnTo>
                <a:lnTo>
                  <a:pt x="132270" y="199847"/>
                </a:lnTo>
                <a:lnTo>
                  <a:pt x="218478" y="199847"/>
                </a:lnTo>
                <a:lnTo>
                  <a:pt x="218478" y="172491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020741" y="3442609"/>
            <a:ext cx="88372" cy="136020"/>
          </a:xfrm>
          <a:custGeom>
            <a:avLst/>
            <a:gdLst/>
            <a:ahLst/>
            <a:cxnLst/>
            <a:rect l="l" t="t" r="r" b="b"/>
            <a:pathLst>
              <a:path w="137795" h="212089">
                <a:moveTo>
                  <a:pt x="80924" y="0"/>
                </a:moveTo>
                <a:lnTo>
                  <a:pt x="0" y="0"/>
                </a:lnTo>
                <a:lnTo>
                  <a:pt x="0" y="167919"/>
                </a:lnTo>
                <a:lnTo>
                  <a:pt x="22364" y="167919"/>
                </a:lnTo>
                <a:lnTo>
                  <a:pt x="26391" y="185003"/>
                </a:lnTo>
                <a:lnTo>
                  <a:pt x="36209" y="198913"/>
                </a:lnTo>
                <a:lnTo>
                  <a:pt x="50448" y="208270"/>
                </a:lnTo>
                <a:lnTo>
                  <a:pt x="67741" y="211696"/>
                </a:lnTo>
                <a:lnTo>
                  <a:pt x="85047" y="208270"/>
                </a:lnTo>
                <a:lnTo>
                  <a:pt x="99290" y="198913"/>
                </a:lnTo>
                <a:lnTo>
                  <a:pt x="104250" y="191884"/>
                </a:lnTo>
                <a:lnTo>
                  <a:pt x="67741" y="191884"/>
                </a:lnTo>
                <a:lnTo>
                  <a:pt x="57764" y="189865"/>
                </a:lnTo>
                <a:lnTo>
                  <a:pt x="49609" y="184362"/>
                </a:lnTo>
                <a:lnTo>
                  <a:pt x="44106" y="176207"/>
                </a:lnTo>
                <a:lnTo>
                  <a:pt x="42087" y="166230"/>
                </a:lnTo>
                <a:lnTo>
                  <a:pt x="44106" y="156251"/>
                </a:lnTo>
                <a:lnTo>
                  <a:pt x="49609" y="148091"/>
                </a:lnTo>
                <a:lnTo>
                  <a:pt x="57764" y="142584"/>
                </a:lnTo>
                <a:lnTo>
                  <a:pt x="67741" y="140563"/>
                </a:lnTo>
                <a:lnTo>
                  <a:pt x="137185" y="140563"/>
                </a:lnTo>
                <a:lnTo>
                  <a:pt x="137185" y="85966"/>
                </a:lnTo>
                <a:lnTo>
                  <a:pt x="133328" y="80073"/>
                </a:lnTo>
                <a:lnTo>
                  <a:pt x="25996" y="80073"/>
                </a:lnTo>
                <a:lnTo>
                  <a:pt x="25996" y="23520"/>
                </a:lnTo>
                <a:lnTo>
                  <a:pt x="96317" y="23520"/>
                </a:lnTo>
                <a:lnTo>
                  <a:pt x="80924" y="0"/>
                </a:lnTo>
                <a:close/>
              </a:path>
              <a:path w="137795" h="212089">
                <a:moveTo>
                  <a:pt x="137185" y="140563"/>
                </a:moveTo>
                <a:lnTo>
                  <a:pt x="67741" y="140563"/>
                </a:lnTo>
                <a:lnTo>
                  <a:pt x="77720" y="142584"/>
                </a:lnTo>
                <a:lnTo>
                  <a:pt x="85880" y="148091"/>
                </a:lnTo>
                <a:lnTo>
                  <a:pt x="91387" y="156251"/>
                </a:lnTo>
                <a:lnTo>
                  <a:pt x="93408" y="166230"/>
                </a:lnTo>
                <a:lnTo>
                  <a:pt x="91387" y="176207"/>
                </a:lnTo>
                <a:lnTo>
                  <a:pt x="85880" y="184362"/>
                </a:lnTo>
                <a:lnTo>
                  <a:pt x="77720" y="189865"/>
                </a:lnTo>
                <a:lnTo>
                  <a:pt x="67741" y="191884"/>
                </a:lnTo>
                <a:lnTo>
                  <a:pt x="104250" y="191884"/>
                </a:lnTo>
                <a:lnTo>
                  <a:pt x="109105" y="185003"/>
                </a:lnTo>
                <a:lnTo>
                  <a:pt x="113131" y="167919"/>
                </a:lnTo>
                <a:lnTo>
                  <a:pt x="137185" y="167919"/>
                </a:lnTo>
                <a:lnTo>
                  <a:pt x="137185" y="140563"/>
                </a:lnTo>
                <a:close/>
              </a:path>
              <a:path w="137795" h="212089">
                <a:moveTo>
                  <a:pt x="96317" y="23520"/>
                </a:moveTo>
                <a:lnTo>
                  <a:pt x="66725" y="23520"/>
                </a:lnTo>
                <a:lnTo>
                  <a:pt x="103733" y="80073"/>
                </a:lnTo>
                <a:lnTo>
                  <a:pt x="133328" y="80073"/>
                </a:lnTo>
                <a:lnTo>
                  <a:pt x="96317" y="2352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5823970" y="5388694"/>
            <a:ext cx="163712" cy="165341"/>
          </a:xfrm>
          <a:custGeom>
            <a:avLst/>
            <a:gdLst/>
            <a:ahLst/>
            <a:cxnLst/>
            <a:rect l="l" t="t" r="r" b="b"/>
            <a:pathLst>
              <a:path w="255270" h="257809">
                <a:moveTo>
                  <a:pt x="233387" y="0"/>
                </a:moveTo>
                <a:lnTo>
                  <a:pt x="152247" y="0"/>
                </a:lnTo>
                <a:lnTo>
                  <a:pt x="0" y="152006"/>
                </a:lnTo>
                <a:lnTo>
                  <a:pt x="105308" y="257670"/>
                </a:lnTo>
                <a:lnTo>
                  <a:pt x="254965" y="107505"/>
                </a:lnTo>
                <a:lnTo>
                  <a:pt x="254965" y="64795"/>
                </a:lnTo>
                <a:lnTo>
                  <a:pt x="212123" y="64795"/>
                </a:lnTo>
                <a:lnTo>
                  <a:pt x="203933" y="63195"/>
                </a:lnTo>
                <a:lnTo>
                  <a:pt x="196723" y="58394"/>
                </a:lnTo>
                <a:lnTo>
                  <a:pt x="191958" y="51190"/>
                </a:lnTo>
                <a:lnTo>
                  <a:pt x="190369" y="42987"/>
                </a:lnTo>
                <a:lnTo>
                  <a:pt x="191958" y="34782"/>
                </a:lnTo>
                <a:lnTo>
                  <a:pt x="196723" y="27571"/>
                </a:lnTo>
                <a:lnTo>
                  <a:pt x="203933" y="22778"/>
                </a:lnTo>
                <a:lnTo>
                  <a:pt x="212123" y="21180"/>
                </a:lnTo>
                <a:lnTo>
                  <a:pt x="254518" y="21180"/>
                </a:lnTo>
                <a:lnTo>
                  <a:pt x="233387" y="0"/>
                </a:lnTo>
                <a:close/>
              </a:path>
              <a:path w="255270" h="257809">
                <a:moveTo>
                  <a:pt x="254518" y="21180"/>
                </a:moveTo>
                <a:lnTo>
                  <a:pt x="212123" y="21180"/>
                </a:lnTo>
                <a:lnTo>
                  <a:pt x="220306" y="22778"/>
                </a:lnTo>
                <a:lnTo>
                  <a:pt x="227495" y="27571"/>
                </a:lnTo>
                <a:lnTo>
                  <a:pt x="232274" y="34782"/>
                </a:lnTo>
                <a:lnTo>
                  <a:pt x="233867" y="42987"/>
                </a:lnTo>
                <a:lnTo>
                  <a:pt x="232274" y="51190"/>
                </a:lnTo>
                <a:lnTo>
                  <a:pt x="227495" y="58394"/>
                </a:lnTo>
                <a:lnTo>
                  <a:pt x="220306" y="63195"/>
                </a:lnTo>
                <a:lnTo>
                  <a:pt x="212123" y="64795"/>
                </a:lnTo>
                <a:lnTo>
                  <a:pt x="254965" y="64795"/>
                </a:lnTo>
                <a:lnTo>
                  <a:pt x="254965" y="21628"/>
                </a:lnTo>
                <a:lnTo>
                  <a:pt x="254518" y="2118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810158" y="5348624"/>
            <a:ext cx="163712" cy="116879"/>
          </a:xfrm>
          <a:custGeom>
            <a:avLst/>
            <a:gdLst/>
            <a:ahLst/>
            <a:cxnLst/>
            <a:rect l="l" t="t" r="r" b="b"/>
            <a:pathLst>
              <a:path w="255270" h="182245">
                <a:moveTo>
                  <a:pt x="233400" y="0"/>
                </a:moveTo>
                <a:lnTo>
                  <a:pt x="152247" y="0"/>
                </a:lnTo>
                <a:lnTo>
                  <a:pt x="0" y="152031"/>
                </a:lnTo>
                <a:lnTo>
                  <a:pt x="30073" y="182232"/>
                </a:lnTo>
                <a:lnTo>
                  <a:pt x="166865" y="45669"/>
                </a:lnTo>
                <a:lnTo>
                  <a:pt x="254927" y="45669"/>
                </a:lnTo>
                <a:lnTo>
                  <a:pt x="254927" y="21653"/>
                </a:lnTo>
                <a:lnTo>
                  <a:pt x="233400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0348331" y="5398784"/>
            <a:ext cx="181224" cy="175522"/>
          </a:xfrm>
          <a:custGeom>
            <a:avLst/>
            <a:gdLst/>
            <a:ahLst/>
            <a:cxnLst/>
            <a:rect l="l" t="t" r="r" b="b"/>
            <a:pathLst>
              <a:path w="282575" h="273684">
                <a:moveTo>
                  <a:pt x="189344" y="0"/>
                </a:moveTo>
                <a:lnTo>
                  <a:pt x="92951" y="0"/>
                </a:lnTo>
                <a:lnTo>
                  <a:pt x="55781" y="20262"/>
                </a:lnTo>
                <a:lnTo>
                  <a:pt x="26454" y="50306"/>
                </a:lnTo>
                <a:lnTo>
                  <a:pt x="7137" y="88048"/>
                </a:lnTo>
                <a:lnTo>
                  <a:pt x="0" y="131406"/>
                </a:lnTo>
                <a:lnTo>
                  <a:pt x="6871" y="176043"/>
                </a:lnTo>
                <a:lnTo>
                  <a:pt x="26618" y="214909"/>
                </a:lnTo>
                <a:lnTo>
                  <a:pt x="56936" y="245665"/>
                </a:lnTo>
                <a:lnTo>
                  <a:pt x="95517" y="265970"/>
                </a:lnTo>
                <a:lnTo>
                  <a:pt x="140055" y="273481"/>
                </a:lnTo>
                <a:lnTo>
                  <a:pt x="184698" y="266610"/>
                </a:lnTo>
                <a:lnTo>
                  <a:pt x="223568" y="246863"/>
                </a:lnTo>
                <a:lnTo>
                  <a:pt x="254326" y="216545"/>
                </a:lnTo>
                <a:lnTo>
                  <a:pt x="274631" y="177964"/>
                </a:lnTo>
                <a:lnTo>
                  <a:pt x="282143" y="133426"/>
                </a:lnTo>
                <a:lnTo>
                  <a:pt x="275488" y="89520"/>
                </a:lnTo>
                <a:lnTo>
                  <a:pt x="256332" y="51182"/>
                </a:lnTo>
                <a:lnTo>
                  <a:pt x="226880" y="20610"/>
                </a:lnTo>
                <a:lnTo>
                  <a:pt x="189344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0403258" y="5348632"/>
            <a:ext cx="71268" cy="23213"/>
          </a:xfrm>
          <a:custGeom>
            <a:avLst/>
            <a:gdLst/>
            <a:ahLst/>
            <a:cxnLst/>
            <a:rect l="l" t="t" r="r" b="b"/>
            <a:pathLst>
              <a:path w="111125" h="36195">
                <a:moveTo>
                  <a:pt x="0" y="0"/>
                </a:moveTo>
                <a:lnTo>
                  <a:pt x="15506" y="36169"/>
                </a:lnTo>
                <a:lnTo>
                  <a:pt x="95072" y="36169"/>
                </a:lnTo>
                <a:lnTo>
                  <a:pt x="107471" y="8356"/>
                </a:lnTo>
                <a:lnTo>
                  <a:pt x="83070" y="8356"/>
                </a:lnTo>
                <a:lnTo>
                  <a:pt x="80446" y="7950"/>
                </a:lnTo>
                <a:lnTo>
                  <a:pt x="27647" y="7950"/>
                </a:lnTo>
                <a:lnTo>
                  <a:pt x="19429" y="6677"/>
                </a:lnTo>
                <a:lnTo>
                  <a:pt x="8211" y="1265"/>
                </a:lnTo>
                <a:lnTo>
                  <a:pt x="0" y="0"/>
                </a:lnTo>
                <a:close/>
              </a:path>
              <a:path w="111125" h="36195">
                <a:moveTo>
                  <a:pt x="110845" y="787"/>
                </a:moveTo>
                <a:lnTo>
                  <a:pt x="102608" y="1939"/>
                </a:lnTo>
                <a:lnTo>
                  <a:pt x="91307" y="7197"/>
                </a:lnTo>
                <a:lnTo>
                  <a:pt x="83070" y="8356"/>
                </a:lnTo>
                <a:lnTo>
                  <a:pt x="107471" y="8356"/>
                </a:lnTo>
                <a:lnTo>
                  <a:pt x="110845" y="787"/>
                </a:lnTo>
                <a:close/>
              </a:path>
              <a:path w="111125" h="36195">
                <a:moveTo>
                  <a:pt x="55410" y="393"/>
                </a:moveTo>
                <a:lnTo>
                  <a:pt x="47175" y="1545"/>
                </a:lnTo>
                <a:lnTo>
                  <a:pt x="35882" y="6798"/>
                </a:lnTo>
                <a:lnTo>
                  <a:pt x="27647" y="7950"/>
                </a:lnTo>
                <a:lnTo>
                  <a:pt x="80446" y="7950"/>
                </a:lnTo>
                <a:lnTo>
                  <a:pt x="74851" y="7083"/>
                </a:lnTo>
                <a:lnTo>
                  <a:pt x="63628" y="1666"/>
                </a:lnTo>
                <a:lnTo>
                  <a:pt x="55410" y="393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0406525" y="5379485"/>
            <a:ext cx="64752" cy="11810"/>
          </a:xfrm>
          <a:custGeom>
            <a:avLst/>
            <a:gdLst/>
            <a:ahLst/>
            <a:cxnLst/>
            <a:rect l="l" t="t" r="r" b="b"/>
            <a:pathLst>
              <a:path w="100965" h="18415">
                <a:moveTo>
                  <a:pt x="96596" y="0"/>
                </a:moveTo>
                <a:lnTo>
                  <a:pt x="4063" y="0"/>
                </a:lnTo>
                <a:lnTo>
                  <a:pt x="0" y="4064"/>
                </a:lnTo>
                <a:lnTo>
                  <a:pt x="0" y="13995"/>
                </a:lnTo>
                <a:lnTo>
                  <a:pt x="4063" y="18059"/>
                </a:lnTo>
                <a:lnTo>
                  <a:pt x="96596" y="18059"/>
                </a:lnTo>
                <a:lnTo>
                  <a:pt x="100660" y="13995"/>
                </a:lnTo>
                <a:lnTo>
                  <a:pt x="100660" y="4064"/>
                </a:lnTo>
                <a:lnTo>
                  <a:pt x="96596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10408008" y="5439333"/>
            <a:ext cx="61901" cy="93666"/>
          </a:xfrm>
          <a:custGeom>
            <a:avLst/>
            <a:gdLst/>
            <a:ahLst/>
            <a:cxnLst/>
            <a:rect l="l" t="t" r="r" b="b"/>
            <a:pathLst>
              <a:path w="96519" h="146050">
                <a:moveTo>
                  <a:pt x="13690" y="94653"/>
                </a:moveTo>
                <a:lnTo>
                  <a:pt x="0" y="114363"/>
                </a:lnTo>
                <a:lnTo>
                  <a:pt x="5753" y="118808"/>
                </a:lnTo>
                <a:lnTo>
                  <a:pt x="12128" y="122478"/>
                </a:lnTo>
                <a:lnTo>
                  <a:pt x="26098" y="128244"/>
                </a:lnTo>
                <a:lnTo>
                  <a:pt x="33362" y="130187"/>
                </a:lnTo>
                <a:lnTo>
                  <a:pt x="40881" y="131165"/>
                </a:lnTo>
                <a:lnTo>
                  <a:pt x="40754" y="145897"/>
                </a:lnTo>
                <a:lnTo>
                  <a:pt x="58826" y="146024"/>
                </a:lnTo>
                <a:lnTo>
                  <a:pt x="58940" y="131648"/>
                </a:lnTo>
                <a:lnTo>
                  <a:pt x="64503" y="131102"/>
                </a:lnTo>
                <a:lnTo>
                  <a:pt x="93679" y="109918"/>
                </a:lnTo>
                <a:lnTo>
                  <a:pt x="58242" y="109918"/>
                </a:lnTo>
                <a:lnTo>
                  <a:pt x="58248" y="108927"/>
                </a:lnTo>
                <a:lnTo>
                  <a:pt x="41909" y="108927"/>
                </a:lnTo>
                <a:lnTo>
                  <a:pt x="36702" y="107848"/>
                </a:lnTo>
                <a:lnTo>
                  <a:pt x="31876" y="106108"/>
                </a:lnTo>
                <a:lnTo>
                  <a:pt x="22999" y="101295"/>
                </a:lnTo>
                <a:lnTo>
                  <a:pt x="18414" y="98285"/>
                </a:lnTo>
                <a:lnTo>
                  <a:pt x="13690" y="94653"/>
                </a:lnTo>
                <a:close/>
              </a:path>
              <a:path w="96519" h="146050">
                <a:moveTo>
                  <a:pt x="95346" y="85598"/>
                </a:moveTo>
                <a:lnTo>
                  <a:pt x="58407" y="85598"/>
                </a:lnTo>
                <a:lnTo>
                  <a:pt x="63144" y="87363"/>
                </a:lnTo>
                <a:lnTo>
                  <a:pt x="66382" y="89217"/>
                </a:lnTo>
                <a:lnTo>
                  <a:pt x="69824" y="93065"/>
                </a:lnTo>
                <a:lnTo>
                  <a:pt x="70675" y="95529"/>
                </a:lnTo>
                <a:lnTo>
                  <a:pt x="70599" y="105029"/>
                </a:lnTo>
                <a:lnTo>
                  <a:pt x="66471" y="108712"/>
                </a:lnTo>
                <a:lnTo>
                  <a:pt x="58242" y="109918"/>
                </a:lnTo>
                <a:lnTo>
                  <a:pt x="93679" y="109918"/>
                </a:lnTo>
                <a:lnTo>
                  <a:pt x="95059" y="106946"/>
                </a:lnTo>
                <a:lnTo>
                  <a:pt x="95999" y="102552"/>
                </a:lnTo>
                <a:lnTo>
                  <a:pt x="96010" y="87363"/>
                </a:lnTo>
                <a:lnTo>
                  <a:pt x="95346" y="85598"/>
                </a:lnTo>
                <a:close/>
              </a:path>
              <a:path w="96519" h="146050">
                <a:moveTo>
                  <a:pt x="41833" y="0"/>
                </a:moveTo>
                <a:lnTo>
                  <a:pt x="41757" y="10083"/>
                </a:lnTo>
                <a:lnTo>
                  <a:pt x="36309" y="10617"/>
                </a:lnTo>
                <a:lnTo>
                  <a:pt x="31318" y="11772"/>
                </a:lnTo>
                <a:lnTo>
                  <a:pt x="4991" y="49314"/>
                </a:lnTo>
                <a:lnTo>
                  <a:pt x="5740" y="53809"/>
                </a:lnTo>
                <a:lnTo>
                  <a:pt x="35864" y="79527"/>
                </a:lnTo>
                <a:lnTo>
                  <a:pt x="42113" y="81305"/>
                </a:lnTo>
                <a:lnTo>
                  <a:pt x="41909" y="108927"/>
                </a:lnTo>
                <a:lnTo>
                  <a:pt x="58248" y="108927"/>
                </a:lnTo>
                <a:lnTo>
                  <a:pt x="58407" y="85598"/>
                </a:lnTo>
                <a:lnTo>
                  <a:pt x="95346" y="85598"/>
                </a:lnTo>
                <a:lnTo>
                  <a:pt x="58597" y="59715"/>
                </a:lnTo>
                <a:lnTo>
                  <a:pt x="58630" y="55245"/>
                </a:lnTo>
                <a:lnTo>
                  <a:pt x="42303" y="55245"/>
                </a:lnTo>
                <a:lnTo>
                  <a:pt x="37553" y="53479"/>
                </a:lnTo>
                <a:lnTo>
                  <a:pt x="34378" y="51638"/>
                </a:lnTo>
                <a:lnTo>
                  <a:pt x="31165" y="47790"/>
                </a:lnTo>
                <a:lnTo>
                  <a:pt x="30378" y="45504"/>
                </a:lnTo>
                <a:lnTo>
                  <a:pt x="30416" y="39700"/>
                </a:lnTo>
                <a:lnTo>
                  <a:pt x="31394" y="37363"/>
                </a:lnTo>
                <a:lnTo>
                  <a:pt x="35242" y="33578"/>
                </a:lnTo>
                <a:lnTo>
                  <a:pt x="38290" y="32346"/>
                </a:lnTo>
                <a:lnTo>
                  <a:pt x="42456" y="31800"/>
                </a:lnTo>
                <a:lnTo>
                  <a:pt x="87290" y="31800"/>
                </a:lnTo>
                <a:lnTo>
                  <a:pt x="92036" y="23647"/>
                </a:lnTo>
                <a:lnTo>
                  <a:pt x="59816" y="10553"/>
                </a:lnTo>
                <a:lnTo>
                  <a:pt x="59893" y="127"/>
                </a:lnTo>
                <a:lnTo>
                  <a:pt x="41833" y="0"/>
                </a:lnTo>
                <a:close/>
              </a:path>
              <a:path w="96519" h="146050">
                <a:moveTo>
                  <a:pt x="87290" y="31800"/>
                </a:moveTo>
                <a:lnTo>
                  <a:pt x="42456" y="31800"/>
                </a:lnTo>
                <a:lnTo>
                  <a:pt x="42303" y="55245"/>
                </a:lnTo>
                <a:lnTo>
                  <a:pt x="58630" y="55245"/>
                </a:lnTo>
                <a:lnTo>
                  <a:pt x="58788" y="33477"/>
                </a:lnTo>
                <a:lnTo>
                  <a:pt x="86314" y="33477"/>
                </a:lnTo>
                <a:lnTo>
                  <a:pt x="87290" y="31800"/>
                </a:lnTo>
                <a:close/>
              </a:path>
              <a:path w="96519" h="146050">
                <a:moveTo>
                  <a:pt x="86314" y="33477"/>
                </a:moveTo>
                <a:lnTo>
                  <a:pt x="58788" y="33477"/>
                </a:lnTo>
                <a:lnTo>
                  <a:pt x="62483" y="34442"/>
                </a:lnTo>
                <a:lnTo>
                  <a:pt x="66128" y="35814"/>
                </a:lnTo>
                <a:lnTo>
                  <a:pt x="73266" y="39458"/>
                </a:lnTo>
                <a:lnTo>
                  <a:pt x="76796" y="41541"/>
                </a:lnTo>
                <a:lnTo>
                  <a:pt x="80251" y="43891"/>
                </a:lnTo>
                <a:lnTo>
                  <a:pt x="86314" y="3347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1212887" y="1502804"/>
            <a:ext cx="230908" cy="211767"/>
          </a:xfrm>
          <a:custGeom>
            <a:avLst/>
            <a:gdLst/>
            <a:ahLst/>
            <a:cxnLst/>
            <a:rect l="l" t="t" r="r" b="b"/>
            <a:pathLst>
              <a:path w="360044" h="330200">
                <a:moveTo>
                  <a:pt x="181871" y="0"/>
                </a:moveTo>
                <a:lnTo>
                  <a:pt x="139827" y="8793"/>
                </a:lnTo>
                <a:lnTo>
                  <a:pt x="101524" y="28001"/>
                </a:lnTo>
                <a:lnTo>
                  <a:pt x="69112" y="56752"/>
                </a:lnTo>
                <a:lnTo>
                  <a:pt x="44742" y="94173"/>
                </a:lnTo>
                <a:lnTo>
                  <a:pt x="0" y="180368"/>
                </a:lnTo>
                <a:lnTo>
                  <a:pt x="2463" y="188115"/>
                </a:lnTo>
                <a:lnTo>
                  <a:pt x="33655" y="204308"/>
                </a:lnTo>
                <a:lnTo>
                  <a:pt x="35583" y="211441"/>
                </a:lnTo>
                <a:lnTo>
                  <a:pt x="37834" y="218473"/>
                </a:lnTo>
                <a:lnTo>
                  <a:pt x="40393" y="225398"/>
                </a:lnTo>
                <a:lnTo>
                  <a:pt x="43243" y="232210"/>
                </a:lnTo>
                <a:lnTo>
                  <a:pt x="125958" y="238483"/>
                </a:lnTo>
                <a:lnTo>
                  <a:pt x="62433" y="264937"/>
                </a:lnTo>
                <a:lnTo>
                  <a:pt x="103318" y="303485"/>
                </a:lnTo>
                <a:lnTo>
                  <a:pt x="165940" y="328303"/>
                </a:lnTo>
                <a:lnTo>
                  <a:pt x="212302" y="329767"/>
                </a:lnTo>
                <a:lnTo>
                  <a:pt x="256549" y="318578"/>
                </a:lnTo>
                <a:lnTo>
                  <a:pt x="296091" y="295786"/>
                </a:lnTo>
                <a:lnTo>
                  <a:pt x="328337" y="262442"/>
                </a:lnTo>
                <a:lnTo>
                  <a:pt x="350697" y="219598"/>
                </a:lnTo>
                <a:lnTo>
                  <a:pt x="359734" y="172161"/>
                </a:lnTo>
                <a:lnTo>
                  <a:pt x="357221" y="147974"/>
                </a:lnTo>
                <a:lnTo>
                  <a:pt x="101058" y="147974"/>
                </a:lnTo>
                <a:lnTo>
                  <a:pt x="91033" y="144389"/>
                </a:lnTo>
                <a:lnTo>
                  <a:pt x="83972" y="139690"/>
                </a:lnTo>
                <a:lnTo>
                  <a:pt x="80352" y="130775"/>
                </a:lnTo>
                <a:lnTo>
                  <a:pt x="82143" y="122494"/>
                </a:lnTo>
                <a:lnTo>
                  <a:pt x="86846" y="112937"/>
                </a:lnTo>
                <a:lnTo>
                  <a:pt x="94999" y="107081"/>
                </a:lnTo>
                <a:lnTo>
                  <a:pt x="104928" y="105605"/>
                </a:lnTo>
                <a:lnTo>
                  <a:pt x="346878" y="105605"/>
                </a:lnTo>
                <a:lnTo>
                  <a:pt x="337266" y="81905"/>
                </a:lnTo>
                <a:lnTo>
                  <a:pt x="308116" y="44889"/>
                </a:lnTo>
                <a:lnTo>
                  <a:pt x="268592" y="17148"/>
                </a:lnTo>
                <a:lnTo>
                  <a:pt x="225510" y="2494"/>
                </a:lnTo>
                <a:lnTo>
                  <a:pt x="181871" y="0"/>
                </a:lnTo>
                <a:close/>
              </a:path>
              <a:path w="360044" h="330200">
                <a:moveTo>
                  <a:pt x="346878" y="105605"/>
                </a:moveTo>
                <a:lnTo>
                  <a:pt x="104928" y="105605"/>
                </a:lnTo>
                <a:lnTo>
                  <a:pt x="114960" y="109185"/>
                </a:lnTo>
                <a:lnTo>
                  <a:pt x="122008" y="113884"/>
                </a:lnTo>
                <a:lnTo>
                  <a:pt x="125628" y="122799"/>
                </a:lnTo>
                <a:lnTo>
                  <a:pt x="123837" y="131079"/>
                </a:lnTo>
                <a:lnTo>
                  <a:pt x="119135" y="140639"/>
                </a:lnTo>
                <a:lnTo>
                  <a:pt x="110983" y="146497"/>
                </a:lnTo>
                <a:lnTo>
                  <a:pt x="101058" y="147974"/>
                </a:lnTo>
                <a:lnTo>
                  <a:pt x="357221" y="147974"/>
                </a:lnTo>
                <a:lnTo>
                  <a:pt x="354865" y="125297"/>
                </a:lnTo>
                <a:lnTo>
                  <a:pt x="346878" y="105605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200369" y="5405736"/>
            <a:ext cx="1293855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Revenue</a:t>
            </a:r>
            <a:r>
              <a:rPr sz="898" b="1" spc="-80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8" dirty="0">
                <a:solidFill>
                  <a:srgbClr val="231F20"/>
                </a:solidFill>
                <a:latin typeface="Tahoma"/>
                <a:cs typeface="Tahoma"/>
              </a:rPr>
              <a:t>Streams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9713635" y="1527855"/>
            <a:ext cx="1371368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1" dirty="0">
                <a:solidFill>
                  <a:srgbClr val="231F20"/>
                </a:solidFill>
                <a:latin typeface="Tahoma"/>
                <a:cs typeface="Tahoma"/>
              </a:rPr>
              <a:t>Customer</a:t>
            </a:r>
            <a:r>
              <a:rPr sz="898" b="1" spc="-7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55" dirty="0">
                <a:solidFill>
                  <a:srgbClr val="231F20"/>
                </a:solidFill>
                <a:latin typeface="Tahoma"/>
                <a:cs typeface="Tahoma"/>
              </a:rPr>
              <a:t>Segments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187282" y="1527855"/>
            <a:ext cx="1239800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29" dirty="0">
                <a:solidFill>
                  <a:srgbClr val="231F20"/>
                </a:solidFill>
                <a:latin typeface="Tahoma"/>
                <a:cs typeface="Tahoma"/>
              </a:rPr>
              <a:t>Value</a:t>
            </a:r>
            <a:r>
              <a:rPr sz="898" b="1" spc="-6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Propositions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3047717" y="1527855"/>
            <a:ext cx="988144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10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Activities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719954" y="1527855"/>
            <a:ext cx="860862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8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Partners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561175" y="5404368"/>
            <a:ext cx="1074329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5" dirty="0">
                <a:solidFill>
                  <a:srgbClr val="231F20"/>
                </a:solidFill>
                <a:latin typeface="Tahoma"/>
                <a:cs typeface="Tahoma"/>
              </a:rPr>
              <a:t>Cost</a:t>
            </a:r>
            <a:r>
              <a:rPr sz="898" b="1" spc="-8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Structure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7380366" y="1527855"/>
            <a:ext cx="1585720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1" dirty="0">
                <a:solidFill>
                  <a:srgbClr val="231F20"/>
                </a:solidFill>
                <a:latin typeface="Tahoma"/>
                <a:cs typeface="Tahoma"/>
              </a:rPr>
              <a:t>Customer</a:t>
            </a:r>
            <a:r>
              <a:rPr sz="898" b="1" spc="-51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Relationships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7463787" y="3441388"/>
            <a:ext cx="624335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Channels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3085232" y="3441388"/>
            <a:ext cx="983561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7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Resources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5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5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88900" y="101448"/>
            <a:ext cx="1007959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Business Model </a:t>
            </a:r>
            <a:r>
              <a:rPr lang="en-US" sz="4000" dirty="0" smtClean="0">
                <a:solidFill>
                  <a:schemeClr val="bg1"/>
                </a:solidFill>
                <a:latin typeface="+mj-lt"/>
              </a:rPr>
              <a:t>Canvas Blank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392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199577" y="2571658"/>
            <a:ext cx="5668859" cy="1301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7548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val 25"/>
          <p:cNvSpPr/>
          <p:nvPr/>
        </p:nvSpPr>
        <p:spPr>
          <a:xfrm>
            <a:off x="6115632" y="1883111"/>
            <a:ext cx="3456186" cy="355292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237195" y="1896648"/>
            <a:ext cx="3456186" cy="355292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API Monetization Models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427550" y="2309029"/>
            <a:ext cx="944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Authors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170926" y="2279327"/>
            <a:ext cx="1241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Consumers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1" name="bk object 17"/>
          <p:cNvSpPr/>
          <p:nvPr/>
        </p:nvSpPr>
        <p:spPr>
          <a:xfrm>
            <a:off x="6934156" y="3414207"/>
            <a:ext cx="1702594" cy="1044773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34156" y="4458980"/>
            <a:ext cx="1112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End Users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3" name="bk object 17"/>
          <p:cNvSpPr/>
          <p:nvPr/>
        </p:nvSpPr>
        <p:spPr>
          <a:xfrm>
            <a:off x="1960078" y="3323845"/>
            <a:ext cx="1702594" cy="1044773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 smtClean="0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960078" y="4368618"/>
            <a:ext cx="235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Application Developers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960077" y="4686765"/>
            <a:ext cx="1661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Report Creators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173280" y="1204574"/>
            <a:ext cx="8664616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It’s imperative to recognize your intended user segments when preparing pricing models.</a:t>
            </a:r>
          </a:p>
        </p:txBody>
      </p:sp>
      <p:sp>
        <p:nvSpPr>
          <p:cNvPr id="2" name="Rectangle 1"/>
          <p:cNvSpPr/>
          <p:nvPr/>
        </p:nvSpPr>
        <p:spPr>
          <a:xfrm>
            <a:off x="3543410" y="5815667"/>
            <a:ext cx="3742819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Beware of “One-Size Fits All” models.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09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API Monetization Models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61813" y="1018699"/>
            <a:ext cx="7436138" cy="52322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</a:rPr>
              <a:t>It’s equally important to consider business goals.</a:t>
            </a:r>
          </a:p>
        </p:txBody>
      </p:sp>
      <p:sp>
        <p:nvSpPr>
          <p:cNvPr id="16" name="object 2"/>
          <p:cNvSpPr txBox="1"/>
          <p:nvPr/>
        </p:nvSpPr>
        <p:spPr>
          <a:xfrm>
            <a:off x="7815475" y="1588963"/>
            <a:ext cx="3044613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000" b="1" dirty="0">
                <a:solidFill>
                  <a:srgbClr val="73A9DB"/>
                </a:solidFill>
                <a:latin typeface="Yanone Kaffeesatz Bold"/>
                <a:cs typeface="Yanone Kaffeesatz Bold"/>
              </a:rPr>
              <a:t>BizDev /</a:t>
            </a:r>
            <a:r>
              <a:rPr sz="4000" b="1" spc="-1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spc="-20" dirty="0">
                <a:solidFill>
                  <a:srgbClr val="73A9DB"/>
                </a:solidFill>
                <a:latin typeface="Yanone Kaffeesatz Bold"/>
                <a:cs typeface="Yanone Kaffeesatz Bold"/>
              </a:rPr>
              <a:t>LeadGen</a:t>
            </a:r>
            <a:endParaRPr sz="4000" dirty="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17" name="object 3"/>
          <p:cNvSpPr txBox="1"/>
          <p:nvPr/>
        </p:nvSpPr>
        <p:spPr>
          <a:xfrm>
            <a:off x="3882531" y="2651523"/>
            <a:ext cx="3297767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000" b="1" spc="-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Marketing</a:t>
            </a:r>
            <a:r>
              <a:rPr sz="4000" b="1" spc="-12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dirty="0">
                <a:solidFill>
                  <a:srgbClr val="73A9DB"/>
                </a:solidFill>
                <a:latin typeface="Yanone Kaffeesatz Bold"/>
                <a:cs typeface="Yanone Kaffeesatz Bold"/>
              </a:rPr>
              <a:t>channel</a:t>
            </a:r>
            <a:endParaRPr sz="4000" dirty="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20" name="object 4"/>
          <p:cNvSpPr txBox="1"/>
          <p:nvPr/>
        </p:nvSpPr>
        <p:spPr>
          <a:xfrm>
            <a:off x="692197" y="4985448"/>
            <a:ext cx="3447627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000" b="1" spc="-2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Content</a:t>
            </a:r>
            <a:r>
              <a:rPr sz="4000" b="1" spc="-1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spc="-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acquisition</a:t>
            </a:r>
            <a:endParaRPr sz="400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27" name="object 5"/>
          <p:cNvSpPr txBox="1"/>
          <p:nvPr/>
        </p:nvSpPr>
        <p:spPr>
          <a:xfrm>
            <a:off x="1085298" y="3907624"/>
            <a:ext cx="4649893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000" b="1" spc="-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Device </a:t>
            </a:r>
            <a:r>
              <a:rPr sz="4000" b="1" dirty="0">
                <a:solidFill>
                  <a:srgbClr val="73A9DB"/>
                </a:solidFill>
                <a:latin typeface="Yanone Kaffeesatz Bold"/>
                <a:cs typeface="Yanone Kaffeesatz Bold"/>
              </a:rPr>
              <a:t>and mobile</a:t>
            </a:r>
            <a:r>
              <a:rPr sz="4000" b="1" spc="-120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dirty="0">
                <a:solidFill>
                  <a:srgbClr val="73A9DB"/>
                </a:solidFill>
                <a:latin typeface="Yanone Kaffeesatz Bold"/>
                <a:cs typeface="Yanone Kaffeesatz Bold"/>
              </a:rPr>
              <a:t>support</a:t>
            </a:r>
            <a:endParaRPr sz="400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28" name="object 6"/>
          <p:cNvSpPr txBox="1"/>
          <p:nvPr/>
        </p:nvSpPr>
        <p:spPr>
          <a:xfrm>
            <a:off x="4624213" y="3275408"/>
            <a:ext cx="2556085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000" b="1" dirty="0">
                <a:solidFill>
                  <a:srgbClr val="73A9DB"/>
                </a:solidFill>
                <a:latin typeface="Yanone Kaffeesatz Bold"/>
                <a:cs typeface="Yanone Kaffeesatz Bold"/>
              </a:rPr>
              <a:t>API as</a:t>
            </a:r>
            <a:r>
              <a:rPr sz="4000" b="1" spc="-9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spc="-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Product</a:t>
            </a:r>
            <a:endParaRPr sz="4000" dirty="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object 7"/>
          <p:cNvSpPr txBox="1"/>
          <p:nvPr/>
        </p:nvSpPr>
        <p:spPr>
          <a:xfrm>
            <a:off x="7298586" y="5337611"/>
            <a:ext cx="4078393" cy="139903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 indent="684936">
              <a:lnSpc>
                <a:spcPct val="119900"/>
              </a:lnSpc>
            </a:pPr>
            <a:r>
              <a:rPr sz="4000" b="1" spc="-13" dirty="0" smtClean="0">
                <a:solidFill>
                  <a:srgbClr val="73A9DB"/>
                </a:solidFill>
                <a:latin typeface="Yanone Kaffeesatz Bold"/>
                <a:cs typeface="Yanone Kaffeesatz Bold"/>
              </a:rPr>
              <a:t>Increase</a:t>
            </a:r>
            <a:r>
              <a:rPr sz="4000" b="1" spc="-127" dirty="0" smtClean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dirty="0" smtClean="0">
                <a:solidFill>
                  <a:srgbClr val="73A9DB"/>
                </a:solidFill>
                <a:latin typeface="Yanone Kaffeesatz Bold"/>
                <a:cs typeface="Yanone Kaffeesatz Bold"/>
              </a:rPr>
              <a:t>stickiness  </a:t>
            </a:r>
            <a:r>
              <a:rPr sz="4000" b="1" spc="-3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Extend</a:t>
            </a:r>
            <a:r>
              <a:rPr sz="4000" b="1" spc="-9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spc="-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product</a:t>
            </a:r>
            <a:endParaRPr sz="4000" dirty="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1" name="object 8"/>
          <p:cNvSpPr txBox="1"/>
          <p:nvPr/>
        </p:nvSpPr>
        <p:spPr>
          <a:xfrm>
            <a:off x="6877683" y="2186947"/>
            <a:ext cx="3660987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000" b="1" spc="-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New </a:t>
            </a:r>
            <a:r>
              <a:rPr sz="4000" b="1" dirty="0">
                <a:solidFill>
                  <a:srgbClr val="73A9DB"/>
                </a:solidFill>
                <a:latin typeface="Yanone Kaffeesatz Bold"/>
                <a:cs typeface="Yanone Kaffeesatz Bold"/>
              </a:rPr>
              <a:t>line </a:t>
            </a:r>
            <a:r>
              <a:rPr sz="4000" b="1" spc="-2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of</a:t>
            </a:r>
            <a:r>
              <a:rPr sz="4000" b="1" spc="-10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dirty="0">
                <a:solidFill>
                  <a:srgbClr val="73A9DB"/>
                </a:solidFill>
                <a:latin typeface="Yanone Kaffeesatz Bold"/>
                <a:cs typeface="Yanone Kaffeesatz Bold"/>
              </a:rPr>
              <a:t>business</a:t>
            </a:r>
            <a:endParaRPr sz="4000" dirty="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2" name="object 9"/>
          <p:cNvSpPr txBox="1"/>
          <p:nvPr/>
        </p:nvSpPr>
        <p:spPr>
          <a:xfrm>
            <a:off x="1292241" y="6303827"/>
            <a:ext cx="4889500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000" b="1" spc="-40" dirty="0">
                <a:solidFill>
                  <a:srgbClr val="73A9DB"/>
                </a:solidFill>
                <a:latin typeface="Yanone Kaffeesatz Bold"/>
                <a:cs typeface="Yanone Kaffeesatz Bold"/>
              </a:rPr>
              <a:t>Accelerate </a:t>
            </a:r>
            <a:r>
              <a:rPr sz="4000" b="1" spc="-20" dirty="0">
                <a:solidFill>
                  <a:srgbClr val="73A9DB"/>
                </a:solidFill>
                <a:latin typeface="Yanone Kaffeesatz Bold"/>
                <a:cs typeface="Yanone Kaffeesatz Bold"/>
              </a:rPr>
              <a:t>internal</a:t>
            </a:r>
            <a:r>
              <a:rPr sz="4000" b="1" spc="-3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spc="-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projects</a:t>
            </a:r>
            <a:endParaRPr sz="400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3" name="object 10"/>
          <p:cNvSpPr txBox="1"/>
          <p:nvPr/>
        </p:nvSpPr>
        <p:spPr>
          <a:xfrm>
            <a:off x="505749" y="1581625"/>
            <a:ext cx="2875280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000" b="1" spc="-2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Drive</a:t>
            </a:r>
            <a:r>
              <a:rPr sz="4000" b="1" spc="-6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spc="-20" dirty="0">
                <a:solidFill>
                  <a:srgbClr val="73A9DB"/>
                </a:solidFill>
                <a:latin typeface="Yanone Kaffeesatz Bold"/>
                <a:cs typeface="Yanone Kaffeesatz Bold"/>
              </a:rPr>
              <a:t>innovation</a:t>
            </a:r>
            <a:endParaRPr sz="4000" dirty="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4" name="object 11"/>
          <p:cNvSpPr txBox="1"/>
          <p:nvPr/>
        </p:nvSpPr>
        <p:spPr>
          <a:xfrm>
            <a:off x="661813" y="1961806"/>
            <a:ext cx="3962400" cy="15067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 marR="6773" indent="1093019">
              <a:lnSpc>
                <a:spcPct val="130000"/>
              </a:lnSpc>
            </a:pPr>
            <a:r>
              <a:rPr sz="4000" b="1" dirty="0">
                <a:solidFill>
                  <a:srgbClr val="73A9DB"/>
                </a:solidFill>
                <a:latin typeface="Yanone Kaffeesatz Bold"/>
                <a:cs typeface="Yanone Kaffeesatz Bold"/>
              </a:rPr>
              <a:t>User</a:t>
            </a:r>
            <a:r>
              <a:rPr sz="4000" b="1" spc="-1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spc="-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acquisition  </a:t>
            </a:r>
            <a:r>
              <a:rPr sz="4000" b="1" dirty="0">
                <a:solidFill>
                  <a:srgbClr val="73A9DB"/>
                </a:solidFill>
                <a:latin typeface="Yanone Kaffeesatz Bold"/>
                <a:cs typeface="Yanone Kaffeesatz Bold"/>
              </a:rPr>
              <a:t>Upsell</a:t>
            </a:r>
            <a:r>
              <a:rPr sz="4000" b="1" spc="-1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spc="-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opportunity</a:t>
            </a:r>
            <a:endParaRPr sz="4000" dirty="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5" name="object 12"/>
          <p:cNvSpPr txBox="1"/>
          <p:nvPr/>
        </p:nvSpPr>
        <p:spPr>
          <a:xfrm>
            <a:off x="4740696" y="5388783"/>
            <a:ext cx="2136987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4000" b="1" spc="-2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Drive</a:t>
            </a:r>
            <a:r>
              <a:rPr sz="4000" b="1" spc="-1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spc="-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traffic</a:t>
            </a:r>
            <a:endParaRPr sz="400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6" name="object 13"/>
          <p:cNvSpPr txBox="1"/>
          <p:nvPr/>
        </p:nvSpPr>
        <p:spPr>
          <a:xfrm>
            <a:off x="6346018" y="2819163"/>
            <a:ext cx="5149427" cy="238065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08067" marR="6773" indent="653610">
              <a:lnSpc>
                <a:spcPct val="134000"/>
              </a:lnSpc>
            </a:pPr>
            <a:r>
              <a:rPr sz="4000" b="1" spc="-1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Increase</a:t>
            </a:r>
            <a:r>
              <a:rPr sz="4000" b="1" spc="-100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spc="-20" dirty="0">
                <a:solidFill>
                  <a:srgbClr val="73A9DB"/>
                </a:solidFill>
                <a:latin typeface="Yanone Kaffeesatz Bold"/>
                <a:cs typeface="Yanone Kaffeesatz Bold"/>
              </a:rPr>
              <a:t>footprint  </a:t>
            </a:r>
            <a:r>
              <a:rPr sz="4000" b="1" dirty="0">
                <a:solidFill>
                  <a:srgbClr val="73A9DB"/>
                </a:solidFill>
                <a:latin typeface="Yanone Kaffeesatz Bold"/>
                <a:cs typeface="Yanone Kaffeesatz Bold"/>
              </a:rPr>
              <a:t>Distribution</a:t>
            </a:r>
            <a:r>
              <a:rPr sz="4000" b="1" spc="-13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dirty="0">
                <a:solidFill>
                  <a:srgbClr val="73A9DB"/>
                </a:solidFill>
                <a:latin typeface="Yanone Kaffeesatz Bold"/>
                <a:cs typeface="Yanone Kaffeesatz Bold"/>
              </a:rPr>
              <a:t>channel</a:t>
            </a:r>
            <a:endParaRPr sz="4000">
              <a:solidFill>
                <a:srgbClr val="73A9DB"/>
              </a:solidFill>
              <a:latin typeface="Yanone Kaffeesatz Bold"/>
              <a:cs typeface="Yanone Kaffeesatz Bold"/>
            </a:endParaRPr>
          </a:p>
          <a:p>
            <a:pPr marL="16933">
              <a:spcBef>
                <a:spcPts val="920"/>
              </a:spcBef>
            </a:pPr>
            <a:r>
              <a:rPr sz="4000" b="1" spc="-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Partner</a:t>
            </a:r>
            <a:r>
              <a:rPr sz="4000" b="1" spc="-93" dirty="0">
                <a:solidFill>
                  <a:srgbClr val="73A9DB"/>
                </a:solidFill>
                <a:latin typeface="Yanone Kaffeesatz Bold"/>
                <a:cs typeface="Yanone Kaffeesatz Bold"/>
              </a:rPr>
              <a:t> </a:t>
            </a:r>
            <a:r>
              <a:rPr sz="4000" b="1" spc="-7" dirty="0">
                <a:solidFill>
                  <a:srgbClr val="73A9DB"/>
                </a:solidFill>
                <a:latin typeface="Yanone Kaffeesatz Bold"/>
                <a:cs typeface="Yanone Kaffeesatz Bold"/>
              </a:rPr>
              <a:t>opportunities</a:t>
            </a:r>
            <a:endParaRPr sz="4000">
              <a:solidFill>
                <a:srgbClr val="73A9DB"/>
              </a:solidFill>
              <a:latin typeface="Yanone Kaffeesatz Bold"/>
              <a:cs typeface="Yanone Kaffeesatz Bold"/>
            </a:endParaRPr>
          </a:p>
        </p:txBody>
      </p:sp>
    </p:spTree>
    <p:extLst>
      <p:ext uri="{BB962C8B-B14F-4D97-AF65-F5344CB8AC3E}">
        <p14:creationId xmlns:p14="http://schemas.microsoft.com/office/powerpoint/2010/main" val="149145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Diagram 34"/>
          <p:cNvGraphicFramePr/>
          <p:nvPr>
            <p:extLst>
              <p:ext uri="{D42A27DB-BD31-4B8C-83A1-F6EECF244321}">
                <p14:modId xmlns:p14="http://schemas.microsoft.com/office/powerpoint/2010/main" val="2161374329"/>
              </p:ext>
            </p:extLst>
          </p:nvPr>
        </p:nvGraphicFramePr>
        <p:xfrm>
          <a:off x="5486400" y="914400"/>
          <a:ext cx="64008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Free Model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1054701413"/>
              </p:ext>
            </p:extLst>
          </p:nvPr>
        </p:nvGraphicFramePr>
        <p:xfrm>
          <a:off x="0" y="861386"/>
          <a:ext cx="5449981" cy="5955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44442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Diagram 34"/>
          <p:cNvGraphicFramePr/>
          <p:nvPr>
            <p:extLst>
              <p:ext uri="{D42A27DB-BD31-4B8C-83A1-F6EECF244321}">
                <p14:modId xmlns:p14="http://schemas.microsoft.com/office/powerpoint/2010/main" val="389225414"/>
              </p:ext>
            </p:extLst>
          </p:nvPr>
        </p:nvGraphicFramePr>
        <p:xfrm>
          <a:off x="5486400" y="914400"/>
          <a:ext cx="64008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Pay-as-you-Go Model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1658805738"/>
              </p:ext>
            </p:extLst>
          </p:nvPr>
        </p:nvGraphicFramePr>
        <p:xfrm>
          <a:off x="238720" y="1301122"/>
          <a:ext cx="3119475" cy="5430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38721" y="896588"/>
            <a:ext cx="1965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Key Considerations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35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Diagram 34"/>
          <p:cNvGraphicFramePr/>
          <p:nvPr>
            <p:extLst>
              <p:ext uri="{D42A27DB-BD31-4B8C-83A1-F6EECF244321}">
                <p14:modId xmlns:p14="http://schemas.microsoft.com/office/powerpoint/2010/main" val="1957561571"/>
              </p:ext>
            </p:extLst>
          </p:nvPr>
        </p:nvGraphicFramePr>
        <p:xfrm>
          <a:off x="5486400" y="914400"/>
          <a:ext cx="64008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latin typeface="+mj-lt"/>
              </a:rPr>
              <a:t>Subscription Model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810334575"/>
              </p:ext>
            </p:extLst>
          </p:nvPr>
        </p:nvGraphicFramePr>
        <p:xfrm>
          <a:off x="238720" y="1301122"/>
          <a:ext cx="3119475" cy="5430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38721" y="896588"/>
            <a:ext cx="1965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Key Considerations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434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blank">
  <a:themeElements>
    <a:clrScheme name="GE Colour Palette">
      <a:dk1>
        <a:srgbClr val="1E4191"/>
      </a:dk1>
      <a:lt1>
        <a:srgbClr val="FFFFFF"/>
      </a:lt1>
      <a:dk2>
        <a:srgbClr val="FF6600"/>
      </a:dk2>
      <a:lt2>
        <a:srgbClr val="EE3324"/>
      </a:lt2>
      <a:accent1>
        <a:srgbClr val="711371"/>
      </a:accent1>
      <a:accent2>
        <a:srgbClr val="28B9F5"/>
      </a:accent2>
      <a:accent3>
        <a:srgbClr val="00AA50"/>
      </a:accent3>
      <a:accent4>
        <a:srgbClr val="CD0078"/>
      </a:accent4>
      <a:accent5>
        <a:srgbClr val="76B900"/>
      </a:accent5>
      <a:accent6>
        <a:srgbClr val="EBD70A"/>
      </a:accent6>
      <a:hlink>
        <a:srgbClr val="EE3324"/>
      </a:hlink>
      <a:folHlink>
        <a:srgbClr val="EE3324"/>
      </a:folHlink>
    </a:clrScheme>
    <a:fontScheme name="GE Fonts">
      <a:majorFont>
        <a:latin typeface="GE Inspira Pitch"/>
        <a:ea typeface=""/>
        <a:cs typeface=""/>
      </a:majorFont>
      <a:minorFont>
        <a:latin typeface="GE Inspira Pitch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1854</Words>
  <Application>Microsoft Office PowerPoint</Application>
  <PresentationFormat>Widescreen</PresentationFormat>
  <Paragraphs>603</Paragraphs>
  <Slides>45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45</vt:i4>
      </vt:variant>
    </vt:vector>
  </HeadingPairs>
  <TitlesOfParts>
    <vt:vector size="58" baseType="lpstr">
      <vt:lpstr>Arial</vt:lpstr>
      <vt:lpstr>Yanone Kaffeesatz Bold</vt:lpstr>
      <vt:lpstr>Calibri Light</vt:lpstr>
      <vt:lpstr>Tahoma</vt:lpstr>
      <vt:lpstr>Yanone Kaffeesatz Regular</vt:lpstr>
      <vt:lpstr>GE Inspira Pitch</vt:lpstr>
      <vt:lpstr>Calibri</vt:lpstr>
      <vt:lpstr>Times New Roman</vt:lpstr>
      <vt:lpstr>Wingdings</vt:lpstr>
      <vt:lpstr>Office Theme</vt:lpstr>
      <vt:lpstr>1_blank</vt:lpstr>
      <vt:lpstr>1_Office Theme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 Users</vt:lpstr>
      <vt:lpstr>App Users</vt:lpstr>
      <vt:lpstr>App Users</vt:lpstr>
      <vt:lpstr>App Users</vt:lpstr>
      <vt:lpstr>App Users</vt:lpstr>
      <vt:lpstr>App Users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Product/Market Fit</vt:lpstr>
      <vt:lpstr>Product/Market Fit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2016-04-18T13:23:29Z</dcterms:created>
  <dcterms:modified xsi:type="dcterms:W3CDTF">2016-07-18T05:19:57Z</dcterms:modified>
</cp:coreProperties>
</file>

<file path=docProps/thumbnail.jpeg>
</file>